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17"/>
  </p:notesMasterIdLst>
  <p:handoutMasterIdLst>
    <p:handoutMasterId r:id="rId118"/>
  </p:handoutMasterIdLst>
  <p:sldIdLst>
    <p:sldId id="256" r:id="rId2"/>
    <p:sldId id="1316" r:id="rId3"/>
    <p:sldId id="1078" r:id="rId4"/>
    <p:sldId id="1297" r:id="rId5"/>
    <p:sldId id="1298" r:id="rId6"/>
    <p:sldId id="1299" r:id="rId7"/>
    <p:sldId id="1300" r:id="rId8"/>
    <p:sldId id="1097" r:id="rId9"/>
    <p:sldId id="1017" r:id="rId10"/>
    <p:sldId id="1285" r:id="rId11"/>
    <p:sldId id="1018" r:id="rId12"/>
    <p:sldId id="1100" r:id="rId13"/>
    <p:sldId id="1101" r:id="rId14"/>
    <p:sldId id="1102" r:id="rId15"/>
    <p:sldId id="1103" r:id="rId16"/>
    <p:sldId id="1104" r:id="rId17"/>
    <p:sldId id="1105" r:id="rId18"/>
    <p:sldId id="1106" r:id="rId19"/>
    <p:sldId id="1108" r:id="rId20"/>
    <p:sldId id="1109" r:id="rId21"/>
    <p:sldId id="1110" r:id="rId22"/>
    <p:sldId id="1111" r:id="rId23"/>
    <p:sldId id="1112" r:id="rId24"/>
    <p:sldId id="1028" r:id="rId25"/>
    <p:sldId id="1218" r:id="rId26"/>
    <p:sldId id="1219" r:id="rId27"/>
    <p:sldId id="1221" r:id="rId28"/>
    <p:sldId id="1287" r:id="rId29"/>
    <p:sldId id="1244" r:id="rId30"/>
    <p:sldId id="1225" r:id="rId31"/>
    <p:sldId id="1288" r:id="rId32"/>
    <p:sldId id="1240" r:id="rId33"/>
    <p:sldId id="1241" r:id="rId34"/>
    <p:sldId id="1242" r:id="rId35"/>
    <p:sldId id="1243" r:id="rId36"/>
    <p:sldId id="1222" r:id="rId37"/>
    <p:sldId id="1223" r:id="rId38"/>
    <p:sldId id="1224" r:id="rId39"/>
    <p:sldId id="1226" r:id="rId40"/>
    <p:sldId id="1322" r:id="rId41"/>
    <p:sldId id="1227" r:id="rId42"/>
    <p:sldId id="1228" r:id="rId43"/>
    <p:sldId id="1229" r:id="rId44"/>
    <p:sldId id="1230" r:id="rId45"/>
    <p:sldId id="1231" r:id="rId46"/>
    <p:sldId id="1253" r:id="rId47"/>
    <p:sldId id="1257" r:id="rId48"/>
    <p:sldId id="1323" r:id="rId49"/>
    <p:sldId id="1324" r:id="rId50"/>
    <p:sldId id="1325" r:id="rId51"/>
    <p:sldId id="1258" r:id="rId52"/>
    <p:sldId id="1259" r:id="rId53"/>
    <p:sldId id="1269" r:id="rId54"/>
    <p:sldId id="1267" r:id="rId55"/>
    <p:sldId id="1326" r:id="rId56"/>
    <p:sldId id="1327" r:id="rId57"/>
    <p:sldId id="1286" r:id="rId58"/>
    <p:sldId id="1289" r:id="rId59"/>
    <p:sldId id="1071" r:id="rId60"/>
    <p:sldId id="1066" r:id="rId61"/>
    <p:sldId id="1291" r:id="rId62"/>
    <p:sldId id="1292" r:id="rId63"/>
    <p:sldId id="1317" r:id="rId64"/>
    <p:sldId id="1293" r:id="rId65"/>
    <p:sldId id="1294" r:id="rId66"/>
    <p:sldId id="1067" r:id="rId67"/>
    <p:sldId id="1068" r:id="rId68"/>
    <p:sldId id="1069" r:id="rId69"/>
    <p:sldId id="1296" r:id="rId70"/>
    <p:sldId id="1318" r:id="rId71"/>
    <p:sldId id="1295" r:id="rId72"/>
    <p:sldId id="1096" r:id="rId73"/>
    <p:sldId id="1075" r:id="rId74"/>
    <p:sldId id="1076" r:id="rId75"/>
    <p:sldId id="1302" r:id="rId76"/>
    <p:sldId id="1077" r:id="rId77"/>
    <p:sldId id="1270" r:id="rId78"/>
    <p:sldId id="1079" r:id="rId79"/>
    <p:sldId id="1080" r:id="rId80"/>
    <p:sldId id="1081" r:id="rId81"/>
    <p:sldId id="1082" r:id="rId82"/>
    <p:sldId id="1303" r:id="rId83"/>
    <p:sldId id="1304" r:id="rId84"/>
    <p:sldId id="1084" r:id="rId85"/>
    <p:sldId id="1085" r:id="rId86"/>
    <p:sldId id="1319" r:id="rId87"/>
    <p:sldId id="1086" r:id="rId88"/>
    <p:sldId id="1087" r:id="rId89"/>
    <p:sldId id="1308" r:id="rId90"/>
    <p:sldId id="1307" r:id="rId91"/>
    <p:sldId id="1090" r:id="rId92"/>
    <p:sldId id="1305" r:id="rId93"/>
    <p:sldId id="1093" r:id="rId94"/>
    <p:sldId id="1306" r:id="rId95"/>
    <p:sldId id="1089" r:id="rId96"/>
    <p:sldId id="1094" r:id="rId97"/>
    <p:sldId id="1309" r:id="rId98"/>
    <p:sldId id="1095" r:id="rId99"/>
    <p:sldId id="1091" r:id="rId100"/>
    <p:sldId id="1092" r:id="rId101"/>
    <p:sldId id="1310" r:id="rId102"/>
    <p:sldId id="1271" r:id="rId103"/>
    <p:sldId id="1320" r:id="rId104"/>
    <p:sldId id="1311" r:id="rId105"/>
    <p:sldId id="1314" r:id="rId106"/>
    <p:sldId id="1274" r:id="rId107"/>
    <p:sldId id="1272" r:id="rId108"/>
    <p:sldId id="1273" r:id="rId109"/>
    <p:sldId id="1275" r:id="rId110"/>
    <p:sldId id="1276" r:id="rId111"/>
    <p:sldId id="1277" r:id="rId112"/>
    <p:sldId id="1107" r:id="rId113"/>
    <p:sldId id="1313" r:id="rId114"/>
    <p:sldId id="1321" r:id="rId115"/>
    <p:sldId id="1315"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7064" autoAdjust="0"/>
  </p:normalViewPr>
  <p:slideViewPr>
    <p:cSldViewPr>
      <p:cViewPr varScale="1">
        <p:scale>
          <a:sx n="140" d="100"/>
          <a:sy n="140" d="100"/>
        </p:scale>
        <p:origin x="940" y="88"/>
      </p:cViewPr>
      <p:guideLst/>
    </p:cSldViewPr>
  </p:slideViewPr>
  <p:notesTextViewPr>
    <p:cViewPr>
      <p:scale>
        <a:sx n="1" d="1"/>
        <a:sy n="1" d="1"/>
      </p:scale>
      <p:origin x="0" y="0"/>
    </p:cViewPr>
  </p:notesTextViewPr>
  <p:notesViewPr>
    <p:cSldViewPr>
      <p:cViewPr varScale="1">
        <p:scale>
          <a:sx n="125" d="100"/>
          <a:sy n="125" d="100"/>
        </p:scale>
        <p:origin x="4928"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918CDD0-AFBA-49E2-9FF3-DECA6FFC36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BA4CC1-314B-479F-A619-604DE5070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8BFB62-4E11-4440-863A-8E21126CF63D}" type="datetimeFigureOut">
              <a:rPr lang="zh-CN" altLang="en-US" smtClean="0"/>
              <a:t>2024/12/3</a:t>
            </a:fld>
            <a:endParaRPr lang="zh-CN" altLang="en-US"/>
          </a:p>
        </p:txBody>
      </p:sp>
      <p:sp>
        <p:nvSpPr>
          <p:cNvPr id="4" name="页脚占位符 3">
            <a:extLst>
              <a:ext uri="{FF2B5EF4-FFF2-40B4-BE49-F238E27FC236}">
                <a16:creationId xmlns:a16="http://schemas.microsoft.com/office/drawing/2014/main" id="{4BDFD997-E092-4E27-85A4-B18914E26DF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F6F9DAC-7499-4534-AADB-BDF8702105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B6F3FA-E26E-411A-8981-C9E1CEF7F2FD}" type="slidenum">
              <a:rPr lang="zh-CN" altLang="en-US" smtClean="0"/>
              <a:t>‹#›</a:t>
            </a:fld>
            <a:endParaRPr lang="zh-CN" altLang="en-US"/>
          </a:p>
        </p:txBody>
      </p:sp>
    </p:spTree>
    <p:extLst>
      <p:ext uri="{BB962C8B-B14F-4D97-AF65-F5344CB8AC3E}">
        <p14:creationId xmlns:p14="http://schemas.microsoft.com/office/powerpoint/2010/main" val="3435316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7219C-91EE-4B64-97AF-8AFE3F6EC6C8}"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A1F27-C59C-4704-98E0-7336D92A2864}" type="slidenum">
              <a:rPr lang="en-US" smtClean="0"/>
              <a:t>‹#›</a:t>
            </a:fld>
            <a:endParaRPr lang="en-US"/>
          </a:p>
        </p:txBody>
      </p:sp>
    </p:spTree>
    <p:extLst>
      <p:ext uri="{BB962C8B-B14F-4D97-AF65-F5344CB8AC3E}">
        <p14:creationId xmlns:p14="http://schemas.microsoft.com/office/powerpoint/2010/main" val="171465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a:t>
            </a:fld>
            <a:endParaRPr kumimoji="1" lang="zh-CN" altLang="en-US"/>
          </a:p>
        </p:txBody>
      </p:sp>
    </p:spTree>
    <p:extLst>
      <p:ext uri="{BB962C8B-B14F-4D97-AF65-F5344CB8AC3E}">
        <p14:creationId xmlns:p14="http://schemas.microsoft.com/office/powerpoint/2010/main" val="454041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17</a:t>
            </a:fld>
            <a:endParaRPr kumimoji="1" lang="zh-CN" altLang="en-US"/>
          </a:p>
        </p:txBody>
      </p:sp>
    </p:spTree>
    <p:extLst>
      <p:ext uri="{BB962C8B-B14F-4D97-AF65-F5344CB8AC3E}">
        <p14:creationId xmlns:p14="http://schemas.microsoft.com/office/powerpoint/2010/main" val="1952001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949251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19</a:t>
            </a:fld>
            <a:endParaRPr kumimoji="1" lang="zh-CN" altLang="en-US"/>
          </a:p>
        </p:txBody>
      </p:sp>
    </p:spTree>
    <p:extLst>
      <p:ext uri="{BB962C8B-B14F-4D97-AF65-F5344CB8AC3E}">
        <p14:creationId xmlns:p14="http://schemas.microsoft.com/office/powerpoint/2010/main" val="548866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20</a:t>
            </a:fld>
            <a:endParaRPr kumimoji="1" lang="zh-CN" altLang="en-US"/>
          </a:p>
        </p:txBody>
      </p:sp>
    </p:spTree>
    <p:extLst>
      <p:ext uri="{BB962C8B-B14F-4D97-AF65-F5344CB8AC3E}">
        <p14:creationId xmlns:p14="http://schemas.microsoft.com/office/powerpoint/2010/main" val="1341559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21</a:t>
            </a:fld>
            <a:endParaRPr kumimoji="1" lang="zh-CN" altLang="en-US"/>
          </a:p>
        </p:txBody>
      </p:sp>
    </p:spTree>
    <p:extLst>
      <p:ext uri="{BB962C8B-B14F-4D97-AF65-F5344CB8AC3E}">
        <p14:creationId xmlns:p14="http://schemas.microsoft.com/office/powerpoint/2010/main" val="58077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22</a:t>
            </a:fld>
            <a:endParaRPr kumimoji="1" lang="zh-CN" altLang="en-US"/>
          </a:p>
        </p:txBody>
      </p:sp>
    </p:spTree>
    <p:extLst>
      <p:ext uri="{BB962C8B-B14F-4D97-AF65-F5344CB8AC3E}">
        <p14:creationId xmlns:p14="http://schemas.microsoft.com/office/powerpoint/2010/main" val="220076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24</a:t>
            </a:fld>
            <a:endParaRPr kumimoji="1" lang="zh-CN" altLang="en-US"/>
          </a:p>
        </p:txBody>
      </p:sp>
    </p:spTree>
    <p:extLst>
      <p:ext uri="{BB962C8B-B14F-4D97-AF65-F5344CB8AC3E}">
        <p14:creationId xmlns:p14="http://schemas.microsoft.com/office/powerpoint/2010/main" val="1779739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25</a:t>
            </a:fld>
            <a:endParaRPr kumimoji="1" lang="zh-CN" altLang="en-US"/>
          </a:p>
        </p:txBody>
      </p:sp>
    </p:spTree>
    <p:extLst>
      <p:ext uri="{BB962C8B-B14F-4D97-AF65-F5344CB8AC3E}">
        <p14:creationId xmlns:p14="http://schemas.microsoft.com/office/powerpoint/2010/main" val="1343805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26</a:t>
            </a:fld>
            <a:endParaRPr kumimoji="1" lang="zh-CN" altLang="en-US"/>
          </a:p>
        </p:txBody>
      </p:sp>
    </p:spTree>
    <p:extLst>
      <p:ext uri="{BB962C8B-B14F-4D97-AF65-F5344CB8AC3E}">
        <p14:creationId xmlns:p14="http://schemas.microsoft.com/office/powerpoint/2010/main" val="374947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0BE1D19-F9E4-41D8-88AB-F75072E4C5D4}" type="slidenum">
              <a:rPr lang="en-US" altLang="zh-CN"/>
              <a:pPr>
                <a:spcBef>
                  <a:spcPct val="0"/>
                </a:spcBef>
              </a:pPr>
              <a:t>29</a:t>
            </a:fld>
            <a:endParaRPr lang="en-US" altLang="zh-CN"/>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280316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a:t>
            </a:fld>
            <a:endParaRPr kumimoji="1" lang="zh-CN" altLang="en-US"/>
          </a:p>
        </p:txBody>
      </p:sp>
    </p:spTree>
    <p:extLst>
      <p:ext uri="{BB962C8B-B14F-4D97-AF65-F5344CB8AC3E}">
        <p14:creationId xmlns:p14="http://schemas.microsoft.com/office/powerpoint/2010/main" val="4067662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30</a:t>
            </a:fld>
            <a:endParaRPr kumimoji="1" lang="zh-CN" altLang="en-US"/>
          </a:p>
        </p:txBody>
      </p:sp>
    </p:spTree>
    <p:extLst>
      <p:ext uri="{BB962C8B-B14F-4D97-AF65-F5344CB8AC3E}">
        <p14:creationId xmlns:p14="http://schemas.microsoft.com/office/powerpoint/2010/main" val="3536168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B8802-914A-7C41-BC77-CC54DEE99EEF}" type="slidenum">
              <a:rPr kumimoji="1" lang="zh-CN" altLang="en-US" smtClean="0"/>
              <a:t>32</a:t>
            </a:fld>
            <a:endParaRPr kumimoji="1" lang="zh-CN" altLang="en-US"/>
          </a:p>
        </p:txBody>
      </p:sp>
    </p:spTree>
    <p:extLst>
      <p:ext uri="{BB962C8B-B14F-4D97-AF65-F5344CB8AC3E}">
        <p14:creationId xmlns:p14="http://schemas.microsoft.com/office/powerpoint/2010/main" val="2278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B8802-914A-7C41-BC77-CC54DEE99EEF}" type="slidenum">
              <a:rPr kumimoji="1" lang="zh-CN" altLang="en-US" smtClean="0"/>
              <a:t>33</a:t>
            </a:fld>
            <a:endParaRPr kumimoji="1" lang="zh-CN" altLang="en-US"/>
          </a:p>
        </p:txBody>
      </p:sp>
    </p:spTree>
    <p:extLst>
      <p:ext uri="{BB962C8B-B14F-4D97-AF65-F5344CB8AC3E}">
        <p14:creationId xmlns:p14="http://schemas.microsoft.com/office/powerpoint/2010/main" val="3966463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B8802-914A-7C41-BC77-CC54DEE99EEF}" type="slidenum">
              <a:rPr kumimoji="1" lang="zh-CN" altLang="en-US" smtClean="0"/>
              <a:t>34</a:t>
            </a:fld>
            <a:endParaRPr kumimoji="1" lang="zh-CN" altLang="en-US"/>
          </a:p>
        </p:txBody>
      </p:sp>
    </p:spTree>
    <p:extLst>
      <p:ext uri="{BB962C8B-B14F-4D97-AF65-F5344CB8AC3E}">
        <p14:creationId xmlns:p14="http://schemas.microsoft.com/office/powerpoint/2010/main" val="2334902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B0F6816-A5B4-4674-8788-E4794043BB64}" type="slidenum">
              <a:rPr lang="en-US" altLang="zh-CN"/>
              <a:pPr>
                <a:spcBef>
                  <a:spcPct val="0"/>
                </a:spcBef>
              </a:pPr>
              <a:t>35</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2422507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36</a:t>
            </a:fld>
            <a:endParaRPr kumimoji="1" lang="zh-CN" altLang="en-US"/>
          </a:p>
        </p:txBody>
      </p:sp>
    </p:spTree>
    <p:extLst>
      <p:ext uri="{BB962C8B-B14F-4D97-AF65-F5344CB8AC3E}">
        <p14:creationId xmlns:p14="http://schemas.microsoft.com/office/powerpoint/2010/main" val="577936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37</a:t>
            </a:fld>
            <a:endParaRPr kumimoji="1" lang="zh-CN" altLang="en-US"/>
          </a:p>
        </p:txBody>
      </p:sp>
    </p:spTree>
    <p:extLst>
      <p:ext uri="{BB962C8B-B14F-4D97-AF65-F5344CB8AC3E}">
        <p14:creationId xmlns:p14="http://schemas.microsoft.com/office/powerpoint/2010/main" val="4025868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38</a:t>
            </a:fld>
            <a:endParaRPr kumimoji="1" lang="zh-CN" altLang="en-US"/>
          </a:p>
        </p:txBody>
      </p:sp>
    </p:spTree>
    <p:extLst>
      <p:ext uri="{BB962C8B-B14F-4D97-AF65-F5344CB8AC3E}">
        <p14:creationId xmlns:p14="http://schemas.microsoft.com/office/powerpoint/2010/main" val="1994202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39</a:t>
            </a:fld>
            <a:endParaRPr kumimoji="1" lang="zh-CN" altLang="en-US"/>
          </a:p>
        </p:txBody>
      </p:sp>
    </p:spTree>
    <p:extLst>
      <p:ext uri="{BB962C8B-B14F-4D97-AF65-F5344CB8AC3E}">
        <p14:creationId xmlns:p14="http://schemas.microsoft.com/office/powerpoint/2010/main" val="2999609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41</a:t>
            </a:fld>
            <a:endParaRPr kumimoji="1" lang="zh-CN" altLang="en-US"/>
          </a:p>
        </p:txBody>
      </p:sp>
    </p:spTree>
    <p:extLst>
      <p:ext uri="{BB962C8B-B14F-4D97-AF65-F5344CB8AC3E}">
        <p14:creationId xmlns:p14="http://schemas.microsoft.com/office/powerpoint/2010/main" val="2884295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a:t>
            </a:fld>
            <a:endParaRPr kumimoji="1" lang="zh-CN" altLang="en-US"/>
          </a:p>
        </p:txBody>
      </p:sp>
    </p:spTree>
    <p:extLst>
      <p:ext uri="{BB962C8B-B14F-4D97-AF65-F5344CB8AC3E}">
        <p14:creationId xmlns:p14="http://schemas.microsoft.com/office/powerpoint/2010/main" val="1992427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42</a:t>
            </a:fld>
            <a:endParaRPr kumimoji="1" lang="zh-CN" altLang="en-US"/>
          </a:p>
        </p:txBody>
      </p:sp>
    </p:spTree>
    <p:extLst>
      <p:ext uri="{BB962C8B-B14F-4D97-AF65-F5344CB8AC3E}">
        <p14:creationId xmlns:p14="http://schemas.microsoft.com/office/powerpoint/2010/main" val="477865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43</a:t>
            </a:fld>
            <a:endParaRPr kumimoji="1" lang="zh-CN" altLang="en-US"/>
          </a:p>
        </p:txBody>
      </p:sp>
    </p:spTree>
    <p:extLst>
      <p:ext uri="{BB962C8B-B14F-4D97-AF65-F5344CB8AC3E}">
        <p14:creationId xmlns:p14="http://schemas.microsoft.com/office/powerpoint/2010/main" val="1347646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44</a:t>
            </a:fld>
            <a:endParaRPr kumimoji="1" lang="zh-CN" altLang="en-US"/>
          </a:p>
        </p:txBody>
      </p:sp>
    </p:spTree>
    <p:extLst>
      <p:ext uri="{BB962C8B-B14F-4D97-AF65-F5344CB8AC3E}">
        <p14:creationId xmlns:p14="http://schemas.microsoft.com/office/powerpoint/2010/main" val="369715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45</a:t>
            </a:fld>
            <a:endParaRPr kumimoji="1" lang="zh-CN" altLang="en-US"/>
          </a:p>
        </p:txBody>
      </p:sp>
    </p:spTree>
    <p:extLst>
      <p:ext uri="{BB962C8B-B14F-4D97-AF65-F5344CB8AC3E}">
        <p14:creationId xmlns:p14="http://schemas.microsoft.com/office/powerpoint/2010/main" val="872946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46</a:t>
            </a:fld>
            <a:endParaRPr kumimoji="1" lang="zh-CN" altLang="en-US"/>
          </a:p>
        </p:txBody>
      </p:sp>
    </p:spTree>
    <p:extLst>
      <p:ext uri="{BB962C8B-B14F-4D97-AF65-F5344CB8AC3E}">
        <p14:creationId xmlns:p14="http://schemas.microsoft.com/office/powerpoint/2010/main" val="1056701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47</a:t>
            </a:fld>
            <a:endParaRPr kumimoji="1" lang="zh-CN" altLang="en-US"/>
          </a:p>
        </p:txBody>
      </p:sp>
    </p:spTree>
    <p:extLst>
      <p:ext uri="{BB962C8B-B14F-4D97-AF65-F5344CB8AC3E}">
        <p14:creationId xmlns:p14="http://schemas.microsoft.com/office/powerpoint/2010/main" val="871778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51</a:t>
            </a:fld>
            <a:endParaRPr kumimoji="1" lang="zh-CN" altLang="en-US"/>
          </a:p>
        </p:txBody>
      </p:sp>
    </p:spTree>
    <p:extLst>
      <p:ext uri="{BB962C8B-B14F-4D97-AF65-F5344CB8AC3E}">
        <p14:creationId xmlns:p14="http://schemas.microsoft.com/office/powerpoint/2010/main" val="1257961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52</a:t>
            </a:fld>
            <a:endParaRPr kumimoji="1" lang="zh-CN" altLang="en-US"/>
          </a:p>
        </p:txBody>
      </p:sp>
    </p:spTree>
    <p:extLst>
      <p:ext uri="{BB962C8B-B14F-4D97-AF65-F5344CB8AC3E}">
        <p14:creationId xmlns:p14="http://schemas.microsoft.com/office/powerpoint/2010/main" val="1526636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53</a:t>
            </a:fld>
            <a:endParaRPr kumimoji="1" lang="zh-CN" altLang="en-US"/>
          </a:p>
        </p:txBody>
      </p:sp>
    </p:spTree>
    <p:extLst>
      <p:ext uri="{BB962C8B-B14F-4D97-AF65-F5344CB8AC3E}">
        <p14:creationId xmlns:p14="http://schemas.microsoft.com/office/powerpoint/2010/main" val="781557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除法是乘法的逆运算，如</a:t>
            </a:r>
            <a:r>
              <a:rPr kumimoji="1" lang="en-US" altLang="zh-CN" dirty="0"/>
              <a:t>2/14=2*(14</a:t>
            </a:r>
            <a:r>
              <a:rPr kumimoji="1" lang="zh-CN" altLang="en-US" dirty="0"/>
              <a:t>的逆元）</a:t>
            </a:r>
            <a:r>
              <a:rPr kumimoji="1" lang="en-US" altLang="zh-CN" dirty="0"/>
              <a:t>=2</a:t>
            </a:r>
            <a:r>
              <a:rPr kumimoji="1" lang="zh-CN" altLang="en-US" dirty="0"/>
              <a:t>*</a:t>
            </a:r>
            <a:r>
              <a:rPr kumimoji="1" lang="en-US" altLang="zh-CN" dirty="0"/>
              <a:t>3=6</a:t>
            </a:r>
            <a:r>
              <a:rPr kumimoji="1" lang="zh-CN" altLang="en-US" baseline="0" dirty="0"/>
              <a:t>       </a:t>
            </a:r>
            <a:r>
              <a:rPr kumimoji="1" lang="en-US" altLang="zh-CN" baseline="0" dirty="0"/>
              <a:t>//</a:t>
            </a:r>
            <a:r>
              <a:rPr kumimoji="1" lang="zh-CN" altLang="en-US" baseline="0" dirty="0"/>
              <a:t>查上表可知 </a:t>
            </a:r>
            <a:r>
              <a:rPr kumimoji="1" lang="en-US" altLang="zh-CN" baseline="0" dirty="0"/>
              <a:t>3</a:t>
            </a:r>
            <a:r>
              <a:rPr kumimoji="1" lang="zh-CN" altLang="en-US" baseline="0" dirty="0"/>
              <a:t>*</a:t>
            </a:r>
            <a:r>
              <a:rPr kumimoji="1" lang="en-US" altLang="zh-CN" baseline="0" dirty="0"/>
              <a:t>14=1</a:t>
            </a:r>
            <a:r>
              <a:rPr kumimoji="1" lang="zh-CN" altLang="en-US" baseline="0" dirty="0"/>
              <a:t>，因此</a:t>
            </a:r>
            <a:r>
              <a:rPr kumimoji="1" lang="en-US" altLang="zh-CN" baseline="0" dirty="0"/>
              <a:t>14</a:t>
            </a:r>
            <a:r>
              <a:rPr kumimoji="1" lang="zh-CN" altLang="en-US" baseline="0" dirty="0"/>
              <a:t>的逆元为</a:t>
            </a:r>
            <a:r>
              <a:rPr kumimoji="1" lang="en-US" altLang="zh-CN" baseline="0" dirty="0"/>
              <a:t>3</a:t>
            </a: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54</a:t>
            </a:fld>
            <a:endParaRPr kumimoji="1" lang="zh-CN" altLang="en-US"/>
          </a:p>
        </p:txBody>
      </p:sp>
    </p:spTree>
    <p:extLst>
      <p:ext uri="{BB962C8B-B14F-4D97-AF65-F5344CB8AC3E}">
        <p14:creationId xmlns:p14="http://schemas.microsoft.com/office/powerpoint/2010/main" val="173869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a:t>
            </a:fld>
            <a:endParaRPr kumimoji="1" lang="zh-CN" altLang="en-US"/>
          </a:p>
        </p:txBody>
      </p:sp>
    </p:spTree>
    <p:extLst>
      <p:ext uri="{BB962C8B-B14F-4D97-AF65-F5344CB8AC3E}">
        <p14:creationId xmlns:p14="http://schemas.microsoft.com/office/powerpoint/2010/main" val="38717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EA1F27-C59C-4704-98E0-7336D92A2864}" type="slidenum">
              <a:rPr lang="en-US" smtClean="0"/>
              <a:t>58</a:t>
            </a:fld>
            <a:endParaRPr lang="en-US"/>
          </a:p>
        </p:txBody>
      </p:sp>
    </p:spTree>
    <p:extLst>
      <p:ext uri="{BB962C8B-B14F-4D97-AF65-F5344CB8AC3E}">
        <p14:creationId xmlns:p14="http://schemas.microsoft.com/office/powerpoint/2010/main" val="2667109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59</a:t>
            </a:fld>
            <a:endParaRPr kumimoji="1" lang="zh-CN" altLang="en-US"/>
          </a:p>
        </p:txBody>
      </p:sp>
    </p:spTree>
    <p:extLst>
      <p:ext uri="{BB962C8B-B14F-4D97-AF65-F5344CB8AC3E}">
        <p14:creationId xmlns:p14="http://schemas.microsoft.com/office/powerpoint/2010/main" val="3322061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60</a:t>
            </a:fld>
            <a:endParaRPr kumimoji="1" lang="zh-CN" altLang="en-US"/>
          </a:p>
        </p:txBody>
      </p:sp>
    </p:spTree>
    <p:extLst>
      <p:ext uri="{BB962C8B-B14F-4D97-AF65-F5344CB8AC3E}">
        <p14:creationId xmlns:p14="http://schemas.microsoft.com/office/powerpoint/2010/main" val="218787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66</a:t>
            </a:fld>
            <a:endParaRPr kumimoji="1" lang="zh-CN" altLang="en-US"/>
          </a:p>
        </p:txBody>
      </p:sp>
    </p:spTree>
    <p:extLst>
      <p:ext uri="{BB962C8B-B14F-4D97-AF65-F5344CB8AC3E}">
        <p14:creationId xmlns:p14="http://schemas.microsoft.com/office/powerpoint/2010/main" val="2557883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67</a:t>
            </a:fld>
            <a:endParaRPr kumimoji="1" lang="zh-CN" altLang="en-US"/>
          </a:p>
        </p:txBody>
      </p:sp>
    </p:spTree>
    <p:extLst>
      <p:ext uri="{BB962C8B-B14F-4D97-AF65-F5344CB8AC3E}">
        <p14:creationId xmlns:p14="http://schemas.microsoft.com/office/powerpoint/2010/main" val="4281713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03275" indent="-307975">
              <a:spcBef>
                <a:spcPct val="30000"/>
              </a:spcBef>
              <a:defRPr sz="1200">
                <a:solidFill>
                  <a:schemeClr val="tx1"/>
                </a:solidFill>
                <a:latin typeface="Arial" panose="020B0604020202020204" pitchFamily="34" charset="0"/>
                <a:ea typeface="宋体" panose="02010600030101010101" pitchFamily="2" charset="-122"/>
              </a:defRPr>
            </a:lvl2pPr>
            <a:lvl3pPr marL="1236663" indent="-246063">
              <a:spcBef>
                <a:spcPct val="30000"/>
              </a:spcBef>
              <a:defRPr sz="1200">
                <a:solidFill>
                  <a:schemeClr val="tx1"/>
                </a:solidFill>
                <a:latin typeface="Arial" panose="020B0604020202020204" pitchFamily="34" charset="0"/>
                <a:ea typeface="宋体" panose="02010600030101010101" pitchFamily="2" charset="-122"/>
              </a:defRPr>
            </a:lvl3pPr>
            <a:lvl4pPr marL="1731963" indent="-246063">
              <a:spcBef>
                <a:spcPct val="30000"/>
              </a:spcBef>
              <a:defRPr sz="1200">
                <a:solidFill>
                  <a:schemeClr val="tx1"/>
                </a:solidFill>
                <a:latin typeface="Arial" panose="020B0604020202020204" pitchFamily="34" charset="0"/>
                <a:ea typeface="宋体" panose="02010600030101010101" pitchFamily="2" charset="-122"/>
              </a:defRPr>
            </a:lvl4pPr>
            <a:lvl5pPr marL="2227263" indent="-246063">
              <a:spcBef>
                <a:spcPct val="30000"/>
              </a:spcBef>
              <a:defRPr sz="1200">
                <a:solidFill>
                  <a:schemeClr val="tx1"/>
                </a:solidFill>
                <a:latin typeface="Arial" panose="020B0604020202020204" pitchFamily="34" charset="0"/>
                <a:ea typeface="宋体" panose="02010600030101010101" pitchFamily="2" charset="-122"/>
              </a:defRPr>
            </a:lvl5pPr>
            <a:lvl6pPr marL="26844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1416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5988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0560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24D61B9-FC69-432B-9C8E-8ECAC94DA9CD}" type="slidenum">
              <a:rPr lang="en-US" altLang="zh-CN" sz="1300" smtClean="0"/>
              <a:pPr>
                <a:spcBef>
                  <a:spcPct val="0"/>
                </a:spcBef>
              </a:pPr>
              <a:t>72</a:t>
            </a:fld>
            <a:endParaRPr lang="en-US" altLang="zh-CN" sz="13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1554206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73</a:t>
            </a:fld>
            <a:endParaRPr kumimoji="1" lang="zh-CN" altLang="en-US"/>
          </a:p>
        </p:txBody>
      </p:sp>
    </p:spTree>
    <p:extLst>
      <p:ext uri="{BB962C8B-B14F-4D97-AF65-F5344CB8AC3E}">
        <p14:creationId xmlns:p14="http://schemas.microsoft.com/office/powerpoint/2010/main" val="3393167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74</a:t>
            </a:fld>
            <a:endParaRPr kumimoji="1" lang="zh-CN" altLang="en-US"/>
          </a:p>
        </p:txBody>
      </p:sp>
    </p:spTree>
    <p:extLst>
      <p:ext uri="{BB962C8B-B14F-4D97-AF65-F5344CB8AC3E}">
        <p14:creationId xmlns:p14="http://schemas.microsoft.com/office/powerpoint/2010/main" val="2189003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79</a:t>
            </a:fld>
            <a:endParaRPr kumimoji="1" lang="zh-CN" altLang="en-US"/>
          </a:p>
        </p:txBody>
      </p:sp>
    </p:spTree>
    <p:extLst>
      <p:ext uri="{BB962C8B-B14F-4D97-AF65-F5344CB8AC3E}">
        <p14:creationId xmlns:p14="http://schemas.microsoft.com/office/powerpoint/2010/main" val="4253190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81</a:t>
            </a:fld>
            <a:endParaRPr kumimoji="1" lang="zh-CN" altLang="en-US"/>
          </a:p>
        </p:txBody>
      </p:sp>
    </p:spTree>
    <p:extLst>
      <p:ext uri="{BB962C8B-B14F-4D97-AF65-F5344CB8AC3E}">
        <p14:creationId xmlns:p14="http://schemas.microsoft.com/office/powerpoint/2010/main" val="262680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12</a:t>
            </a:fld>
            <a:endParaRPr kumimoji="1" lang="zh-CN" altLang="en-US"/>
          </a:p>
        </p:txBody>
      </p:sp>
    </p:spTree>
    <p:extLst>
      <p:ext uri="{BB962C8B-B14F-4D97-AF65-F5344CB8AC3E}">
        <p14:creationId xmlns:p14="http://schemas.microsoft.com/office/powerpoint/2010/main" val="138979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85</a:t>
            </a:fld>
            <a:endParaRPr kumimoji="1" lang="zh-CN" altLang="en-US"/>
          </a:p>
        </p:txBody>
      </p:sp>
    </p:spTree>
    <p:extLst>
      <p:ext uri="{BB962C8B-B14F-4D97-AF65-F5344CB8AC3E}">
        <p14:creationId xmlns:p14="http://schemas.microsoft.com/office/powerpoint/2010/main" val="2375225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87</a:t>
            </a:fld>
            <a:endParaRPr kumimoji="1" lang="zh-CN" altLang="en-US"/>
          </a:p>
        </p:txBody>
      </p:sp>
    </p:spTree>
    <p:extLst>
      <p:ext uri="{BB962C8B-B14F-4D97-AF65-F5344CB8AC3E}">
        <p14:creationId xmlns:p14="http://schemas.microsoft.com/office/powerpoint/2010/main" val="41250051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88</a:t>
            </a:fld>
            <a:endParaRPr kumimoji="1" lang="zh-CN" altLang="en-US"/>
          </a:p>
        </p:txBody>
      </p:sp>
    </p:spTree>
    <p:extLst>
      <p:ext uri="{BB962C8B-B14F-4D97-AF65-F5344CB8AC3E}">
        <p14:creationId xmlns:p14="http://schemas.microsoft.com/office/powerpoint/2010/main" val="4134971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91</a:t>
            </a:fld>
            <a:endParaRPr kumimoji="1" lang="zh-CN" altLang="en-US"/>
          </a:p>
        </p:txBody>
      </p:sp>
    </p:spTree>
    <p:extLst>
      <p:ext uri="{BB962C8B-B14F-4D97-AF65-F5344CB8AC3E}">
        <p14:creationId xmlns:p14="http://schemas.microsoft.com/office/powerpoint/2010/main" val="471826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93</a:t>
            </a:fld>
            <a:endParaRPr kumimoji="1" lang="zh-CN" altLang="en-US"/>
          </a:p>
        </p:txBody>
      </p:sp>
    </p:spTree>
    <p:extLst>
      <p:ext uri="{BB962C8B-B14F-4D97-AF65-F5344CB8AC3E}">
        <p14:creationId xmlns:p14="http://schemas.microsoft.com/office/powerpoint/2010/main" val="21106401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96</a:t>
            </a:fld>
            <a:endParaRPr kumimoji="1" lang="zh-CN" altLang="en-US"/>
          </a:p>
        </p:txBody>
      </p:sp>
    </p:spTree>
    <p:extLst>
      <p:ext uri="{BB962C8B-B14F-4D97-AF65-F5344CB8AC3E}">
        <p14:creationId xmlns:p14="http://schemas.microsoft.com/office/powerpoint/2010/main" val="780228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98</a:t>
            </a:fld>
            <a:endParaRPr kumimoji="1" lang="zh-CN" altLang="en-US"/>
          </a:p>
        </p:txBody>
      </p:sp>
    </p:spTree>
    <p:extLst>
      <p:ext uri="{BB962C8B-B14F-4D97-AF65-F5344CB8AC3E}">
        <p14:creationId xmlns:p14="http://schemas.microsoft.com/office/powerpoint/2010/main" val="1627178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99</a:t>
            </a:fld>
            <a:endParaRPr kumimoji="1" lang="zh-CN" altLang="en-US"/>
          </a:p>
        </p:txBody>
      </p:sp>
    </p:spTree>
    <p:extLst>
      <p:ext uri="{BB962C8B-B14F-4D97-AF65-F5344CB8AC3E}">
        <p14:creationId xmlns:p14="http://schemas.microsoft.com/office/powerpoint/2010/main" val="3186802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100</a:t>
            </a:fld>
            <a:endParaRPr kumimoji="1" lang="zh-CN" altLang="en-US"/>
          </a:p>
        </p:txBody>
      </p:sp>
    </p:spTree>
    <p:extLst>
      <p:ext uri="{BB962C8B-B14F-4D97-AF65-F5344CB8AC3E}">
        <p14:creationId xmlns:p14="http://schemas.microsoft.com/office/powerpoint/2010/main" val="5920979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102</a:t>
            </a:fld>
            <a:endParaRPr kumimoji="1" lang="zh-CN" altLang="en-US"/>
          </a:p>
        </p:txBody>
      </p:sp>
    </p:spTree>
    <p:extLst>
      <p:ext uri="{BB962C8B-B14F-4D97-AF65-F5344CB8AC3E}">
        <p14:creationId xmlns:p14="http://schemas.microsoft.com/office/powerpoint/2010/main" val="2606649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EA1F27-C59C-4704-98E0-7336D92A2864}" type="slidenum">
              <a:rPr lang="en-US" smtClean="0"/>
              <a:t>13</a:t>
            </a:fld>
            <a:endParaRPr lang="en-US"/>
          </a:p>
        </p:txBody>
      </p:sp>
    </p:spTree>
    <p:extLst>
      <p:ext uri="{BB962C8B-B14F-4D97-AF65-F5344CB8AC3E}">
        <p14:creationId xmlns:p14="http://schemas.microsoft.com/office/powerpoint/2010/main" val="41002714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106</a:t>
            </a:fld>
            <a:endParaRPr kumimoji="1" lang="zh-CN" altLang="en-US"/>
          </a:p>
        </p:txBody>
      </p:sp>
    </p:spTree>
    <p:extLst>
      <p:ext uri="{BB962C8B-B14F-4D97-AF65-F5344CB8AC3E}">
        <p14:creationId xmlns:p14="http://schemas.microsoft.com/office/powerpoint/2010/main" val="256400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107</a:t>
            </a:fld>
            <a:endParaRPr kumimoji="1" lang="zh-CN" altLang="en-US"/>
          </a:p>
        </p:txBody>
      </p:sp>
    </p:spTree>
    <p:extLst>
      <p:ext uri="{BB962C8B-B14F-4D97-AF65-F5344CB8AC3E}">
        <p14:creationId xmlns:p14="http://schemas.microsoft.com/office/powerpoint/2010/main" val="754746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108</a:t>
            </a:fld>
            <a:endParaRPr kumimoji="1" lang="zh-CN" altLang="en-US"/>
          </a:p>
        </p:txBody>
      </p:sp>
    </p:spTree>
    <p:extLst>
      <p:ext uri="{BB962C8B-B14F-4D97-AF65-F5344CB8AC3E}">
        <p14:creationId xmlns:p14="http://schemas.microsoft.com/office/powerpoint/2010/main" val="26295296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109</a:t>
            </a:fld>
            <a:endParaRPr kumimoji="1" lang="zh-CN" altLang="en-US"/>
          </a:p>
        </p:txBody>
      </p:sp>
    </p:spTree>
    <p:extLst>
      <p:ext uri="{BB962C8B-B14F-4D97-AF65-F5344CB8AC3E}">
        <p14:creationId xmlns:p14="http://schemas.microsoft.com/office/powerpoint/2010/main" val="3417003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lnSpc>
                <a:spcPct val="150000"/>
              </a:lnSpc>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111</a:t>
            </a:fld>
            <a:endParaRPr kumimoji="1" lang="zh-CN" altLang="en-US"/>
          </a:p>
        </p:txBody>
      </p:sp>
    </p:spTree>
    <p:extLst>
      <p:ext uri="{BB962C8B-B14F-4D97-AF65-F5344CB8AC3E}">
        <p14:creationId xmlns:p14="http://schemas.microsoft.com/office/powerpoint/2010/main" val="42803832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112</a:t>
            </a:fld>
            <a:endParaRPr kumimoji="1" lang="zh-CN" altLang="en-US"/>
          </a:p>
        </p:txBody>
      </p:sp>
    </p:spTree>
    <p:extLst>
      <p:ext uri="{BB962C8B-B14F-4D97-AF65-F5344CB8AC3E}">
        <p14:creationId xmlns:p14="http://schemas.microsoft.com/office/powerpoint/2010/main" val="39182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14</a:t>
            </a:fld>
            <a:endParaRPr kumimoji="1" lang="zh-CN" altLang="en-US"/>
          </a:p>
        </p:txBody>
      </p:sp>
    </p:spTree>
    <p:extLst>
      <p:ext uri="{BB962C8B-B14F-4D97-AF65-F5344CB8AC3E}">
        <p14:creationId xmlns:p14="http://schemas.microsoft.com/office/powerpoint/2010/main" val="930017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15</a:t>
            </a:fld>
            <a:endParaRPr kumimoji="1" lang="zh-CN" altLang="en-US"/>
          </a:p>
        </p:txBody>
      </p:sp>
    </p:spTree>
    <p:extLst>
      <p:ext uri="{BB962C8B-B14F-4D97-AF65-F5344CB8AC3E}">
        <p14:creationId xmlns:p14="http://schemas.microsoft.com/office/powerpoint/2010/main" val="1802147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a:t>
            </a:fld>
            <a:endParaRPr kumimoji="1" lang="zh-CN" altLang="en-US"/>
          </a:p>
        </p:txBody>
      </p:sp>
    </p:spTree>
    <p:extLst>
      <p:ext uri="{BB962C8B-B14F-4D97-AF65-F5344CB8AC3E}">
        <p14:creationId xmlns:p14="http://schemas.microsoft.com/office/powerpoint/2010/main" val="1802774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5" name="Rectangle 6"/>
          <p:cNvSpPr>
            <a:spLocks noGrp="1" noChangeArrowheads="1"/>
          </p:cNvSpPr>
          <p:nvPr>
            <p:ph type="sldNum" sz="quarter" idx="11"/>
          </p:nvPr>
        </p:nvSpPr>
        <p:spPr>
          <a:ln/>
        </p:spPr>
        <p:txBody>
          <a:bodyPr/>
          <a:lstStyle>
            <a:lvl1pPr>
              <a:defRPr/>
            </a:lvl1pPr>
          </a:lstStyle>
          <a:p>
            <a:pPr>
              <a:defRPr/>
            </a:pPr>
            <a:fld id="{35DD5A66-9C2F-42FF-B09E-B62E67AA1448}" type="slidenum">
              <a:rPr lang="en-US"/>
              <a:pPr>
                <a:defRPr/>
              </a:pPr>
              <a:t>‹#›</a:t>
            </a:fld>
            <a:endParaRPr lang="en-US" dirty="0"/>
          </a:p>
        </p:txBody>
      </p:sp>
    </p:spTree>
    <p:extLst>
      <p:ext uri="{BB962C8B-B14F-4D97-AF65-F5344CB8AC3E}">
        <p14:creationId xmlns:p14="http://schemas.microsoft.com/office/powerpoint/2010/main" val="222764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06A720C1-C97C-4A95-8CC7-E9C91CBF4048}" type="slidenum">
              <a:rPr lang="en-US"/>
              <a:pPr>
                <a:defRPr/>
              </a:pPr>
              <a:t>‹#›</a:t>
            </a:fld>
            <a:endParaRPr lang="en-US" dirty="0"/>
          </a:p>
        </p:txBody>
      </p:sp>
    </p:spTree>
    <p:extLst>
      <p:ext uri="{BB962C8B-B14F-4D97-AF65-F5344CB8AC3E}">
        <p14:creationId xmlns:p14="http://schemas.microsoft.com/office/powerpoint/2010/main" val="38751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26C9E9CD-6400-4048-A621-93BAB80DCE84}" type="slidenum">
              <a:rPr lang="en-US"/>
              <a:pPr>
                <a:defRPr/>
              </a:pPr>
              <a:t>‹#›</a:t>
            </a:fld>
            <a:endParaRPr lang="en-US" dirty="0"/>
          </a:p>
        </p:txBody>
      </p:sp>
    </p:spTree>
    <p:extLst>
      <p:ext uri="{BB962C8B-B14F-4D97-AF65-F5344CB8AC3E}">
        <p14:creationId xmlns:p14="http://schemas.microsoft.com/office/powerpoint/2010/main" val="3925909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1"/>
          </p:nvPr>
        </p:nvSpPr>
        <p:spPr>
          <a:ln/>
        </p:spPr>
        <p:txBody>
          <a:bodyPr/>
          <a:lstStyle>
            <a:lvl1pPr>
              <a:defRPr/>
            </a:lvl1pPr>
          </a:lstStyle>
          <a:p>
            <a:pPr>
              <a:defRPr/>
            </a:pPr>
            <a:fld id="{3FFE790D-BCFB-4008-9260-CA63AEE325FD}" type="slidenum">
              <a:rPr lang="en-US"/>
              <a:pPr>
                <a:defRPr/>
              </a:pPr>
              <a:t>‹#›</a:t>
            </a:fld>
            <a:endParaRPr lang="en-US" dirty="0"/>
          </a:p>
        </p:txBody>
      </p:sp>
    </p:spTree>
    <p:extLst>
      <p:ext uri="{BB962C8B-B14F-4D97-AF65-F5344CB8AC3E}">
        <p14:creationId xmlns:p14="http://schemas.microsoft.com/office/powerpoint/2010/main" val="232764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5" name="Rectangle 6"/>
          <p:cNvSpPr>
            <a:spLocks noGrp="1" noChangeArrowheads="1"/>
          </p:cNvSpPr>
          <p:nvPr>
            <p:ph type="sldNum" sz="quarter" idx="11"/>
          </p:nvPr>
        </p:nvSpPr>
        <p:spPr>
          <a:ln/>
        </p:spPr>
        <p:txBody>
          <a:bodyPr/>
          <a:lstStyle>
            <a:lvl1pPr>
              <a:defRPr/>
            </a:lvl1pPr>
          </a:lstStyle>
          <a:p>
            <a:pPr>
              <a:defRPr/>
            </a:pPr>
            <a:fld id="{9253C469-7C95-4280-A06B-E0B75510FD76}" type="slidenum">
              <a:rPr lang="en-US"/>
              <a:pPr>
                <a:defRPr/>
              </a:pPr>
              <a:t>‹#›</a:t>
            </a:fld>
            <a:endParaRPr lang="en-US" dirty="0"/>
          </a:p>
        </p:txBody>
      </p:sp>
    </p:spTree>
    <p:extLst>
      <p:ext uri="{BB962C8B-B14F-4D97-AF65-F5344CB8AC3E}">
        <p14:creationId xmlns:p14="http://schemas.microsoft.com/office/powerpoint/2010/main" val="632775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11"/>
          </p:nvPr>
        </p:nvSpPr>
        <p:spPr>
          <a:ln/>
        </p:spPr>
        <p:txBody>
          <a:bodyPr/>
          <a:lstStyle>
            <a:lvl1pPr>
              <a:defRPr/>
            </a:lvl1pPr>
          </a:lstStyle>
          <a:p>
            <a:pPr>
              <a:defRPr/>
            </a:pPr>
            <a:fld id="{138DC131-9A15-4746-A2F6-35F31BCF58C6}" type="slidenum">
              <a:rPr lang="en-US"/>
              <a:pPr>
                <a:defRPr/>
              </a:pPr>
              <a:t>‹#›</a:t>
            </a:fld>
            <a:endParaRPr lang="en-US" dirty="0"/>
          </a:p>
        </p:txBody>
      </p:sp>
    </p:spTree>
    <p:extLst>
      <p:ext uri="{BB962C8B-B14F-4D97-AF65-F5344CB8AC3E}">
        <p14:creationId xmlns:p14="http://schemas.microsoft.com/office/powerpoint/2010/main" val="143175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1"/>
          </p:nvPr>
        </p:nvSpPr>
        <p:spPr>
          <a:ln/>
        </p:spPr>
        <p:txBody>
          <a:bodyPr/>
          <a:lstStyle>
            <a:lvl1pPr>
              <a:defRPr/>
            </a:lvl1pPr>
          </a:lstStyle>
          <a:p>
            <a:pPr>
              <a:defRPr/>
            </a:pPr>
            <a:fld id="{0CFAF1C9-0564-4621-92FB-D00C85A93782}" type="slidenum">
              <a:rPr lang="en-US"/>
              <a:pPr>
                <a:defRPr/>
              </a:pPr>
              <a:t>‹#›</a:t>
            </a:fld>
            <a:endParaRPr lang="en-US" dirty="0"/>
          </a:p>
        </p:txBody>
      </p:sp>
    </p:spTree>
    <p:extLst>
      <p:ext uri="{BB962C8B-B14F-4D97-AF65-F5344CB8AC3E}">
        <p14:creationId xmlns:p14="http://schemas.microsoft.com/office/powerpoint/2010/main" val="63273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3B2E25E5-12CD-4826-A5AF-2C98E7658DA3}" type="slidenum">
              <a:rPr lang="en-US"/>
              <a:pPr>
                <a:defRPr/>
              </a:pPr>
              <a:t>‹#›</a:t>
            </a:fld>
            <a:endParaRPr lang="en-US" dirty="0"/>
          </a:p>
        </p:txBody>
      </p:sp>
    </p:spTree>
    <p:extLst>
      <p:ext uri="{BB962C8B-B14F-4D97-AF65-F5344CB8AC3E}">
        <p14:creationId xmlns:p14="http://schemas.microsoft.com/office/powerpoint/2010/main" val="399274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D8F9D020-3E06-4B10-9F51-23473D21C23E}" type="slidenum">
              <a:rPr lang="en-US"/>
              <a:pPr>
                <a:defRPr/>
              </a:pPr>
              <a:t>‹#›</a:t>
            </a:fld>
            <a:endParaRPr lang="en-US" dirty="0"/>
          </a:p>
        </p:txBody>
      </p:sp>
    </p:spTree>
    <p:extLst>
      <p:ext uri="{BB962C8B-B14F-4D97-AF65-F5344CB8AC3E}">
        <p14:creationId xmlns:p14="http://schemas.microsoft.com/office/powerpoint/2010/main" val="180853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Rectangle 6"/>
          <p:cNvSpPr>
            <a:spLocks noGrp="1" noChangeArrowheads="1"/>
          </p:cNvSpPr>
          <p:nvPr>
            <p:ph type="sldNum" sz="quarter" idx="11"/>
          </p:nvPr>
        </p:nvSpPr>
        <p:spPr>
          <a:ln/>
        </p:spPr>
        <p:txBody>
          <a:bodyPr/>
          <a:lstStyle>
            <a:lvl1pPr>
              <a:defRPr/>
            </a:lvl1pPr>
          </a:lstStyle>
          <a:p>
            <a:pPr>
              <a:defRPr/>
            </a:pPr>
            <a:fld id="{E01BF5AF-EDEE-436D-9ACF-174E098673DB}" type="slidenum">
              <a:rPr lang="en-US"/>
              <a:pPr>
                <a:defRPr/>
              </a:pPr>
              <a:t>‹#›</a:t>
            </a:fld>
            <a:endParaRPr lang="en-US" dirty="0"/>
          </a:p>
        </p:txBody>
      </p:sp>
    </p:spTree>
    <p:extLst>
      <p:ext uri="{BB962C8B-B14F-4D97-AF65-F5344CB8AC3E}">
        <p14:creationId xmlns:p14="http://schemas.microsoft.com/office/powerpoint/2010/main" val="283048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EC4DDACC-B398-4434-9A27-1DB8A0412CE5}" type="slidenum">
              <a:rPr lang="en-US"/>
              <a:pPr>
                <a:defRPr/>
              </a:pPr>
              <a:t>‹#›</a:t>
            </a:fld>
            <a:endParaRPr lang="en-US" dirty="0"/>
          </a:p>
        </p:txBody>
      </p:sp>
    </p:spTree>
    <p:extLst>
      <p:ext uri="{BB962C8B-B14F-4D97-AF65-F5344CB8AC3E}">
        <p14:creationId xmlns:p14="http://schemas.microsoft.com/office/powerpoint/2010/main" val="2574057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066CA9B-7DB3-42EB-BEFB-41BBCC2A13A4}"/>
              </a:ext>
            </a:extLst>
          </p:cNvPr>
          <p:cNvSpPr>
            <a:spLocks noChangeArrowheads="1"/>
          </p:cNvSpPr>
          <p:nvPr userDrawn="1"/>
        </p:nvSpPr>
        <p:spPr bwMode="auto">
          <a:xfrm>
            <a:off x="0" y="6453188"/>
            <a:ext cx="12192000" cy="404813"/>
          </a:xfrm>
          <a:prstGeom prst="rect">
            <a:avLst/>
          </a:prstGeom>
          <a:solidFill>
            <a:srgbClr val="940709"/>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1400" b="1" dirty="0">
                <a:solidFill>
                  <a:srgbClr val="DDDDDD"/>
                </a:solidFill>
                <a:latin typeface="+mn-lt"/>
              </a:rPr>
              <a:t>《</a:t>
            </a:r>
            <a:r>
              <a:rPr kumimoji="1" lang="zh-CN" altLang="en-US" sz="1400" b="1" dirty="0">
                <a:solidFill>
                  <a:srgbClr val="DDDDDD"/>
                </a:solidFill>
                <a:latin typeface="+mn-lt"/>
              </a:rPr>
              <a:t>计算机网络</a:t>
            </a:r>
            <a:r>
              <a:rPr kumimoji="1" lang="en-US" altLang="zh-CN" sz="1400" b="1" dirty="0">
                <a:solidFill>
                  <a:srgbClr val="DDDDDD"/>
                </a:solidFill>
                <a:latin typeface="+mn-lt"/>
              </a:rPr>
              <a:t>》</a:t>
            </a:r>
          </a:p>
        </p:txBody>
      </p:sp>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09600" y="1600203"/>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9283433" y="6537326"/>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50" smtClean="0">
                <a:solidFill>
                  <a:schemeClr val="bg1"/>
                </a:solidFill>
              </a:defRPr>
            </a:lvl1pPr>
          </a:lstStyle>
          <a:p>
            <a:pPr>
              <a:defRPr/>
            </a:pPr>
            <a:fld id="{BC80DFAE-88B7-49D3-8F2D-B101E877E436}" type="slidenum">
              <a:rPr lang="en-US" smtClean="0"/>
              <a:pPr>
                <a:defRPr/>
              </a:pPr>
              <a:t>‹#›</a:t>
            </a:fld>
            <a:endParaRPr lang="en-US" dirty="0"/>
          </a:p>
        </p:txBody>
      </p:sp>
      <p:pic>
        <p:nvPicPr>
          <p:cNvPr id="7" name="Picture 4" descr="https://www.pku.edu.cn/Uploads/Picture/2019/12/26/s5e04147ee4a83.png">
            <a:extLst>
              <a:ext uri="{FF2B5EF4-FFF2-40B4-BE49-F238E27FC236}">
                <a16:creationId xmlns:a16="http://schemas.microsoft.com/office/drawing/2014/main" id="{38642EDB-A3BB-4902-97B1-0A18A2BB3DE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80968" y="6508774"/>
            <a:ext cx="1042808" cy="29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32328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5pPr>
      <a:lvl6pPr marL="3429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6pPr>
      <a:lvl7pPr marL="6858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7pPr>
      <a:lvl8pPr marL="10287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8pPr>
      <a:lvl9pPr marL="13716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9pPr>
    </p:titleStyle>
    <p:body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huangqun@pk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8.wmf"/></Relationships>
</file>

<file path=ppt/slides/_rels/slide10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Visio_Drawing.vsdx"/><Relationship Id="rId5" Type="http://schemas.openxmlformats.org/officeDocument/2006/relationships/image" Target="../media/image36.emf"/><Relationship Id="rId4" Type="http://schemas.openxmlformats.org/officeDocument/2006/relationships/oleObject" Target="../embeddings/oleObject1.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1.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8.emf"/><Relationship Id="rId4" Type="http://schemas.openxmlformats.org/officeDocument/2006/relationships/oleObject" Target="../embeddings/oleObject2.bin"/><Relationship Id="rId9" Type="http://schemas.openxmlformats.org/officeDocument/2006/relationships/image" Target="../media/image40.emf"/></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oleObject2.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3.wmf"/><Relationship Id="rId4" Type="http://schemas.openxmlformats.org/officeDocument/2006/relationships/oleObject" Target="../embeddings/oleObject6.bin"/></Relationships>
</file>

<file path=ppt/slides/_rels/slide73.xml.rels><?xml version="1.0" encoding="UTF-8" standalone="yes"?>
<Relationships xmlns="http://schemas.openxmlformats.org/package/2006/relationships"><Relationship Id="rId3" Type="http://schemas.openxmlformats.org/officeDocument/2006/relationships/hyperlink" Target="http://www.google.com.hk/url?sa=i&amp;rct=j&amp;q=%E5%A4%8F%E5%A8%81%E5%A4%B7%E5%A4%A7%E5%AD%A6&amp;source=images&amp;cd=&amp;cad=rja&amp;docid=QqV5GGlnJ610dM&amp;tbnid=yz0Sg-qCQwRxOM:&amp;ved=0CAUQjRw&amp;url=http://www.zjrcg.com/yimin/newsshow.asp?id1%3d680&amp;ei=7YxaUtGDF8TpiAfXrYHIAw&amp;psig=AFQjCNGj-p7S9T4gp_rNtbmKqWLd1npQUQ&amp;ust=138175234639695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7.emf"/><Relationship Id="rId4" Type="http://schemas.openxmlformats.org/officeDocument/2006/relationships/oleObject" Target="../embeddings/oleObject7.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8.w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9.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6.png"/><Relationship Id="rId4" Type="http://schemas.openxmlformats.org/officeDocument/2006/relationships/oleObject" Target="../embeddings/oleObject10.bin"/></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8AEE2-6D1B-4B28-876F-25FD57B5D779}"/>
              </a:ext>
            </a:extLst>
          </p:cNvPr>
          <p:cNvSpPr>
            <a:spLocks noGrp="1"/>
          </p:cNvSpPr>
          <p:nvPr>
            <p:ph type="ctrTitle"/>
          </p:nvPr>
        </p:nvSpPr>
        <p:spPr/>
        <p:txBody>
          <a:bodyPr/>
          <a:lstStyle/>
          <a:p>
            <a:r>
              <a:rPr lang="zh-CN" altLang="en-US" dirty="0"/>
              <a:t>计算机网络</a:t>
            </a:r>
            <a:r>
              <a:rPr lang="en-US" altLang="zh-CN" dirty="0"/>
              <a:t>-2024</a:t>
            </a:r>
            <a:r>
              <a:rPr lang="zh-CN" altLang="en-US" dirty="0"/>
              <a:t>年秋</a:t>
            </a:r>
            <a:br>
              <a:rPr lang="en-US" altLang="zh-CN" dirty="0"/>
            </a:br>
            <a:br>
              <a:rPr lang="en-US" altLang="zh-CN" dirty="0"/>
            </a:br>
            <a:r>
              <a:rPr lang="zh-CN" altLang="en-US" dirty="0"/>
              <a:t>数据链路层（</a:t>
            </a:r>
            <a:r>
              <a:rPr lang="en-US" altLang="zh-CN" dirty="0"/>
              <a:t>1</a:t>
            </a:r>
            <a:r>
              <a:rPr lang="zh-CN" altLang="en-US" dirty="0"/>
              <a:t>）基本技术</a:t>
            </a:r>
          </a:p>
        </p:txBody>
      </p:sp>
      <p:sp>
        <p:nvSpPr>
          <p:cNvPr id="3" name="副标题 2">
            <a:extLst>
              <a:ext uri="{FF2B5EF4-FFF2-40B4-BE49-F238E27FC236}">
                <a16:creationId xmlns:a16="http://schemas.microsoft.com/office/drawing/2014/main" id="{9B4E8012-4902-4069-95F3-543B3EE4DCE0}"/>
              </a:ext>
            </a:extLst>
          </p:cNvPr>
          <p:cNvSpPr>
            <a:spLocks noGrp="1"/>
          </p:cNvSpPr>
          <p:nvPr>
            <p:ph type="subTitle" idx="1"/>
          </p:nvPr>
        </p:nvSpPr>
        <p:spPr/>
        <p:txBody>
          <a:bodyPr/>
          <a:lstStyle/>
          <a:p>
            <a:endParaRPr lang="en-US" altLang="zh-CN" dirty="0"/>
          </a:p>
          <a:p>
            <a:r>
              <a:rPr lang="zh-CN" altLang="en-US" dirty="0"/>
              <a:t>授课教师：黄群</a:t>
            </a:r>
            <a:endParaRPr lang="en-US" altLang="zh-CN" dirty="0"/>
          </a:p>
          <a:p>
            <a:r>
              <a:rPr lang="en-US" altLang="zh-CN" dirty="0">
                <a:hlinkClick r:id="rId2"/>
              </a:rPr>
              <a:t>huangqun@pku.edu.cn</a:t>
            </a:r>
            <a:endParaRPr lang="en-US" altLang="zh-CN" dirty="0"/>
          </a:p>
        </p:txBody>
      </p:sp>
      <p:sp>
        <p:nvSpPr>
          <p:cNvPr id="4" name="灯片编号占位符 3">
            <a:extLst>
              <a:ext uri="{FF2B5EF4-FFF2-40B4-BE49-F238E27FC236}">
                <a16:creationId xmlns:a16="http://schemas.microsoft.com/office/drawing/2014/main" id="{257C2E22-4D38-4B16-A6D1-8AF0CFEE5B79}"/>
              </a:ext>
            </a:extLst>
          </p:cNvPr>
          <p:cNvSpPr>
            <a:spLocks noGrp="1"/>
          </p:cNvSpPr>
          <p:nvPr>
            <p:ph type="sldNum" sz="quarter" idx="11"/>
          </p:nvPr>
        </p:nvSpPr>
        <p:spPr/>
        <p:txBody>
          <a:bodyPr/>
          <a:lstStyle/>
          <a:p>
            <a:pPr>
              <a:defRPr/>
            </a:pPr>
            <a:fld id="{35DD5A66-9C2F-42FF-B09E-B62E67AA1448}" type="slidenum">
              <a:rPr lang="en-US" smtClean="0"/>
              <a:pPr>
                <a:defRPr/>
              </a:pPr>
              <a:t>1</a:t>
            </a:fld>
            <a:endParaRPr lang="en-US" dirty="0"/>
          </a:p>
        </p:txBody>
      </p:sp>
    </p:spTree>
    <p:extLst>
      <p:ext uri="{BB962C8B-B14F-4D97-AF65-F5344CB8AC3E}">
        <p14:creationId xmlns:p14="http://schemas.microsoft.com/office/powerpoint/2010/main" val="353587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A35C35-749B-47DD-8333-0D4B37602122}"/>
              </a:ext>
            </a:extLst>
          </p:cNvPr>
          <p:cNvSpPr>
            <a:spLocks noGrp="1"/>
          </p:cNvSpPr>
          <p:nvPr>
            <p:ph type="title"/>
          </p:nvPr>
        </p:nvSpPr>
        <p:spPr/>
        <p:txBody>
          <a:bodyPr/>
          <a:lstStyle/>
          <a:p>
            <a:r>
              <a:rPr lang="zh-CN" altLang="en-US" dirty="0"/>
              <a:t>目录</a:t>
            </a:r>
          </a:p>
        </p:txBody>
      </p:sp>
      <p:sp>
        <p:nvSpPr>
          <p:cNvPr id="7" name="内容占位符 6">
            <a:extLst>
              <a:ext uri="{FF2B5EF4-FFF2-40B4-BE49-F238E27FC236}">
                <a16:creationId xmlns:a16="http://schemas.microsoft.com/office/drawing/2014/main" id="{824D9CC0-37C0-485A-ABDB-37DD72F2701D}"/>
              </a:ext>
            </a:extLst>
          </p:cNvPr>
          <p:cNvSpPr>
            <a:spLocks noGrp="1"/>
          </p:cNvSpPr>
          <p:nvPr>
            <p:ph idx="1"/>
          </p:nvPr>
        </p:nvSpPr>
        <p:spPr/>
        <p:txBody>
          <a:bodyPr/>
          <a:lstStyle/>
          <a:p>
            <a:r>
              <a:rPr lang="zh-CN" altLang="en-US" dirty="0"/>
              <a:t>链路层概述</a:t>
            </a:r>
            <a:endParaRPr lang="en-US" altLang="zh-CN" dirty="0"/>
          </a:p>
          <a:p>
            <a:r>
              <a:rPr lang="zh-CN" altLang="en-US" dirty="0">
                <a:solidFill>
                  <a:srgbClr val="FF0000"/>
                </a:solidFill>
              </a:rPr>
              <a:t>成帧</a:t>
            </a:r>
            <a:endParaRPr lang="en-US" altLang="zh-CN" dirty="0">
              <a:solidFill>
                <a:srgbClr val="FF0000"/>
              </a:solidFill>
            </a:endParaRPr>
          </a:p>
          <a:p>
            <a:r>
              <a:rPr lang="zh-CN" altLang="en-US" dirty="0"/>
              <a:t>差错检测与修复</a:t>
            </a:r>
            <a:endParaRPr lang="en-US" altLang="zh-CN" dirty="0"/>
          </a:p>
          <a:p>
            <a:r>
              <a:rPr lang="zh-CN" altLang="en-US" dirty="0"/>
              <a:t>访问控制</a:t>
            </a:r>
          </a:p>
        </p:txBody>
      </p:sp>
      <p:sp>
        <p:nvSpPr>
          <p:cNvPr id="5" name="灯片编号占位符 4">
            <a:extLst>
              <a:ext uri="{FF2B5EF4-FFF2-40B4-BE49-F238E27FC236}">
                <a16:creationId xmlns:a16="http://schemas.microsoft.com/office/drawing/2014/main" id="{78046BEA-48F0-42A7-BA1A-E6890BE5C25D}"/>
              </a:ext>
            </a:extLst>
          </p:cNvPr>
          <p:cNvSpPr>
            <a:spLocks noGrp="1"/>
          </p:cNvSpPr>
          <p:nvPr>
            <p:ph type="sldNum" sz="quarter" idx="11"/>
          </p:nvPr>
        </p:nvSpPr>
        <p:spPr/>
        <p:txBody>
          <a:bodyPr/>
          <a:lstStyle/>
          <a:p>
            <a:pPr>
              <a:defRPr/>
            </a:pPr>
            <a:fld id="{138DC131-9A15-4746-A2F6-35F31BCF58C6}" type="slidenum">
              <a:rPr lang="en-US" smtClean="0"/>
              <a:pPr>
                <a:defRPr/>
              </a:pPr>
              <a:t>10</a:t>
            </a:fld>
            <a:endParaRPr lang="en-US" dirty="0"/>
          </a:p>
        </p:txBody>
      </p:sp>
    </p:spTree>
    <p:extLst>
      <p:ext uri="{BB962C8B-B14F-4D97-AF65-F5344CB8AC3E}">
        <p14:creationId xmlns:p14="http://schemas.microsoft.com/office/powerpoint/2010/main" val="5314160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冲突窗口</a:t>
            </a:r>
          </a:p>
        </p:txBody>
      </p:sp>
      <p:sp>
        <p:nvSpPr>
          <p:cNvPr id="48131" name="Rectangle 3"/>
          <p:cNvSpPr>
            <a:spLocks noGrp="1" noChangeArrowheads="1"/>
          </p:cNvSpPr>
          <p:nvPr>
            <p:ph idx="1"/>
          </p:nvPr>
        </p:nvSpPr>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冲突窗口：从发出帧到检测发现冲突所需要的最长时间</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意味着发出后需要侦听一个冲突窗口才能确保没有冲突</a:t>
            </a:r>
            <a:endParaRPr lang="en-US" altLang="zh-CN" dirty="0">
              <a:latin typeface="微软雅黑" panose="020B0503020204020204" pitchFamily="34" charset="-122"/>
              <a:ea typeface="微软雅黑" panose="020B0503020204020204" pitchFamily="34" charset="-122"/>
            </a:endParaRPr>
          </a:p>
          <a:p>
            <a:pPr eaLnBrk="1" hangingPunct="1">
              <a:lnSpc>
                <a:spcPct val="150000"/>
              </a:lnSpc>
            </a:pPr>
            <a:endParaRPr lang="en-US" altLang="zh-CN"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dirty="0">
                <a:solidFill>
                  <a:srgbClr val="FF0000"/>
                </a:solidFill>
                <a:latin typeface="微软雅黑" panose="020B0503020204020204" pitchFamily="34" charset="-122"/>
                <a:ea typeface="微软雅黑" panose="020B0503020204020204" pitchFamily="34" charset="-122"/>
              </a:rPr>
              <a:t>数值上：</a:t>
            </a:r>
            <a:r>
              <a:rPr lang="zh-CN" altLang="en-US" dirty="0">
                <a:latin typeface="微软雅黑" panose="020B0503020204020204" pitchFamily="34" charset="-122"/>
                <a:ea typeface="微软雅黑" panose="020B0503020204020204" pitchFamily="34" charset="-122"/>
              </a:rPr>
              <a:t>等于最远两站</a:t>
            </a:r>
            <a:r>
              <a:rPr lang="zh-CN" altLang="en-US" dirty="0">
                <a:solidFill>
                  <a:srgbClr val="FF0000"/>
                </a:solidFill>
                <a:latin typeface="微软雅黑" panose="020B0503020204020204" pitchFamily="34" charset="-122"/>
                <a:ea typeface="微软雅黑" panose="020B0503020204020204" pitchFamily="34" charset="-122"/>
              </a:rPr>
              <a:t>传播时间的两倍，</a:t>
            </a:r>
            <a:r>
              <a:rPr lang="zh-CN" altLang="en-US" dirty="0">
                <a:latin typeface="微软雅黑" panose="020B0503020204020204" pitchFamily="34" charset="-122"/>
                <a:ea typeface="微软雅黑" panose="020B0503020204020204" pitchFamily="34" charset="-122"/>
              </a:rPr>
              <a:t>即</a:t>
            </a:r>
            <a:r>
              <a:rPr lang="en-US" altLang="zh-CN" dirty="0">
                <a:solidFill>
                  <a:srgbClr val="0070C0"/>
                </a:solidFill>
                <a:latin typeface="微软雅黑" panose="020B0503020204020204" pitchFamily="34" charset="-122"/>
                <a:ea typeface="微软雅黑" panose="020B0503020204020204" pitchFamily="34" charset="-122"/>
              </a:rPr>
              <a:t>2D</a:t>
            </a:r>
            <a:r>
              <a:rPr lang="zh-CN" altLang="en-US" dirty="0">
                <a:solidFill>
                  <a:srgbClr val="0070C0"/>
                </a:solidFill>
                <a:latin typeface="微软雅黑" panose="020B0503020204020204" pitchFamily="34" charset="-122"/>
                <a:ea typeface="微软雅黑" panose="020B0503020204020204" pitchFamily="34" charset="-122"/>
              </a:rPr>
              <a:t>（</a:t>
            </a:r>
            <a:r>
              <a:rPr lang="en-US" altLang="zh-CN" dirty="0">
                <a:solidFill>
                  <a:srgbClr val="0070C0"/>
                </a:solidFill>
                <a:latin typeface="微软雅黑" panose="020B0503020204020204" pitchFamily="34" charset="-122"/>
                <a:ea typeface="微软雅黑" panose="020B0503020204020204" pitchFamily="34" charset="-122"/>
              </a:rPr>
              <a:t>D</a:t>
            </a:r>
            <a:r>
              <a:rPr lang="zh-CN" altLang="en-US" dirty="0">
                <a:solidFill>
                  <a:srgbClr val="0070C0"/>
                </a:solidFill>
                <a:latin typeface="微软雅黑" panose="020B0503020204020204" pitchFamily="34" charset="-122"/>
                <a:ea typeface="微软雅黑" panose="020B0503020204020204" pitchFamily="34" charset="-122"/>
              </a:rPr>
              <a:t>是单边延迟）</a:t>
            </a:r>
            <a:endParaRPr lang="en-US" altLang="zh-CN" dirty="0">
              <a:solidFill>
                <a:srgbClr val="0070C0"/>
              </a:solidFill>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2D</a:t>
            </a:r>
            <a:r>
              <a:rPr lang="zh-CN" altLang="en-US" dirty="0">
                <a:latin typeface="微软雅黑" panose="020B0503020204020204" pitchFamily="34" charset="-122"/>
                <a:ea typeface="微软雅黑" panose="020B0503020204020204" pitchFamily="34" charset="-122"/>
              </a:rPr>
              <a:t>相当于</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个来回传播延迟</a:t>
            </a:r>
            <a:r>
              <a:rPr lang="en-US" altLang="zh-CN" dirty="0">
                <a:latin typeface="微软雅黑" panose="020B0503020204020204" pitchFamily="34" charset="-122"/>
                <a:ea typeface="微软雅黑" panose="020B0503020204020204" pitchFamily="34" charset="-122"/>
              </a:rPr>
              <a:t>RTT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Round Trip Time</a:t>
            </a:r>
          </a:p>
        </p:txBody>
      </p:sp>
      <p:sp>
        <p:nvSpPr>
          <p:cNvPr id="6" name="灯片编号占位符 3"/>
          <p:cNvSpPr>
            <a:spLocks noGrp="1"/>
          </p:cNvSpPr>
          <p:nvPr>
            <p:ph type="sldNum" sz="quarter" idx="4294967295"/>
          </p:nvPr>
        </p:nvSpPr>
        <p:spPr>
          <a:xfrm>
            <a:off x="8872538" y="6489700"/>
            <a:ext cx="3319462" cy="365125"/>
          </a:xfrm>
        </p:spPr>
        <p:txBody>
          <a:bodyPr/>
          <a:lstStyle/>
          <a:p>
            <a:fld id="{1886CEF0-0637-4B70-B989-027BB3850001}" type="slidenum">
              <a:rPr kumimoji="1" lang="zh-CN" altLang="en-US" smtClean="0"/>
              <a:t>100</a:t>
            </a:fld>
            <a:endParaRPr kumimoji="1" lang="zh-CN" altLang="en-US" dirty="0"/>
          </a:p>
        </p:txBody>
      </p:sp>
    </p:spTree>
    <p:extLst>
      <p:ext uri="{BB962C8B-B14F-4D97-AF65-F5344CB8AC3E}">
        <p14:creationId xmlns:p14="http://schemas.microsoft.com/office/powerpoint/2010/main" val="24190308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F69D4-6D36-435A-A803-0C3973B18AEC}"/>
              </a:ext>
            </a:extLst>
          </p:cNvPr>
          <p:cNvSpPr>
            <a:spLocks noGrp="1"/>
          </p:cNvSpPr>
          <p:nvPr>
            <p:ph type="title"/>
          </p:nvPr>
        </p:nvSpPr>
        <p:spPr/>
        <p:txBody>
          <a:bodyPr/>
          <a:lstStyle/>
          <a:p>
            <a:r>
              <a:rPr lang="en-US" altLang="zh-CN" dirty="0"/>
              <a:t>CSMA/CD</a:t>
            </a:r>
            <a:r>
              <a:rPr lang="zh-CN" altLang="en-US" dirty="0"/>
              <a:t>的效率</a:t>
            </a:r>
          </a:p>
        </p:txBody>
      </p:sp>
      <p:sp>
        <p:nvSpPr>
          <p:cNvPr id="4" name="灯片编号占位符 3">
            <a:extLst>
              <a:ext uri="{FF2B5EF4-FFF2-40B4-BE49-F238E27FC236}">
                <a16:creationId xmlns:a16="http://schemas.microsoft.com/office/drawing/2014/main" id="{0994C7D4-398E-458B-81FC-181FA29C3ACF}"/>
              </a:ext>
            </a:extLst>
          </p:cNvPr>
          <p:cNvSpPr>
            <a:spLocks noGrp="1"/>
          </p:cNvSpPr>
          <p:nvPr>
            <p:ph type="sldNum" sz="quarter" idx="11"/>
          </p:nvPr>
        </p:nvSpPr>
        <p:spPr/>
        <p:txBody>
          <a:bodyPr/>
          <a:lstStyle/>
          <a:p>
            <a:pPr>
              <a:defRPr/>
            </a:pPr>
            <a:fld id="{3FFE790D-BCFB-4008-9260-CA63AEE325FD}" type="slidenum">
              <a:rPr lang="en-US" smtClean="0"/>
              <a:pPr>
                <a:defRPr/>
              </a:pPr>
              <a:t>101</a:t>
            </a:fld>
            <a:endParaRPr lang="en-US" dirty="0"/>
          </a:p>
        </p:txBody>
      </p:sp>
      <p:sp>
        <p:nvSpPr>
          <p:cNvPr id="5" name="Rectangle 3">
            <a:extLst>
              <a:ext uri="{FF2B5EF4-FFF2-40B4-BE49-F238E27FC236}">
                <a16:creationId xmlns:a16="http://schemas.microsoft.com/office/drawing/2014/main" id="{256E41E8-F8BA-4716-AA42-DE6D6357D10A}"/>
              </a:ext>
            </a:extLst>
          </p:cNvPr>
          <p:cNvSpPr txBox="1">
            <a:spLocks noChangeArrowheads="1"/>
          </p:cNvSpPr>
          <p:nvPr/>
        </p:nvSpPr>
        <p:spPr bwMode="auto">
          <a:xfrm>
            <a:off x="2057400" y="1600200"/>
            <a:ext cx="7772400" cy="168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marL="238125" indent="-238125">
              <a:defRPr/>
            </a:pPr>
            <a:r>
              <a:rPr lang="en-US" sz="2400" kern="0" dirty="0">
                <a:latin typeface="微软雅黑" panose="020B0503020204020204" pitchFamily="34" charset="-122"/>
                <a:ea typeface="微软雅黑" panose="020B0503020204020204" pitchFamily="34" charset="-122"/>
              </a:rPr>
              <a:t> </a:t>
            </a:r>
            <a:r>
              <a:rPr lang="en-US" sz="2400" kern="0" dirty="0" err="1">
                <a:latin typeface="微软雅黑" panose="020B0503020204020204" pitchFamily="34" charset="-122"/>
                <a:ea typeface="微软雅黑" panose="020B0503020204020204" pitchFamily="34" charset="-122"/>
              </a:rPr>
              <a:t>T</a:t>
            </a:r>
            <a:r>
              <a:rPr lang="en-US" sz="2400" kern="0" baseline="-25000" dirty="0" err="1">
                <a:latin typeface="微软雅黑" panose="020B0503020204020204" pitchFamily="34" charset="-122"/>
                <a:ea typeface="微软雅黑" panose="020B0503020204020204" pitchFamily="34" charset="-122"/>
              </a:rPr>
              <a:t>prop</a:t>
            </a:r>
            <a:r>
              <a:rPr lang="en-US" sz="2400" kern="0" dirty="0">
                <a:latin typeface="微软雅黑" panose="020B0503020204020204" pitchFamily="34" charset="-122"/>
                <a:ea typeface="微软雅黑" panose="020B0503020204020204" pitchFamily="34" charset="-122"/>
              </a:rPr>
              <a:t> = </a:t>
            </a:r>
            <a:r>
              <a:rPr lang="zh-CN" altLang="en-US" sz="2400" kern="0" dirty="0">
                <a:latin typeface="微软雅黑" panose="020B0503020204020204" pitchFamily="34" charset="-122"/>
                <a:ea typeface="微软雅黑" panose="020B0503020204020204" pitchFamily="34" charset="-122"/>
              </a:rPr>
              <a:t>最远两站传播延迟</a:t>
            </a:r>
            <a:endParaRPr lang="en-US" sz="2400" kern="0" dirty="0">
              <a:latin typeface="微软雅黑" panose="020B0503020204020204" pitchFamily="34" charset="-122"/>
              <a:ea typeface="微软雅黑" panose="020B0503020204020204" pitchFamily="34" charset="-122"/>
            </a:endParaRPr>
          </a:p>
          <a:p>
            <a:pPr marL="238125" indent="-238125">
              <a:defRPr/>
            </a:pPr>
            <a:r>
              <a:rPr lang="en-US" sz="2400" kern="0" dirty="0">
                <a:latin typeface="微软雅黑" panose="020B0503020204020204" pitchFamily="34" charset="-122"/>
                <a:ea typeface="微软雅黑" panose="020B0503020204020204" pitchFamily="34" charset="-122"/>
              </a:rPr>
              <a:t> </a:t>
            </a:r>
            <a:r>
              <a:rPr lang="en-US" sz="2400" kern="0" dirty="0" err="1">
                <a:latin typeface="微软雅黑" panose="020B0503020204020204" pitchFamily="34" charset="-122"/>
                <a:ea typeface="微软雅黑" panose="020B0503020204020204" pitchFamily="34" charset="-122"/>
              </a:rPr>
              <a:t>t</a:t>
            </a:r>
            <a:r>
              <a:rPr lang="en-US" sz="2400" kern="0" baseline="-25000" dirty="0" err="1">
                <a:latin typeface="微软雅黑" panose="020B0503020204020204" pitchFamily="34" charset="-122"/>
                <a:ea typeface="微软雅黑" panose="020B0503020204020204" pitchFamily="34" charset="-122"/>
              </a:rPr>
              <a:t>trans</a:t>
            </a:r>
            <a:r>
              <a:rPr lang="en-US" sz="2400" kern="0" dirty="0">
                <a:latin typeface="微软雅黑" panose="020B0503020204020204" pitchFamily="34" charset="-122"/>
                <a:ea typeface="微软雅黑" panose="020B0503020204020204" pitchFamily="34" charset="-122"/>
              </a:rPr>
              <a:t> = </a:t>
            </a:r>
            <a:r>
              <a:rPr lang="zh-CN" altLang="en-US" sz="2400" kern="0" dirty="0">
                <a:latin typeface="微软雅黑" panose="020B0503020204020204" pitchFamily="34" charset="-122"/>
                <a:ea typeface="微软雅黑" panose="020B0503020204020204" pitchFamily="34" charset="-122"/>
              </a:rPr>
              <a:t>将</a:t>
            </a:r>
            <a:r>
              <a:rPr lang="en-US" altLang="zh-CN" sz="2400" kern="0" dirty="0">
                <a:latin typeface="微软雅黑" panose="020B0503020204020204" pitchFamily="34" charset="-122"/>
                <a:ea typeface="微软雅黑" panose="020B0503020204020204" pitchFamily="34" charset="-122"/>
              </a:rPr>
              <a:t>1</a:t>
            </a:r>
            <a:r>
              <a:rPr lang="zh-CN" altLang="en-US" sz="2400" kern="0" dirty="0">
                <a:latin typeface="微软雅黑" panose="020B0503020204020204" pitchFamily="34" charset="-122"/>
                <a:ea typeface="微软雅黑" panose="020B0503020204020204" pitchFamily="34" charset="-122"/>
              </a:rPr>
              <a:t>个最大帧放入信道的时间</a:t>
            </a:r>
            <a:endParaRPr lang="en-US" kern="0" dirty="0">
              <a:latin typeface="微软雅黑" panose="020B0503020204020204" pitchFamily="34" charset="-122"/>
              <a:ea typeface="微软雅黑" panose="020B0503020204020204" pitchFamily="34" charset="-122"/>
            </a:endParaRPr>
          </a:p>
          <a:p>
            <a:pPr>
              <a:defRPr/>
            </a:pPr>
            <a:endParaRPr lang="en-US" kern="0" dirty="0">
              <a:latin typeface="微软雅黑" panose="020B0503020204020204" pitchFamily="34" charset="-122"/>
              <a:ea typeface="微软雅黑" panose="020B0503020204020204" pitchFamily="34" charset="-122"/>
            </a:endParaRPr>
          </a:p>
          <a:p>
            <a:pPr>
              <a:defRPr/>
            </a:pPr>
            <a:endParaRPr lang="en-US" kern="0" dirty="0">
              <a:latin typeface="微软雅黑" panose="020B0503020204020204" pitchFamily="34" charset="-122"/>
              <a:ea typeface="微软雅黑" panose="020B0503020204020204" pitchFamily="34" charset="-122"/>
            </a:endParaRPr>
          </a:p>
          <a:p>
            <a:pPr>
              <a:defRPr/>
            </a:pPr>
            <a:endParaRPr lang="en-US" kern="0" dirty="0">
              <a:latin typeface="微软雅黑" panose="020B0503020204020204" pitchFamily="34" charset="-122"/>
              <a:ea typeface="微软雅黑" panose="020B0503020204020204" pitchFamily="34" charset="-122"/>
            </a:endParaRPr>
          </a:p>
          <a:p>
            <a:pPr marL="277813" indent="-277813">
              <a:defRPr/>
            </a:pPr>
            <a:r>
              <a:rPr lang="zh-CN" altLang="en-US" sz="2400" kern="0" dirty="0">
                <a:latin typeface="微软雅黑" panose="020B0503020204020204" pitchFamily="34" charset="-122"/>
                <a:ea typeface="微软雅黑" panose="020B0503020204020204" pitchFamily="34" charset="-122"/>
              </a:rPr>
              <a:t>信道利用率接近</a:t>
            </a:r>
            <a:r>
              <a:rPr lang="en-US" altLang="zh-CN" sz="2400" kern="0" dirty="0">
                <a:latin typeface="微软雅黑" panose="020B0503020204020204" pitchFamily="34" charset="-122"/>
                <a:ea typeface="微软雅黑" panose="020B0503020204020204" pitchFamily="34" charset="-122"/>
              </a:rPr>
              <a:t>1</a:t>
            </a:r>
            <a:endParaRPr lang="en-US" sz="2400" kern="0" dirty="0">
              <a:latin typeface="微软雅黑" panose="020B0503020204020204" pitchFamily="34" charset="-122"/>
              <a:ea typeface="微软雅黑" panose="020B0503020204020204" pitchFamily="34" charset="-122"/>
            </a:endParaRPr>
          </a:p>
          <a:p>
            <a:pPr marL="695325" lvl="1" indent="-238125">
              <a:defRPr/>
            </a:pPr>
            <a:r>
              <a:rPr lang="en-US" kern="0" dirty="0">
                <a:latin typeface="微软雅黑" panose="020B0503020204020204" pitchFamily="34" charset="-122"/>
                <a:ea typeface="微软雅黑" panose="020B0503020204020204" pitchFamily="34" charset="-122"/>
              </a:rPr>
              <a:t>as </a:t>
            </a:r>
            <a:r>
              <a:rPr lang="en-US" i="1" kern="0" dirty="0" err="1">
                <a:latin typeface="微软雅黑" panose="020B0503020204020204" pitchFamily="34" charset="-122"/>
                <a:ea typeface="微软雅黑" panose="020B0503020204020204" pitchFamily="34" charset="-122"/>
              </a:rPr>
              <a:t>t</a:t>
            </a:r>
            <a:r>
              <a:rPr lang="en-US" i="1" kern="0" baseline="-25000" dirty="0" err="1">
                <a:latin typeface="微软雅黑" panose="020B0503020204020204" pitchFamily="34" charset="-122"/>
                <a:ea typeface="微软雅黑" panose="020B0503020204020204" pitchFamily="34" charset="-122"/>
              </a:rPr>
              <a:t>prop</a:t>
            </a:r>
            <a:r>
              <a:rPr lang="en-US" kern="0" dirty="0">
                <a:latin typeface="微软雅黑" panose="020B0503020204020204" pitchFamily="34" charset="-122"/>
                <a:ea typeface="微软雅黑" panose="020B0503020204020204" pitchFamily="34" charset="-122"/>
              </a:rPr>
              <a:t> goes to 0</a:t>
            </a:r>
          </a:p>
          <a:p>
            <a:pPr marL="695325" lvl="1" indent="-238125">
              <a:defRPr/>
            </a:pPr>
            <a:r>
              <a:rPr lang="en-US" kern="0" dirty="0">
                <a:latin typeface="微软雅黑" panose="020B0503020204020204" pitchFamily="34" charset="-122"/>
                <a:ea typeface="微软雅黑" panose="020B0503020204020204" pitchFamily="34" charset="-122"/>
              </a:rPr>
              <a:t>as </a:t>
            </a:r>
            <a:r>
              <a:rPr lang="en-US" i="1" kern="0" dirty="0" err="1">
                <a:latin typeface="微软雅黑" panose="020B0503020204020204" pitchFamily="34" charset="-122"/>
                <a:ea typeface="微软雅黑" panose="020B0503020204020204" pitchFamily="34" charset="-122"/>
              </a:rPr>
              <a:t>t</a:t>
            </a:r>
            <a:r>
              <a:rPr lang="en-US" i="1" kern="0" baseline="-25000" dirty="0" err="1">
                <a:latin typeface="微软雅黑" panose="020B0503020204020204" pitchFamily="34" charset="-122"/>
                <a:ea typeface="微软雅黑" panose="020B0503020204020204" pitchFamily="34" charset="-122"/>
              </a:rPr>
              <a:t>trans</a:t>
            </a:r>
            <a:r>
              <a:rPr lang="en-US" kern="0" dirty="0">
                <a:latin typeface="微软雅黑" panose="020B0503020204020204" pitchFamily="34" charset="-122"/>
                <a:ea typeface="微软雅黑" panose="020B0503020204020204" pitchFamily="34" charset="-122"/>
              </a:rPr>
              <a:t> goes to infinity</a:t>
            </a:r>
          </a:p>
          <a:p>
            <a:pPr marL="277813" indent="-277813">
              <a:defRPr/>
            </a:pPr>
            <a:r>
              <a:rPr lang="zh-CN" altLang="en-US" sz="2400" kern="0" dirty="0">
                <a:latin typeface="微软雅黑" panose="020B0503020204020204" pitchFamily="34" charset="-122"/>
                <a:ea typeface="微软雅黑" panose="020B0503020204020204" pitchFamily="34" charset="-122"/>
              </a:rPr>
              <a:t>优于</a:t>
            </a:r>
            <a:r>
              <a:rPr lang="en-US" altLang="zh-CN" sz="2400" kern="0" dirty="0">
                <a:latin typeface="微软雅黑" panose="020B0503020204020204" pitchFamily="34" charset="-122"/>
                <a:ea typeface="微软雅黑" panose="020B0503020204020204" pitchFamily="34" charset="-122"/>
              </a:rPr>
              <a:t>ALOHA</a:t>
            </a:r>
            <a:r>
              <a:rPr lang="en-US" sz="2400" kern="0" dirty="0">
                <a:latin typeface="微软雅黑" panose="020B0503020204020204" pitchFamily="34" charset="-122"/>
                <a:ea typeface="微软雅黑" panose="020B0503020204020204" pitchFamily="34" charset="-122"/>
              </a:rPr>
              <a:t>: </a:t>
            </a:r>
            <a:r>
              <a:rPr lang="zh-CN" altLang="en-US" sz="2400" kern="0" dirty="0">
                <a:latin typeface="微软雅黑" panose="020B0503020204020204" pitchFamily="34" charset="-122"/>
                <a:ea typeface="微软雅黑" panose="020B0503020204020204" pitchFamily="34" charset="-122"/>
              </a:rPr>
              <a:t>同样简单、低成本、去中心化</a:t>
            </a:r>
            <a:endParaRPr lang="en-US" kern="0" dirty="0">
              <a:latin typeface="微软雅黑" panose="020B0503020204020204" pitchFamily="34" charset="-122"/>
              <a:ea typeface="微软雅黑" panose="020B0503020204020204" pitchFamily="34" charset="-122"/>
            </a:endParaRPr>
          </a:p>
        </p:txBody>
      </p:sp>
      <p:graphicFrame>
        <p:nvGraphicFramePr>
          <p:cNvPr id="6" name="Object 4">
            <a:extLst>
              <a:ext uri="{FF2B5EF4-FFF2-40B4-BE49-F238E27FC236}">
                <a16:creationId xmlns:a16="http://schemas.microsoft.com/office/drawing/2014/main" id="{727CF249-2B83-4FE8-9D35-C88DE02D0A64}"/>
              </a:ext>
            </a:extLst>
          </p:cNvPr>
          <p:cNvGraphicFramePr>
            <a:graphicFrameLocks noChangeAspect="1"/>
          </p:cNvGraphicFramePr>
          <p:nvPr>
            <p:extLst>
              <p:ext uri="{D42A27DB-BD31-4B8C-83A1-F6EECF244321}">
                <p14:modId xmlns:p14="http://schemas.microsoft.com/office/powerpoint/2010/main" val="243169400"/>
              </p:ext>
            </p:extLst>
          </p:nvPr>
        </p:nvGraphicFramePr>
        <p:xfrm>
          <a:off x="4267200" y="2895600"/>
          <a:ext cx="3570287" cy="984250"/>
        </p:xfrm>
        <a:graphic>
          <a:graphicData uri="http://schemas.openxmlformats.org/presentationml/2006/ole">
            <mc:AlternateContent xmlns:mc="http://schemas.openxmlformats.org/markup-compatibility/2006">
              <mc:Choice xmlns:v="urn:schemas-microsoft-com:vml" Requires="v">
                <p:oleObj spid="_x0000_s10267" name="Equation" r:id="rId3" imgW="1422400" imgH="393700" progId="Equation.3">
                  <p:embed/>
                </p:oleObj>
              </mc:Choice>
              <mc:Fallback>
                <p:oleObj name="Equation" r:id="rId3" imgW="1422400" imgH="393700" progId="Equation.3">
                  <p:embed/>
                  <p:pic>
                    <p:nvPicPr>
                      <p:cNvPr id="10752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895600"/>
                        <a:ext cx="3570287" cy="984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4422316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dirty="0"/>
              <a:t>各种</a:t>
            </a:r>
            <a:r>
              <a:rPr lang="en-US" altLang="zh-CN" dirty="0"/>
              <a:t>CSMA</a:t>
            </a:r>
            <a:r>
              <a:rPr lang="zh-CN" altLang="en-US" dirty="0"/>
              <a:t>的性能比较</a:t>
            </a:r>
          </a:p>
        </p:txBody>
      </p:sp>
      <p:sp>
        <p:nvSpPr>
          <p:cNvPr id="53251" name="Rectangle 3"/>
          <p:cNvSpPr>
            <a:spLocks noGrp="1" noChangeArrowheads="1"/>
          </p:cNvSpPr>
          <p:nvPr>
            <p:ph idx="1"/>
          </p:nvPr>
        </p:nvSpPr>
        <p:spPr>
          <a:xfrm>
            <a:off x="609600" y="1600203"/>
            <a:ext cx="4724400" cy="4525963"/>
          </a:xfrm>
        </p:spPr>
        <p:txBody>
          <a:bodyPr>
            <a:normAutofit/>
          </a:bodyPr>
          <a:lstStyle/>
          <a:p>
            <a:pPr eaLnBrk="1" hangingPunct="1">
              <a:lnSpc>
                <a:spcPct val="150000"/>
              </a:lnSpc>
            </a:pPr>
            <a:r>
              <a:rPr lang="en-US" altLang="zh-CN" sz="2400" dirty="0"/>
              <a:t>CSMA/CD</a:t>
            </a:r>
            <a:r>
              <a:rPr lang="zh-CN" altLang="en-US" sz="2400" dirty="0"/>
              <a:t>：</a:t>
            </a:r>
            <a:r>
              <a:rPr lang="en-US" altLang="zh-CN" sz="2400" dirty="0"/>
              <a:t>1-</a:t>
            </a:r>
            <a:r>
              <a:rPr lang="zh-CN" altLang="en-US" sz="2400" dirty="0"/>
              <a:t>持续</a:t>
            </a:r>
            <a:r>
              <a:rPr lang="en-US" altLang="zh-CN" sz="2400" dirty="0"/>
              <a:t>CSMA</a:t>
            </a:r>
          </a:p>
          <a:p>
            <a:pPr eaLnBrk="1" hangingPunct="1">
              <a:lnSpc>
                <a:spcPct val="150000"/>
              </a:lnSpc>
            </a:pPr>
            <a:r>
              <a:rPr lang="zh-CN" altLang="en-US" sz="2400" dirty="0"/>
              <a:t>以太网采用了</a:t>
            </a:r>
            <a:r>
              <a:rPr lang="en-US" altLang="zh-CN" sz="2400" dirty="0"/>
              <a:t>CSMA/CD</a:t>
            </a:r>
          </a:p>
          <a:p>
            <a:pPr lvl="1">
              <a:lnSpc>
                <a:spcPct val="150000"/>
              </a:lnSpc>
            </a:pPr>
            <a:r>
              <a:rPr lang="zh-CN" altLang="en-US" sz="2000" dirty="0"/>
              <a:t>吞吐量：比</a:t>
            </a:r>
            <a:r>
              <a:rPr lang="en-US" altLang="zh-CN" sz="2000" dirty="0"/>
              <a:t>ALOHA</a:t>
            </a:r>
            <a:r>
              <a:rPr lang="zh-CN" altLang="en-US" sz="2000" dirty="0"/>
              <a:t>高，比</a:t>
            </a:r>
            <a:r>
              <a:rPr lang="en-US" altLang="zh-CN" sz="2000" dirty="0"/>
              <a:t>P-</a:t>
            </a:r>
            <a:r>
              <a:rPr lang="zh-CN" altLang="en-US" sz="2000" dirty="0"/>
              <a:t>持续式</a:t>
            </a:r>
            <a:r>
              <a:rPr lang="en-US" altLang="zh-CN" sz="2000" dirty="0"/>
              <a:t>CSMA</a:t>
            </a:r>
            <a:r>
              <a:rPr lang="zh-CN" altLang="en-US" sz="2000" dirty="0"/>
              <a:t>低</a:t>
            </a:r>
            <a:endParaRPr lang="en-US" altLang="zh-CN" sz="2000" dirty="0"/>
          </a:p>
          <a:p>
            <a:pPr lvl="1">
              <a:lnSpc>
                <a:spcPct val="150000"/>
              </a:lnSpc>
            </a:pPr>
            <a:r>
              <a:rPr lang="zh-CN" altLang="en-US" sz="2000" dirty="0"/>
              <a:t>冲突：比</a:t>
            </a:r>
            <a:r>
              <a:rPr lang="en-US" altLang="zh-CN" sz="2000" dirty="0"/>
              <a:t>ALOHA</a:t>
            </a:r>
            <a:r>
              <a:rPr lang="zh-CN" altLang="en-US" sz="2000" dirty="0"/>
              <a:t>少，比</a:t>
            </a:r>
            <a:r>
              <a:rPr lang="en-US" altLang="zh-CN" sz="2000" dirty="0"/>
              <a:t>P-</a:t>
            </a:r>
            <a:r>
              <a:rPr lang="zh-CN" altLang="en-US" sz="2000" dirty="0"/>
              <a:t>持续式高</a:t>
            </a:r>
            <a:endParaRPr lang="en-US" altLang="zh-CN" sz="2000" dirty="0"/>
          </a:p>
          <a:p>
            <a:pPr lvl="1">
              <a:lnSpc>
                <a:spcPct val="150000"/>
              </a:lnSpc>
            </a:pPr>
            <a:r>
              <a:rPr lang="en-US" altLang="zh-CN" sz="2000" dirty="0"/>
              <a:t>P-</a:t>
            </a:r>
            <a:r>
              <a:rPr lang="zh-CN" altLang="en-US" sz="2000" dirty="0"/>
              <a:t>持续式付出了高延迟的代价</a:t>
            </a:r>
            <a:endParaRPr lang="en-US" altLang="zh-CN" sz="2000" dirty="0"/>
          </a:p>
          <a:p>
            <a:pPr lvl="1">
              <a:lnSpc>
                <a:spcPct val="150000"/>
              </a:lnSpc>
            </a:pPr>
            <a:endParaRPr lang="en-US" altLang="zh-CN" sz="2000" dirty="0"/>
          </a:p>
          <a:p>
            <a:pPr eaLnBrk="1" hangingPunct="1">
              <a:lnSpc>
                <a:spcPct val="150000"/>
              </a:lnSpc>
            </a:pPr>
            <a:endParaRPr lang="zh-CN" altLang="zh-CN" sz="2400" dirty="0"/>
          </a:p>
        </p:txBody>
      </p:sp>
      <p:sp>
        <p:nvSpPr>
          <p:cNvPr id="8" name="灯片编号占位符 3"/>
          <p:cNvSpPr>
            <a:spLocks noGrp="1"/>
          </p:cNvSpPr>
          <p:nvPr>
            <p:ph type="sldNum" sz="quarter" idx="4294967295"/>
          </p:nvPr>
        </p:nvSpPr>
        <p:spPr>
          <a:xfrm>
            <a:off x="8872538" y="6489700"/>
            <a:ext cx="3319462" cy="365125"/>
          </a:xfrm>
        </p:spPr>
        <p:txBody>
          <a:bodyPr/>
          <a:lstStyle/>
          <a:p>
            <a:fld id="{B887F37C-0DEF-4694-9DBF-5EDD88BF72DA}" type="slidenum">
              <a:rPr kumimoji="1" lang="zh-CN" altLang="en-US" smtClean="0"/>
              <a:t>102</a:t>
            </a:fld>
            <a:endParaRPr kumimoji="1" lang="zh-CN" altLang="en-US" dirty="0"/>
          </a:p>
        </p:txBody>
      </p:sp>
      <p:pic>
        <p:nvPicPr>
          <p:cNvPr id="53252" name="Picture 4" descr="4-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71" y="1348095"/>
            <a:ext cx="6565259" cy="366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形标注 4"/>
          <p:cNvSpPr/>
          <p:nvPr/>
        </p:nvSpPr>
        <p:spPr>
          <a:xfrm>
            <a:off x="8927868" y="3804105"/>
            <a:ext cx="2220778" cy="636010"/>
          </a:xfrm>
          <a:prstGeom prst="wedgeEllipseCallout">
            <a:avLst>
              <a:gd name="adj1" fmla="val -76059"/>
              <a:gd name="adj2" fmla="val -28291"/>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C00000"/>
                </a:solidFill>
              </a:rPr>
              <a:t>CSMA/CD</a:t>
            </a:r>
            <a:endParaRPr lang="zh-CN" altLang="en-US" sz="2400" b="1" dirty="0">
              <a:solidFill>
                <a:srgbClr val="C00000"/>
              </a:solidFill>
            </a:endParaRPr>
          </a:p>
        </p:txBody>
      </p:sp>
      <p:sp>
        <p:nvSpPr>
          <p:cNvPr id="7" name="横卷形 6"/>
          <p:cNvSpPr/>
          <p:nvPr/>
        </p:nvSpPr>
        <p:spPr>
          <a:xfrm>
            <a:off x="3962400" y="4876800"/>
            <a:ext cx="3827318" cy="1837804"/>
          </a:xfrm>
          <a:prstGeom prst="horizont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defRPr/>
            </a:pPr>
            <a:r>
              <a:rPr lang="zh-CN" altLang="en-US"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rPr>
              <a:t>先听后发，边发边听；</a:t>
            </a:r>
            <a:endParaRPr lang="en-US" altLang="zh-CN"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endParaRPr>
          </a:p>
          <a:p>
            <a:pPr algn="ctr">
              <a:lnSpc>
                <a:spcPct val="150000"/>
              </a:lnSpc>
              <a:defRPr/>
            </a:pPr>
            <a:r>
              <a:rPr lang="zh-CN" altLang="en-US"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rPr>
              <a:t>一旦冲突，立刻停发；</a:t>
            </a:r>
            <a:endParaRPr lang="en-US" altLang="zh-CN"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endParaRPr>
          </a:p>
          <a:p>
            <a:pPr algn="ctr">
              <a:lnSpc>
                <a:spcPct val="150000"/>
              </a:lnSpc>
              <a:defRPr/>
            </a:pPr>
            <a:r>
              <a:rPr lang="zh-CN" altLang="en-US"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rPr>
              <a:t>等待时机，然后再听。</a:t>
            </a:r>
            <a:endParaRPr lang="en-US" altLang="zh-CN"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8802435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A35C35-749B-47DD-8333-0D4B37602122}"/>
              </a:ext>
            </a:extLst>
          </p:cNvPr>
          <p:cNvSpPr>
            <a:spLocks noGrp="1"/>
          </p:cNvSpPr>
          <p:nvPr>
            <p:ph type="title"/>
          </p:nvPr>
        </p:nvSpPr>
        <p:spPr/>
        <p:txBody>
          <a:bodyPr/>
          <a:lstStyle/>
          <a:p>
            <a:r>
              <a:rPr lang="zh-CN" altLang="en-US" dirty="0"/>
              <a:t>目录</a:t>
            </a:r>
          </a:p>
        </p:txBody>
      </p:sp>
      <p:sp>
        <p:nvSpPr>
          <p:cNvPr id="7" name="内容占位符 6">
            <a:extLst>
              <a:ext uri="{FF2B5EF4-FFF2-40B4-BE49-F238E27FC236}">
                <a16:creationId xmlns:a16="http://schemas.microsoft.com/office/drawing/2014/main" id="{824D9CC0-37C0-485A-ABDB-37DD72F2701D}"/>
              </a:ext>
            </a:extLst>
          </p:cNvPr>
          <p:cNvSpPr>
            <a:spLocks noGrp="1"/>
          </p:cNvSpPr>
          <p:nvPr>
            <p:ph idx="1"/>
          </p:nvPr>
        </p:nvSpPr>
        <p:spPr/>
        <p:txBody>
          <a:bodyPr/>
          <a:lstStyle/>
          <a:p>
            <a:r>
              <a:rPr lang="zh-CN" altLang="en-US" dirty="0"/>
              <a:t>链路层概述</a:t>
            </a:r>
            <a:endParaRPr lang="en-US" altLang="zh-CN" dirty="0"/>
          </a:p>
          <a:p>
            <a:r>
              <a:rPr lang="zh-CN" altLang="en-US" dirty="0"/>
              <a:t>成帧</a:t>
            </a:r>
            <a:endParaRPr lang="en-US" altLang="zh-CN" dirty="0"/>
          </a:p>
          <a:p>
            <a:r>
              <a:rPr lang="zh-CN" altLang="en-US" dirty="0"/>
              <a:t>差错检测与修复</a:t>
            </a:r>
            <a:endParaRPr lang="en-US" altLang="zh-CN" dirty="0"/>
          </a:p>
          <a:p>
            <a:r>
              <a:rPr lang="zh-CN" altLang="en-US" dirty="0">
                <a:solidFill>
                  <a:srgbClr val="FF0000"/>
                </a:solidFill>
              </a:rPr>
              <a:t>访问控制</a:t>
            </a:r>
            <a:endParaRPr lang="en-US" altLang="zh-CN" dirty="0">
              <a:solidFill>
                <a:srgbClr val="FF0000"/>
              </a:solidFill>
            </a:endParaRPr>
          </a:p>
          <a:p>
            <a:pPr lvl="1"/>
            <a:r>
              <a:rPr lang="zh-CN" altLang="en-US" dirty="0"/>
              <a:t>信道划分：</a:t>
            </a:r>
            <a:r>
              <a:rPr lang="en-US" altLang="zh-CN" dirty="0"/>
              <a:t>TDMA</a:t>
            </a:r>
            <a:r>
              <a:rPr lang="zh-CN" altLang="en-US" dirty="0"/>
              <a:t>、</a:t>
            </a:r>
            <a:r>
              <a:rPr lang="en-US" altLang="zh-CN" dirty="0"/>
              <a:t>FDMA</a:t>
            </a:r>
            <a:r>
              <a:rPr lang="zh-CN" altLang="en-US" dirty="0"/>
              <a:t>、基于编码</a:t>
            </a:r>
            <a:endParaRPr lang="en-US" altLang="zh-CN" dirty="0"/>
          </a:p>
          <a:p>
            <a:pPr lvl="1"/>
            <a:r>
              <a:rPr lang="zh-CN" altLang="en-US" dirty="0"/>
              <a:t>随机访问：</a:t>
            </a:r>
            <a:endParaRPr lang="en-US" altLang="zh-CN" dirty="0"/>
          </a:p>
          <a:p>
            <a:pPr lvl="2"/>
            <a:r>
              <a:rPr lang="en-US" altLang="zh-CN" dirty="0"/>
              <a:t>ALOHA</a:t>
            </a:r>
            <a:r>
              <a:rPr lang="zh-CN" altLang="en-US" dirty="0"/>
              <a:t>类：纯</a:t>
            </a:r>
            <a:r>
              <a:rPr lang="en-US" altLang="zh-CN" dirty="0"/>
              <a:t>ALOHA</a:t>
            </a:r>
            <a:r>
              <a:rPr lang="zh-CN" altLang="en-US" dirty="0"/>
              <a:t>、时隙</a:t>
            </a:r>
            <a:r>
              <a:rPr lang="en-US" altLang="zh-CN" dirty="0"/>
              <a:t>ALOHA</a:t>
            </a:r>
          </a:p>
          <a:p>
            <a:pPr lvl="2"/>
            <a:r>
              <a:rPr lang="en-US" altLang="zh-CN" dirty="0"/>
              <a:t>CSMA</a:t>
            </a:r>
            <a:r>
              <a:rPr lang="zh-CN" altLang="en-US" dirty="0"/>
              <a:t>类：非持续</a:t>
            </a:r>
            <a:r>
              <a:rPr lang="en-US" altLang="zh-CN" dirty="0"/>
              <a:t>CSMA</a:t>
            </a:r>
            <a:r>
              <a:rPr lang="zh-CN" altLang="en-US" dirty="0"/>
              <a:t>、</a:t>
            </a:r>
            <a:r>
              <a:rPr lang="en-US" altLang="zh-CN" dirty="0"/>
              <a:t>1-</a:t>
            </a:r>
            <a:r>
              <a:rPr lang="zh-CN" altLang="en-US" dirty="0"/>
              <a:t>持续</a:t>
            </a:r>
            <a:r>
              <a:rPr lang="en-US" altLang="zh-CN" dirty="0"/>
              <a:t>CSMA</a:t>
            </a:r>
            <a:r>
              <a:rPr lang="zh-CN" altLang="en-US" dirty="0"/>
              <a:t>、</a:t>
            </a:r>
            <a:r>
              <a:rPr lang="en-US" altLang="zh-CN" dirty="0"/>
              <a:t>p-</a:t>
            </a:r>
            <a:r>
              <a:rPr lang="zh-CN" altLang="en-US" dirty="0"/>
              <a:t>持续</a:t>
            </a:r>
            <a:r>
              <a:rPr lang="en-US" altLang="zh-CN" dirty="0"/>
              <a:t>CSMA</a:t>
            </a:r>
            <a:r>
              <a:rPr lang="zh-CN" altLang="en-US" dirty="0"/>
              <a:t>、</a:t>
            </a:r>
            <a:r>
              <a:rPr lang="en-US" altLang="zh-CN" dirty="0"/>
              <a:t>CSMA/CD</a:t>
            </a:r>
          </a:p>
          <a:p>
            <a:pPr lvl="1"/>
            <a:r>
              <a:rPr lang="zh-CN" altLang="en-US" dirty="0">
                <a:solidFill>
                  <a:srgbClr val="FF0000"/>
                </a:solidFill>
              </a:rPr>
              <a:t>轮流协议</a:t>
            </a:r>
          </a:p>
        </p:txBody>
      </p:sp>
      <p:sp>
        <p:nvSpPr>
          <p:cNvPr id="5" name="灯片编号占位符 4">
            <a:extLst>
              <a:ext uri="{FF2B5EF4-FFF2-40B4-BE49-F238E27FC236}">
                <a16:creationId xmlns:a16="http://schemas.microsoft.com/office/drawing/2014/main" id="{78046BEA-48F0-42A7-BA1A-E6890BE5C25D}"/>
              </a:ext>
            </a:extLst>
          </p:cNvPr>
          <p:cNvSpPr>
            <a:spLocks noGrp="1"/>
          </p:cNvSpPr>
          <p:nvPr>
            <p:ph type="sldNum" sz="quarter" idx="11"/>
          </p:nvPr>
        </p:nvSpPr>
        <p:spPr/>
        <p:txBody>
          <a:bodyPr/>
          <a:lstStyle/>
          <a:p>
            <a:pPr>
              <a:defRPr/>
            </a:pPr>
            <a:fld id="{138DC131-9A15-4746-A2F6-35F31BCF58C6}" type="slidenum">
              <a:rPr lang="en-US" smtClean="0"/>
              <a:pPr>
                <a:defRPr/>
              </a:pPr>
              <a:t>103</a:t>
            </a:fld>
            <a:endParaRPr lang="en-US" dirty="0"/>
          </a:p>
        </p:txBody>
      </p:sp>
    </p:spTree>
    <p:extLst>
      <p:ext uri="{BB962C8B-B14F-4D97-AF65-F5344CB8AC3E}">
        <p14:creationId xmlns:p14="http://schemas.microsoft.com/office/powerpoint/2010/main" val="28798185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86B4C-928F-4AE7-8A3E-5EC6637F31D6}"/>
              </a:ext>
            </a:extLst>
          </p:cNvPr>
          <p:cNvSpPr>
            <a:spLocks noGrp="1"/>
          </p:cNvSpPr>
          <p:nvPr>
            <p:ph type="title"/>
          </p:nvPr>
        </p:nvSpPr>
        <p:spPr/>
        <p:txBody>
          <a:bodyPr/>
          <a:lstStyle/>
          <a:p>
            <a:r>
              <a:rPr lang="zh-CN" altLang="en-US" dirty="0"/>
              <a:t>轮流协议</a:t>
            </a:r>
          </a:p>
        </p:txBody>
      </p:sp>
      <p:sp>
        <p:nvSpPr>
          <p:cNvPr id="3" name="内容占位符 2">
            <a:extLst>
              <a:ext uri="{FF2B5EF4-FFF2-40B4-BE49-F238E27FC236}">
                <a16:creationId xmlns:a16="http://schemas.microsoft.com/office/drawing/2014/main" id="{1C18E919-DA34-4DB7-BF24-C8E3C0871FFC}"/>
              </a:ext>
            </a:extLst>
          </p:cNvPr>
          <p:cNvSpPr>
            <a:spLocks noGrp="1"/>
          </p:cNvSpPr>
          <p:nvPr>
            <p:ph idx="1"/>
          </p:nvPr>
        </p:nvSpPr>
        <p:spPr/>
        <p:txBody>
          <a:bodyPr/>
          <a:lstStyle/>
          <a:p>
            <a:pPr>
              <a:buFont typeface="Wingdings" charset="0"/>
              <a:buNone/>
              <a:defRPr/>
            </a:pPr>
            <a:r>
              <a:rPr lang="zh-CN" altLang="en-US" dirty="0">
                <a:solidFill>
                  <a:srgbClr val="000099"/>
                </a:solidFill>
                <a:latin typeface="微软雅黑" panose="020B0503020204020204" pitchFamily="34" charset="-122"/>
                <a:ea typeface="微软雅黑" panose="020B0503020204020204" pitchFamily="34" charset="-122"/>
              </a:rPr>
              <a:t>信道划分</a:t>
            </a:r>
            <a:r>
              <a:rPr lang="en-US" altLang="zh-CN" dirty="0">
                <a:solidFill>
                  <a:srgbClr val="000099"/>
                </a:solidFill>
                <a:latin typeface="微软雅黑" panose="020B0503020204020204" pitchFamily="34" charset="-122"/>
                <a:ea typeface="微软雅黑" panose="020B0503020204020204" pitchFamily="34" charset="-122"/>
              </a:rPr>
              <a:t>:</a:t>
            </a:r>
          </a:p>
          <a:p>
            <a:pPr lvl="1">
              <a:defRPr/>
            </a:pPr>
            <a:r>
              <a:rPr lang="zh-CN" altLang="en-US" dirty="0">
                <a:latin typeface="微软雅黑" panose="020B0503020204020204" pitchFamily="34" charset="-122"/>
                <a:ea typeface="微软雅黑" panose="020B0503020204020204" pitchFamily="34" charset="-122"/>
              </a:rPr>
              <a:t>高负载时：信道利用率高、保证公平</a:t>
            </a:r>
            <a:endParaRPr lang="en-US" altLang="zh-CN"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低负载时：利用率低，即使只有</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个站点需要发数据，也只能用</a:t>
            </a:r>
            <a:r>
              <a:rPr lang="en-US" altLang="zh-CN" dirty="0">
                <a:latin typeface="微软雅黑" panose="020B0503020204020204" pitchFamily="34" charset="-122"/>
                <a:ea typeface="微软雅黑" panose="020B0503020204020204" pitchFamily="34" charset="-122"/>
              </a:rPr>
              <a:t>1/N</a:t>
            </a:r>
            <a:r>
              <a:rPr lang="zh-CN" altLang="en-US" dirty="0">
                <a:latin typeface="微软雅黑" panose="020B0503020204020204" pitchFamily="34" charset="-122"/>
                <a:ea typeface="微软雅黑" panose="020B0503020204020204" pitchFamily="34" charset="-122"/>
              </a:rPr>
              <a:t>带宽</a:t>
            </a:r>
            <a:endParaRPr lang="en-US" altLang="zh-CN" dirty="0">
              <a:latin typeface="微软雅黑" panose="020B0503020204020204" pitchFamily="34" charset="-122"/>
              <a:ea typeface="微软雅黑" panose="020B0503020204020204" pitchFamily="34" charset="-122"/>
            </a:endParaRPr>
          </a:p>
          <a:p>
            <a:pPr>
              <a:buFont typeface="Wingdings" charset="0"/>
              <a:buNone/>
              <a:defRPr/>
            </a:pPr>
            <a:r>
              <a:rPr lang="zh-CN" altLang="en-US" dirty="0">
                <a:solidFill>
                  <a:srgbClr val="000099"/>
                </a:solidFill>
                <a:latin typeface="微软雅黑" panose="020B0503020204020204" pitchFamily="34" charset="-122"/>
                <a:ea typeface="微软雅黑" panose="020B0503020204020204" pitchFamily="34" charset="-122"/>
              </a:rPr>
              <a:t>随机访问</a:t>
            </a:r>
            <a:endParaRPr lang="en-US" altLang="zh-CN" dirty="0">
              <a:solidFill>
                <a:srgbClr val="000099"/>
              </a:solidFill>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低负载时：利用率高</a:t>
            </a:r>
            <a:endParaRPr lang="en-US" altLang="zh-CN"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高负载时：冲突严重</a:t>
            </a:r>
            <a:endParaRPr lang="en-US" altLang="zh-CN" dirty="0">
              <a:latin typeface="微软雅黑" panose="020B0503020204020204" pitchFamily="34" charset="-122"/>
              <a:ea typeface="微软雅黑" panose="020B0503020204020204" pitchFamily="34" charset="-122"/>
            </a:endParaRPr>
          </a:p>
          <a:p>
            <a:pPr>
              <a:buFont typeface="Wingdings" charset="0"/>
              <a:buNone/>
              <a:defRPr/>
            </a:pPr>
            <a:r>
              <a:rPr lang="zh-CN" altLang="en-US" dirty="0">
                <a:solidFill>
                  <a:srgbClr val="CC0000"/>
                </a:solidFill>
                <a:latin typeface="微软雅黑" panose="020B0503020204020204" pitchFamily="34" charset="-122"/>
                <a:ea typeface="微软雅黑" panose="020B0503020204020204" pitchFamily="34" charset="-122"/>
              </a:rPr>
              <a:t>轮流协议：</a:t>
            </a:r>
            <a:r>
              <a:rPr lang="zh-CN" altLang="en-US" dirty="0">
                <a:latin typeface="微软雅黑" panose="020B0503020204020204" pitchFamily="34" charset="-122"/>
                <a:ea typeface="微软雅黑" panose="020B0503020204020204" pitchFamily="34" charset="-122"/>
              </a:rPr>
              <a:t>将两者优势结合</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轮询协议</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令牌协议</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位图协议</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二进制倒计数协议</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有限竞争协议：自适应树</a:t>
            </a:r>
          </a:p>
        </p:txBody>
      </p:sp>
      <p:sp>
        <p:nvSpPr>
          <p:cNvPr id="4" name="灯片编号占位符 3">
            <a:extLst>
              <a:ext uri="{FF2B5EF4-FFF2-40B4-BE49-F238E27FC236}">
                <a16:creationId xmlns:a16="http://schemas.microsoft.com/office/drawing/2014/main" id="{BBEF9536-7CB7-40D9-8F4E-2998ADB1D2CB}"/>
              </a:ext>
            </a:extLst>
          </p:cNvPr>
          <p:cNvSpPr>
            <a:spLocks noGrp="1"/>
          </p:cNvSpPr>
          <p:nvPr>
            <p:ph type="sldNum" sz="quarter" idx="11"/>
          </p:nvPr>
        </p:nvSpPr>
        <p:spPr/>
        <p:txBody>
          <a:bodyPr/>
          <a:lstStyle/>
          <a:p>
            <a:pPr>
              <a:defRPr/>
            </a:pPr>
            <a:fld id="{3FFE790D-BCFB-4008-9260-CA63AEE325FD}" type="slidenum">
              <a:rPr lang="en-US" smtClean="0"/>
              <a:pPr>
                <a:defRPr/>
              </a:pPr>
              <a:t>104</a:t>
            </a:fld>
            <a:endParaRPr lang="en-US" dirty="0"/>
          </a:p>
        </p:txBody>
      </p:sp>
    </p:spTree>
    <p:extLst>
      <p:ext uri="{BB962C8B-B14F-4D97-AF65-F5344CB8AC3E}">
        <p14:creationId xmlns:p14="http://schemas.microsoft.com/office/powerpoint/2010/main" val="31325456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2C683-6CC6-4498-81E3-983BC840F779}"/>
              </a:ext>
            </a:extLst>
          </p:cNvPr>
          <p:cNvSpPr>
            <a:spLocks noGrp="1"/>
          </p:cNvSpPr>
          <p:nvPr>
            <p:ph type="title"/>
          </p:nvPr>
        </p:nvSpPr>
        <p:spPr/>
        <p:txBody>
          <a:bodyPr/>
          <a:lstStyle/>
          <a:p>
            <a:r>
              <a:rPr lang="zh-CN" altLang="en-US" dirty="0"/>
              <a:t>轮询协议</a:t>
            </a:r>
            <a:r>
              <a:rPr lang="en-US" altLang="zh-CN" dirty="0"/>
              <a:t>(polling protocol)</a:t>
            </a:r>
            <a:endParaRPr lang="zh-CN" altLang="en-US" dirty="0"/>
          </a:p>
        </p:txBody>
      </p:sp>
      <p:sp>
        <p:nvSpPr>
          <p:cNvPr id="3" name="内容占位符 2">
            <a:extLst>
              <a:ext uri="{FF2B5EF4-FFF2-40B4-BE49-F238E27FC236}">
                <a16:creationId xmlns:a16="http://schemas.microsoft.com/office/drawing/2014/main" id="{7DD66AD7-3954-4A83-B180-F3C4B6DEB9E1}"/>
              </a:ext>
            </a:extLst>
          </p:cNvPr>
          <p:cNvSpPr>
            <a:spLocks noGrp="1"/>
          </p:cNvSpPr>
          <p:nvPr>
            <p:ph idx="1"/>
          </p:nvPr>
        </p:nvSpPr>
        <p:spPr>
          <a:xfrm>
            <a:off x="609600" y="1600203"/>
            <a:ext cx="6019800" cy="4525963"/>
          </a:xfrm>
        </p:spPr>
        <p:txBody>
          <a:bodyPr/>
          <a:lstStyle/>
          <a:p>
            <a:pPr marL="238125" indent="-238125">
              <a:defRPr/>
            </a:pPr>
            <a:r>
              <a:rPr lang="zh-CN" altLang="en-US" sz="2400" dirty="0">
                <a:latin typeface="Gill Sans MT" charset="0"/>
              </a:rPr>
              <a:t>在站点间选择一个主节点</a:t>
            </a:r>
            <a:endParaRPr lang="en-US" altLang="zh-CN" sz="2400" dirty="0">
              <a:latin typeface="Gill Sans MT" charset="0"/>
            </a:endParaRPr>
          </a:p>
          <a:p>
            <a:pPr marL="238125" indent="-238125">
              <a:defRPr/>
            </a:pPr>
            <a:r>
              <a:rPr lang="zh-CN" altLang="en-US" sz="2400" dirty="0">
                <a:latin typeface="Gill Sans MT" charset="0"/>
              </a:rPr>
              <a:t>主节点给其他站点分配信道使用权</a:t>
            </a:r>
            <a:endParaRPr lang="en-US" altLang="zh-CN" sz="2400" dirty="0">
              <a:latin typeface="Gill Sans MT" charset="0"/>
            </a:endParaRPr>
          </a:p>
          <a:p>
            <a:pPr marL="538163" lvl="1" indent="-238125">
              <a:defRPr/>
            </a:pPr>
            <a:r>
              <a:rPr lang="zh-CN" altLang="en-US" sz="2100" dirty="0">
                <a:latin typeface="Gill Sans MT" charset="0"/>
              </a:rPr>
              <a:t>通常轮流通知每个站点，可以传输多少帧</a:t>
            </a:r>
            <a:endParaRPr lang="en-US" altLang="zh-CN" sz="2100" dirty="0">
              <a:latin typeface="Gill Sans MT" charset="0"/>
            </a:endParaRPr>
          </a:p>
          <a:p>
            <a:pPr marL="538163" lvl="1" indent="-238125">
              <a:defRPr/>
            </a:pPr>
            <a:r>
              <a:rPr lang="zh-CN" altLang="en-US" sz="2100" dirty="0">
                <a:latin typeface="Gill Sans MT" charset="0"/>
              </a:rPr>
              <a:t>传输完成后，通知下一个站点</a:t>
            </a:r>
            <a:endParaRPr lang="en-US" altLang="zh-CN" sz="2100" dirty="0">
              <a:latin typeface="Gill Sans MT" charset="0"/>
            </a:endParaRPr>
          </a:p>
          <a:p>
            <a:pPr marL="238125" indent="-238125">
              <a:defRPr/>
            </a:pPr>
            <a:r>
              <a:rPr lang="zh-CN" altLang="en-US" sz="2400" dirty="0">
                <a:latin typeface="Gill Sans MT" charset="0"/>
              </a:rPr>
              <a:t>问题</a:t>
            </a:r>
            <a:r>
              <a:rPr lang="en-US" altLang="zh-CN" sz="2400" dirty="0">
                <a:latin typeface="Gill Sans MT" charset="0"/>
              </a:rPr>
              <a:t>:</a:t>
            </a:r>
          </a:p>
          <a:p>
            <a:pPr lvl="1">
              <a:defRPr/>
            </a:pPr>
            <a:r>
              <a:rPr lang="zh-CN" altLang="en-US" dirty="0">
                <a:latin typeface="Gill Sans MT" charset="0"/>
              </a:rPr>
              <a:t>轮询本身占用带宽</a:t>
            </a:r>
            <a:endParaRPr lang="en-US" altLang="zh-CN" dirty="0">
              <a:latin typeface="Gill Sans MT" charset="0"/>
            </a:endParaRPr>
          </a:p>
          <a:p>
            <a:pPr lvl="1">
              <a:defRPr/>
            </a:pPr>
            <a:r>
              <a:rPr lang="zh-CN" altLang="en-US" dirty="0">
                <a:latin typeface="Gill Sans MT" charset="0"/>
              </a:rPr>
              <a:t>通知引入延迟</a:t>
            </a:r>
            <a:endParaRPr lang="en-US" altLang="zh-CN" dirty="0">
              <a:latin typeface="Gill Sans MT" charset="0"/>
            </a:endParaRPr>
          </a:p>
          <a:p>
            <a:pPr lvl="1">
              <a:defRPr/>
            </a:pPr>
            <a:r>
              <a:rPr lang="zh-CN" altLang="en-US" dirty="0">
                <a:latin typeface="Gill Sans MT" charset="0"/>
              </a:rPr>
              <a:t>单点故障</a:t>
            </a:r>
            <a:endParaRPr lang="en-US" altLang="zh-CN" dirty="0">
              <a:latin typeface="Gill Sans MT" charset="0"/>
            </a:endParaRPr>
          </a:p>
          <a:p>
            <a:endParaRPr lang="zh-CN" altLang="en-US" dirty="0"/>
          </a:p>
        </p:txBody>
      </p:sp>
      <p:sp>
        <p:nvSpPr>
          <p:cNvPr id="4" name="灯片编号占位符 3">
            <a:extLst>
              <a:ext uri="{FF2B5EF4-FFF2-40B4-BE49-F238E27FC236}">
                <a16:creationId xmlns:a16="http://schemas.microsoft.com/office/drawing/2014/main" id="{3F10A63C-CEA6-4768-9BE2-607C6201CD9F}"/>
              </a:ext>
            </a:extLst>
          </p:cNvPr>
          <p:cNvSpPr>
            <a:spLocks noGrp="1"/>
          </p:cNvSpPr>
          <p:nvPr>
            <p:ph type="sldNum" sz="quarter" idx="11"/>
          </p:nvPr>
        </p:nvSpPr>
        <p:spPr/>
        <p:txBody>
          <a:bodyPr/>
          <a:lstStyle/>
          <a:p>
            <a:pPr>
              <a:defRPr/>
            </a:pPr>
            <a:fld id="{3FFE790D-BCFB-4008-9260-CA63AEE325FD}" type="slidenum">
              <a:rPr lang="en-US" smtClean="0"/>
              <a:pPr>
                <a:defRPr/>
              </a:pPr>
              <a:t>105</a:t>
            </a:fld>
            <a:endParaRPr lang="en-US" dirty="0"/>
          </a:p>
        </p:txBody>
      </p:sp>
      <p:grpSp>
        <p:nvGrpSpPr>
          <p:cNvPr id="5" name="Group 55">
            <a:extLst>
              <a:ext uri="{FF2B5EF4-FFF2-40B4-BE49-F238E27FC236}">
                <a16:creationId xmlns:a16="http://schemas.microsoft.com/office/drawing/2014/main" id="{D71E7EA1-BDA9-467F-BFE1-5E46B5BA9139}"/>
              </a:ext>
            </a:extLst>
          </p:cNvPr>
          <p:cNvGrpSpPr>
            <a:grpSpLocks/>
          </p:cNvGrpSpPr>
          <p:nvPr/>
        </p:nvGrpSpPr>
        <p:grpSpPr bwMode="auto">
          <a:xfrm>
            <a:off x="7326312" y="3994150"/>
            <a:ext cx="781050" cy="681037"/>
            <a:chOff x="-44" y="1473"/>
            <a:chExt cx="981" cy="1105"/>
          </a:xfrm>
        </p:grpSpPr>
        <p:pic>
          <p:nvPicPr>
            <p:cNvPr id="6" name="Picture 56" descr="desktop_computer_stylized_medium">
              <a:extLst>
                <a:ext uri="{FF2B5EF4-FFF2-40B4-BE49-F238E27FC236}">
                  <a16:creationId xmlns:a16="http://schemas.microsoft.com/office/drawing/2014/main" id="{30D3B9A7-4D26-44B4-B23C-718CD248A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Freeform 57">
              <a:extLst>
                <a:ext uri="{FF2B5EF4-FFF2-40B4-BE49-F238E27FC236}">
                  <a16:creationId xmlns:a16="http://schemas.microsoft.com/office/drawing/2014/main" id="{A85B56DD-491D-43EE-9001-ACFF4ACB1D85}"/>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8" name="Group 58">
            <a:extLst>
              <a:ext uri="{FF2B5EF4-FFF2-40B4-BE49-F238E27FC236}">
                <a16:creationId xmlns:a16="http://schemas.microsoft.com/office/drawing/2014/main" id="{C8DA90DB-4DE6-46B0-8C35-9EB41AA5D360}"/>
              </a:ext>
            </a:extLst>
          </p:cNvPr>
          <p:cNvGrpSpPr>
            <a:grpSpLocks/>
          </p:cNvGrpSpPr>
          <p:nvPr/>
        </p:nvGrpSpPr>
        <p:grpSpPr bwMode="auto">
          <a:xfrm>
            <a:off x="7618412" y="3389311"/>
            <a:ext cx="781050" cy="681038"/>
            <a:chOff x="-44" y="1473"/>
            <a:chExt cx="981" cy="1105"/>
          </a:xfrm>
        </p:grpSpPr>
        <p:pic>
          <p:nvPicPr>
            <p:cNvPr id="9" name="Picture 59" descr="desktop_computer_stylized_medium">
              <a:extLst>
                <a:ext uri="{FF2B5EF4-FFF2-40B4-BE49-F238E27FC236}">
                  <a16:creationId xmlns:a16="http://schemas.microsoft.com/office/drawing/2014/main" id="{6443C2C0-A999-45B5-9FBE-1A7F00986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Freeform 60">
              <a:extLst>
                <a:ext uri="{FF2B5EF4-FFF2-40B4-BE49-F238E27FC236}">
                  <a16:creationId xmlns:a16="http://schemas.microsoft.com/office/drawing/2014/main" id="{0E394489-C149-43AF-ADD9-5F56CD4BEC4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1" name="Group 61">
            <a:extLst>
              <a:ext uri="{FF2B5EF4-FFF2-40B4-BE49-F238E27FC236}">
                <a16:creationId xmlns:a16="http://schemas.microsoft.com/office/drawing/2014/main" id="{EE4D15AF-E47E-4287-BDD6-29AB29917595}"/>
              </a:ext>
            </a:extLst>
          </p:cNvPr>
          <p:cNvGrpSpPr>
            <a:grpSpLocks/>
          </p:cNvGrpSpPr>
          <p:nvPr/>
        </p:nvGrpSpPr>
        <p:grpSpPr bwMode="auto">
          <a:xfrm>
            <a:off x="7899399" y="2774950"/>
            <a:ext cx="781050" cy="681037"/>
            <a:chOff x="-44" y="1473"/>
            <a:chExt cx="981" cy="1105"/>
          </a:xfrm>
        </p:grpSpPr>
        <p:pic>
          <p:nvPicPr>
            <p:cNvPr id="12" name="Picture 62" descr="desktop_computer_stylized_medium">
              <a:extLst>
                <a:ext uri="{FF2B5EF4-FFF2-40B4-BE49-F238E27FC236}">
                  <a16:creationId xmlns:a16="http://schemas.microsoft.com/office/drawing/2014/main" id="{DFE7ED8B-0713-4528-B204-00115F6C0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Freeform 63">
              <a:extLst>
                <a:ext uri="{FF2B5EF4-FFF2-40B4-BE49-F238E27FC236}">
                  <a16:creationId xmlns:a16="http://schemas.microsoft.com/office/drawing/2014/main" id="{6EF5E9A7-D6AA-45C5-A572-89E2A622FEF5}"/>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4" name="Group 64">
            <a:extLst>
              <a:ext uri="{FF2B5EF4-FFF2-40B4-BE49-F238E27FC236}">
                <a16:creationId xmlns:a16="http://schemas.microsoft.com/office/drawing/2014/main" id="{86E597A4-1ACF-4F41-BBA3-C6D931AF9603}"/>
              </a:ext>
            </a:extLst>
          </p:cNvPr>
          <p:cNvGrpSpPr>
            <a:grpSpLocks/>
          </p:cNvGrpSpPr>
          <p:nvPr/>
        </p:nvGrpSpPr>
        <p:grpSpPr bwMode="auto">
          <a:xfrm>
            <a:off x="8201024" y="2193925"/>
            <a:ext cx="781050" cy="681037"/>
            <a:chOff x="-44" y="1473"/>
            <a:chExt cx="981" cy="1105"/>
          </a:xfrm>
        </p:grpSpPr>
        <p:pic>
          <p:nvPicPr>
            <p:cNvPr id="15" name="Picture 65" descr="desktop_computer_stylized_medium">
              <a:extLst>
                <a:ext uri="{FF2B5EF4-FFF2-40B4-BE49-F238E27FC236}">
                  <a16:creationId xmlns:a16="http://schemas.microsoft.com/office/drawing/2014/main" id="{DF3F4C14-6EBC-4C35-A2F7-587837684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Freeform 66">
              <a:extLst>
                <a:ext uri="{FF2B5EF4-FFF2-40B4-BE49-F238E27FC236}">
                  <a16:creationId xmlns:a16="http://schemas.microsoft.com/office/drawing/2014/main" id="{284ECDFB-CBE5-4B28-96A0-31A2031AA97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 name="Group 67">
            <a:extLst>
              <a:ext uri="{FF2B5EF4-FFF2-40B4-BE49-F238E27FC236}">
                <a16:creationId xmlns:a16="http://schemas.microsoft.com/office/drawing/2014/main" id="{5C88238D-6637-4894-B078-97943DCB7B4B}"/>
              </a:ext>
            </a:extLst>
          </p:cNvPr>
          <p:cNvGrpSpPr>
            <a:grpSpLocks/>
          </p:cNvGrpSpPr>
          <p:nvPr/>
        </p:nvGrpSpPr>
        <p:grpSpPr bwMode="auto">
          <a:xfrm flipH="1">
            <a:off x="9737724" y="2439986"/>
            <a:ext cx="781050" cy="681038"/>
            <a:chOff x="-44" y="1473"/>
            <a:chExt cx="981" cy="1105"/>
          </a:xfrm>
        </p:grpSpPr>
        <p:pic>
          <p:nvPicPr>
            <p:cNvPr id="18" name="Picture 68" descr="desktop_computer_stylized_medium">
              <a:extLst>
                <a:ext uri="{FF2B5EF4-FFF2-40B4-BE49-F238E27FC236}">
                  <a16:creationId xmlns:a16="http://schemas.microsoft.com/office/drawing/2014/main" id="{2B94BE97-E0EF-4739-A0D1-D5FBD48B0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Freeform 69">
              <a:extLst>
                <a:ext uri="{FF2B5EF4-FFF2-40B4-BE49-F238E27FC236}">
                  <a16:creationId xmlns:a16="http://schemas.microsoft.com/office/drawing/2014/main" id="{88A4C14B-402A-4913-9E54-3C2855F02FD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20" name="Line 24">
            <a:extLst>
              <a:ext uri="{FF2B5EF4-FFF2-40B4-BE49-F238E27FC236}">
                <a16:creationId xmlns:a16="http://schemas.microsoft.com/office/drawing/2014/main" id="{E1032BAE-898E-4237-A18E-F78BBEB065B3}"/>
              </a:ext>
            </a:extLst>
          </p:cNvPr>
          <p:cNvSpPr>
            <a:spLocks noChangeShapeType="1"/>
          </p:cNvSpPr>
          <p:nvPr/>
        </p:nvSpPr>
        <p:spPr bwMode="auto">
          <a:xfrm flipH="1">
            <a:off x="8213724" y="2557461"/>
            <a:ext cx="927100" cy="17732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1" name="Line 25">
            <a:extLst>
              <a:ext uri="{FF2B5EF4-FFF2-40B4-BE49-F238E27FC236}">
                <a16:creationId xmlns:a16="http://schemas.microsoft.com/office/drawing/2014/main" id="{461F3D5E-B02B-40D3-A4A4-002240851952}"/>
              </a:ext>
            </a:extLst>
          </p:cNvPr>
          <p:cNvSpPr>
            <a:spLocks noChangeShapeType="1"/>
          </p:cNvSpPr>
          <p:nvPr/>
        </p:nvSpPr>
        <p:spPr bwMode="auto">
          <a:xfrm>
            <a:off x="8855074" y="2608261"/>
            <a:ext cx="254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2" name="Line 31">
            <a:extLst>
              <a:ext uri="{FF2B5EF4-FFF2-40B4-BE49-F238E27FC236}">
                <a16:creationId xmlns:a16="http://schemas.microsoft.com/office/drawing/2014/main" id="{384BC2C7-B302-4069-B66D-B45C6AB3D470}"/>
              </a:ext>
            </a:extLst>
          </p:cNvPr>
          <p:cNvSpPr>
            <a:spLocks noChangeShapeType="1"/>
          </p:cNvSpPr>
          <p:nvPr/>
        </p:nvSpPr>
        <p:spPr bwMode="auto">
          <a:xfrm>
            <a:off x="9004299" y="2822574"/>
            <a:ext cx="858838" cy="127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3" name="Line 35">
            <a:extLst>
              <a:ext uri="{FF2B5EF4-FFF2-40B4-BE49-F238E27FC236}">
                <a16:creationId xmlns:a16="http://schemas.microsoft.com/office/drawing/2014/main" id="{5014F853-73F1-4653-AA4B-5B89B3C14CC8}"/>
              </a:ext>
            </a:extLst>
          </p:cNvPr>
          <p:cNvSpPr>
            <a:spLocks noChangeShapeType="1"/>
          </p:cNvSpPr>
          <p:nvPr/>
        </p:nvSpPr>
        <p:spPr bwMode="auto">
          <a:xfrm>
            <a:off x="8583612" y="3136899"/>
            <a:ext cx="254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4" name="Line 37">
            <a:extLst>
              <a:ext uri="{FF2B5EF4-FFF2-40B4-BE49-F238E27FC236}">
                <a16:creationId xmlns:a16="http://schemas.microsoft.com/office/drawing/2014/main" id="{BB2DE2F9-D9A0-4322-81F2-39C9D9FE32F0}"/>
              </a:ext>
            </a:extLst>
          </p:cNvPr>
          <p:cNvSpPr>
            <a:spLocks noChangeShapeType="1"/>
          </p:cNvSpPr>
          <p:nvPr/>
        </p:nvSpPr>
        <p:spPr bwMode="auto">
          <a:xfrm>
            <a:off x="8312149" y="3665536"/>
            <a:ext cx="254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5" name="Line 39">
            <a:extLst>
              <a:ext uri="{FF2B5EF4-FFF2-40B4-BE49-F238E27FC236}">
                <a16:creationId xmlns:a16="http://schemas.microsoft.com/office/drawing/2014/main" id="{71EC685F-C994-4697-89F5-FF22D8BAE39C}"/>
              </a:ext>
            </a:extLst>
          </p:cNvPr>
          <p:cNvSpPr>
            <a:spLocks noChangeShapeType="1"/>
          </p:cNvSpPr>
          <p:nvPr/>
        </p:nvSpPr>
        <p:spPr bwMode="auto">
          <a:xfrm>
            <a:off x="8040687" y="4194174"/>
            <a:ext cx="254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6" name="Text Box 40">
            <a:extLst>
              <a:ext uri="{FF2B5EF4-FFF2-40B4-BE49-F238E27FC236}">
                <a16:creationId xmlns:a16="http://schemas.microsoft.com/office/drawing/2014/main" id="{C55E001A-866E-46A4-A246-F96A5C01FDEA}"/>
              </a:ext>
            </a:extLst>
          </p:cNvPr>
          <p:cNvSpPr txBox="1">
            <a:spLocks noChangeArrowheads="1"/>
          </p:cNvSpPr>
          <p:nvPr/>
        </p:nvSpPr>
        <p:spPr bwMode="auto">
          <a:xfrm>
            <a:off x="9566274" y="3062287"/>
            <a:ext cx="9588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dirty="0">
                <a:latin typeface="Arial" charset="0"/>
              </a:rPr>
              <a:t>master</a:t>
            </a:r>
          </a:p>
        </p:txBody>
      </p:sp>
      <p:sp>
        <p:nvSpPr>
          <p:cNvPr id="27" name="Text Box 41">
            <a:extLst>
              <a:ext uri="{FF2B5EF4-FFF2-40B4-BE49-F238E27FC236}">
                <a16:creationId xmlns:a16="http://schemas.microsoft.com/office/drawing/2014/main" id="{38C6766B-8475-4E41-A273-F77986B18747}"/>
              </a:ext>
            </a:extLst>
          </p:cNvPr>
          <p:cNvSpPr txBox="1">
            <a:spLocks noChangeArrowheads="1"/>
          </p:cNvSpPr>
          <p:nvPr/>
        </p:nvSpPr>
        <p:spPr bwMode="auto">
          <a:xfrm>
            <a:off x="7391400" y="4648200"/>
            <a:ext cx="9048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dirty="0">
                <a:latin typeface="Arial" charset="0"/>
              </a:rPr>
              <a:t>slaves</a:t>
            </a:r>
          </a:p>
        </p:txBody>
      </p:sp>
      <p:grpSp>
        <p:nvGrpSpPr>
          <p:cNvPr id="28" name="Group 44">
            <a:extLst>
              <a:ext uri="{FF2B5EF4-FFF2-40B4-BE49-F238E27FC236}">
                <a16:creationId xmlns:a16="http://schemas.microsoft.com/office/drawing/2014/main" id="{801B3F1B-3353-4C5F-B7C1-79E42A359DD2}"/>
              </a:ext>
            </a:extLst>
          </p:cNvPr>
          <p:cNvGrpSpPr>
            <a:grpSpLocks/>
          </p:cNvGrpSpPr>
          <p:nvPr/>
        </p:nvGrpSpPr>
        <p:grpSpPr bwMode="auto">
          <a:xfrm>
            <a:off x="9750424" y="2476499"/>
            <a:ext cx="560388" cy="336550"/>
            <a:chOff x="4212" y="2864"/>
            <a:chExt cx="353" cy="212"/>
          </a:xfrm>
        </p:grpSpPr>
        <p:sp>
          <p:nvSpPr>
            <p:cNvPr id="29" name="Rectangle 42">
              <a:extLst>
                <a:ext uri="{FF2B5EF4-FFF2-40B4-BE49-F238E27FC236}">
                  <a16:creationId xmlns:a16="http://schemas.microsoft.com/office/drawing/2014/main" id="{16BBBB5B-9876-4958-8AFE-F3B4B1DAC61A}"/>
                </a:ext>
              </a:extLst>
            </p:cNvPr>
            <p:cNvSpPr>
              <a:spLocks noChangeArrowheads="1"/>
            </p:cNvSpPr>
            <p:nvPr/>
          </p:nvSpPr>
          <p:spPr bwMode="auto">
            <a:xfrm>
              <a:off x="4212" y="2916"/>
              <a:ext cx="353" cy="137"/>
            </a:xfrm>
            <a:prstGeom prst="rect">
              <a:avLst/>
            </a:prstGeom>
            <a:solidFill>
              <a:srgbClr val="00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0" name="Text Box 43">
              <a:extLst>
                <a:ext uri="{FF2B5EF4-FFF2-40B4-BE49-F238E27FC236}">
                  <a16:creationId xmlns:a16="http://schemas.microsoft.com/office/drawing/2014/main" id="{D989564F-217A-46A6-A954-41BA3B958204}"/>
                </a:ext>
              </a:extLst>
            </p:cNvPr>
            <p:cNvSpPr txBox="1">
              <a:spLocks noChangeArrowheads="1"/>
            </p:cNvSpPr>
            <p:nvPr/>
          </p:nvSpPr>
          <p:spPr bwMode="auto">
            <a:xfrm>
              <a:off x="4227" y="2864"/>
              <a:ext cx="31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chemeClr val="bg1"/>
                  </a:solidFill>
                  <a:latin typeface="Arial" charset="0"/>
                </a:rPr>
                <a:t>poll</a:t>
              </a:r>
            </a:p>
          </p:txBody>
        </p:sp>
      </p:grpSp>
      <p:grpSp>
        <p:nvGrpSpPr>
          <p:cNvPr id="31" name="Group 48">
            <a:extLst>
              <a:ext uri="{FF2B5EF4-FFF2-40B4-BE49-F238E27FC236}">
                <a16:creationId xmlns:a16="http://schemas.microsoft.com/office/drawing/2014/main" id="{78A0B48E-62AE-4E33-86AB-28A39DAC0480}"/>
              </a:ext>
            </a:extLst>
          </p:cNvPr>
          <p:cNvGrpSpPr>
            <a:grpSpLocks/>
          </p:cNvGrpSpPr>
          <p:nvPr/>
        </p:nvGrpSpPr>
        <p:grpSpPr bwMode="auto">
          <a:xfrm>
            <a:off x="7799387" y="3398836"/>
            <a:ext cx="595312" cy="336550"/>
            <a:chOff x="4415" y="2364"/>
            <a:chExt cx="375" cy="212"/>
          </a:xfrm>
        </p:grpSpPr>
        <p:sp>
          <p:nvSpPr>
            <p:cNvPr id="32" name="Rectangle 46">
              <a:extLst>
                <a:ext uri="{FF2B5EF4-FFF2-40B4-BE49-F238E27FC236}">
                  <a16:creationId xmlns:a16="http://schemas.microsoft.com/office/drawing/2014/main" id="{55DDEC2E-177A-4468-83A3-7E6FA7E3C801}"/>
                </a:ext>
              </a:extLst>
            </p:cNvPr>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3" name="Text Box 47">
              <a:extLst>
                <a:ext uri="{FF2B5EF4-FFF2-40B4-BE49-F238E27FC236}">
                  <a16:creationId xmlns:a16="http://schemas.microsoft.com/office/drawing/2014/main" id="{83B124CD-0D78-432B-BDEB-3F972B4AAB6D}"/>
                </a:ext>
              </a:extLst>
            </p:cNvPr>
            <p:cNvSpPr txBox="1">
              <a:spLocks noChangeArrowheads="1"/>
            </p:cNvSpPr>
            <p:nvPr/>
          </p:nvSpPr>
          <p:spPr bwMode="auto">
            <a:xfrm>
              <a:off x="4415" y="2364"/>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chemeClr val="bg1"/>
                  </a:solidFill>
                  <a:latin typeface="Arial" charset="0"/>
                </a:rPr>
                <a:t>data</a:t>
              </a:r>
            </a:p>
          </p:txBody>
        </p:sp>
      </p:grpSp>
      <p:grpSp>
        <p:nvGrpSpPr>
          <p:cNvPr id="34" name="Group 49">
            <a:extLst>
              <a:ext uri="{FF2B5EF4-FFF2-40B4-BE49-F238E27FC236}">
                <a16:creationId xmlns:a16="http://schemas.microsoft.com/office/drawing/2014/main" id="{3EAC8371-A5D3-4966-880D-8E63C602FCE2}"/>
              </a:ext>
            </a:extLst>
          </p:cNvPr>
          <p:cNvGrpSpPr>
            <a:grpSpLocks/>
          </p:cNvGrpSpPr>
          <p:nvPr/>
        </p:nvGrpSpPr>
        <p:grpSpPr bwMode="auto">
          <a:xfrm>
            <a:off x="8305800" y="2281236"/>
            <a:ext cx="595313" cy="336550"/>
            <a:chOff x="4415" y="2364"/>
            <a:chExt cx="375" cy="212"/>
          </a:xfrm>
        </p:grpSpPr>
        <p:sp>
          <p:nvSpPr>
            <p:cNvPr id="35" name="Rectangle 50">
              <a:extLst>
                <a:ext uri="{FF2B5EF4-FFF2-40B4-BE49-F238E27FC236}">
                  <a16:creationId xmlns:a16="http://schemas.microsoft.com/office/drawing/2014/main" id="{88F2C985-EC42-425B-9503-C2C8D21F85E2}"/>
                </a:ext>
              </a:extLst>
            </p:cNvPr>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6" name="Text Box 51">
              <a:extLst>
                <a:ext uri="{FF2B5EF4-FFF2-40B4-BE49-F238E27FC236}">
                  <a16:creationId xmlns:a16="http://schemas.microsoft.com/office/drawing/2014/main" id="{5F32BAF3-6AAE-4169-86B8-E715A560EBCB}"/>
                </a:ext>
              </a:extLst>
            </p:cNvPr>
            <p:cNvSpPr txBox="1">
              <a:spLocks noChangeArrowheads="1"/>
            </p:cNvSpPr>
            <p:nvPr/>
          </p:nvSpPr>
          <p:spPr bwMode="auto">
            <a:xfrm>
              <a:off x="4415" y="2364"/>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chemeClr val="bg1"/>
                  </a:solidFill>
                  <a:latin typeface="Arial" charset="0"/>
                </a:rPr>
                <a:t>data</a:t>
              </a:r>
            </a:p>
          </p:txBody>
        </p:sp>
      </p:grpSp>
    </p:spTree>
    <p:extLst>
      <p:ext uri="{BB962C8B-B14F-4D97-AF65-F5344CB8AC3E}">
        <p14:creationId xmlns:p14="http://schemas.microsoft.com/office/powerpoint/2010/main" val="38623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28"/>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nodeType="afterEffect">
                                  <p:stCondLst>
                                    <p:cond delay="0"/>
                                  </p:stCondLst>
                                  <p:childTnLst>
                                    <p:set>
                                      <p:cBhvr>
                                        <p:cTn id="12" dur="1" fill="hold">
                                          <p:stCondLst>
                                            <p:cond delay="0"/>
                                          </p:stCondLst>
                                        </p:cTn>
                                        <p:tgtEl>
                                          <p:spTgt spid="28"/>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34"/>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nodeType="afterEffect">
                                  <p:stCondLst>
                                    <p:cond delay="0"/>
                                  </p:stCondLst>
                                  <p:childTnLst>
                                    <p:set>
                                      <p:cBhvr>
                                        <p:cTn id="21" dur="1" fill="hold">
                                          <p:stCondLst>
                                            <p:cond delay="0"/>
                                          </p:stCondLst>
                                        </p:cTn>
                                        <p:tgtEl>
                                          <p:spTgt spid="3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par>
                          <p:cTn id="26" fill="hold">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28"/>
                                        </p:tgtEl>
                                        <p:attrNameLst>
                                          <p:attrName>ppt_x</p:attrName>
                                          <p:attrName>ppt_y</p:attrName>
                                        </p:attrNameLst>
                                      </p:cBhvr>
                                    </p:animMotion>
                                  </p:childTnLst>
                                </p:cTn>
                              </p:par>
                            </p:childTnLst>
                          </p:cTn>
                        </p:par>
                        <p:par>
                          <p:cTn id="29" fill="hold">
                            <p:stCondLst>
                              <p:cond delay="2000"/>
                            </p:stCondLst>
                            <p:childTnLst>
                              <p:par>
                                <p:cTn id="30" presetID="1" presetClass="exit" presetSubtype="0" fill="hold" nodeType="afterEffect">
                                  <p:stCondLst>
                                    <p:cond delay="0"/>
                                  </p:stCondLst>
                                  <p:childTnLst>
                                    <p:set>
                                      <p:cBhvr>
                                        <p:cTn id="31" dur="1" fill="hold">
                                          <p:stCondLst>
                                            <p:cond delay="0"/>
                                          </p:stCondLst>
                                        </p:cTn>
                                        <p:tgtEl>
                                          <p:spTgt spid="28"/>
                                        </p:tgtEl>
                                        <p:attrNameLst>
                                          <p:attrName>style.visibility</p:attrName>
                                        </p:attrNameLst>
                                      </p:cBhvr>
                                      <p:to>
                                        <p:strVal val="hidden"/>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31"/>
                                        </p:tgtEl>
                                        <p:attrNameLst>
                                          <p:attrName>ppt_x</p:attrName>
                                          <p:attrName>ppt_y</p:attrName>
                                        </p:attrNameLst>
                                      </p:cBhvr>
                                    </p:animMotion>
                                  </p:childTnLst>
                                </p:cTn>
                              </p:par>
                            </p:childTnLst>
                          </p:cTn>
                        </p:par>
                        <p:par>
                          <p:cTn id="38" fill="hold">
                            <p:stCondLst>
                              <p:cond delay="4000"/>
                            </p:stCondLst>
                            <p:childTnLst>
                              <p:par>
                                <p:cTn id="39" presetID="1" presetClass="exit" presetSubtype="0" fill="hold" nodeType="after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dirty="0"/>
              <a:t>令牌传递</a:t>
            </a:r>
          </a:p>
        </p:txBody>
      </p:sp>
      <p:sp>
        <p:nvSpPr>
          <p:cNvPr id="66563" name="内容占位符 2"/>
          <p:cNvSpPr>
            <a:spLocks noGrp="1"/>
          </p:cNvSpPr>
          <p:nvPr>
            <p:ph idx="1"/>
          </p:nvPr>
        </p:nvSpPr>
        <p:spPr>
          <a:xfrm>
            <a:off x="609599" y="1600203"/>
            <a:ext cx="6073775" cy="4724397"/>
          </a:xfrm>
        </p:spPr>
        <p:txBody>
          <a:bodyPr>
            <a:normAutofit fontScale="77500" lnSpcReduction="20000"/>
          </a:bodyPr>
          <a:lstStyle/>
          <a:p>
            <a:pPr>
              <a:lnSpc>
                <a:spcPct val="150000"/>
              </a:lnSpc>
            </a:pPr>
            <a:r>
              <a:rPr lang="zh-CN" altLang="en-US" dirty="0">
                <a:solidFill>
                  <a:srgbClr val="C00000"/>
                </a:solidFill>
              </a:rPr>
              <a:t>令牌</a:t>
            </a:r>
            <a:r>
              <a:rPr lang="zh-CN" altLang="en-US" dirty="0"/>
              <a:t>：发送权限</a:t>
            </a:r>
            <a:endParaRPr lang="en-US" altLang="zh-CN" dirty="0"/>
          </a:p>
          <a:p>
            <a:pPr lvl="1">
              <a:lnSpc>
                <a:spcPct val="150000"/>
              </a:lnSpc>
            </a:pPr>
            <a:r>
              <a:rPr lang="zh-CN" altLang="en-US" dirty="0"/>
              <a:t>只有获得令牌的站点可以发送数据</a:t>
            </a:r>
            <a:endParaRPr lang="en-US" altLang="zh-CN" dirty="0"/>
          </a:p>
          <a:p>
            <a:pPr lvl="1">
              <a:lnSpc>
                <a:spcPct val="150000"/>
              </a:lnSpc>
            </a:pPr>
            <a:r>
              <a:rPr lang="zh-CN" altLang="en-US" dirty="0"/>
              <a:t>令牌通过特殊的令牌消息进行传递</a:t>
            </a:r>
            <a:endParaRPr lang="en-US" altLang="zh-CN" dirty="0"/>
          </a:p>
          <a:p>
            <a:pPr>
              <a:lnSpc>
                <a:spcPct val="150000"/>
              </a:lnSpc>
            </a:pPr>
            <a:r>
              <a:rPr lang="zh-CN" altLang="en-US" dirty="0"/>
              <a:t>将站点组织成一定结构，使得可以安排顺序</a:t>
            </a:r>
            <a:endParaRPr lang="en-US" altLang="zh-CN" dirty="0"/>
          </a:p>
          <a:p>
            <a:pPr lvl="1">
              <a:lnSpc>
                <a:spcPct val="150000"/>
              </a:lnSpc>
            </a:pPr>
            <a:r>
              <a:rPr lang="zh-CN" altLang="en-US" dirty="0">
                <a:solidFill>
                  <a:srgbClr val="0070C0"/>
                </a:solidFill>
              </a:rPr>
              <a:t>令牌环</a:t>
            </a:r>
            <a:r>
              <a:rPr lang="zh-CN" altLang="en-US" dirty="0"/>
              <a:t>：环形拓扑</a:t>
            </a:r>
            <a:endParaRPr lang="en-US" altLang="zh-CN" dirty="0"/>
          </a:p>
          <a:p>
            <a:pPr lvl="1">
              <a:lnSpc>
                <a:spcPct val="150000"/>
              </a:lnSpc>
            </a:pPr>
            <a:r>
              <a:rPr lang="zh-CN" altLang="en-US" dirty="0"/>
              <a:t>除了环，也可以运行在其它拓扑上，如</a:t>
            </a:r>
            <a:r>
              <a:rPr lang="zh-CN" altLang="en-US" dirty="0">
                <a:solidFill>
                  <a:srgbClr val="C00000"/>
                </a:solidFill>
              </a:rPr>
              <a:t>令牌总线</a:t>
            </a:r>
            <a:endParaRPr lang="en-US" altLang="zh-CN" dirty="0"/>
          </a:p>
          <a:p>
            <a:pPr>
              <a:lnSpc>
                <a:spcPct val="150000"/>
              </a:lnSpc>
            </a:pPr>
            <a:r>
              <a:rPr lang="zh-CN" altLang="en-US" dirty="0"/>
              <a:t>令牌的</a:t>
            </a:r>
            <a:r>
              <a:rPr lang="zh-CN" altLang="en-US" dirty="0">
                <a:solidFill>
                  <a:srgbClr val="C00000"/>
                </a:solidFill>
              </a:rPr>
              <a:t>运行</a:t>
            </a:r>
            <a:r>
              <a:rPr lang="zh-CN" altLang="en-US" dirty="0"/>
              <a:t>：</a:t>
            </a:r>
            <a:endParaRPr lang="en-US" altLang="zh-CN" dirty="0"/>
          </a:p>
          <a:p>
            <a:pPr lvl="1">
              <a:lnSpc>
                <a:spcPct val="150000"/>
              </a:lnSpc>
            </a:pPr>
            <a:r>
              <a:rPr lang="zh-CN" altLang="en-US" dirty="0"/>
              <a:t>一个站点获取到令牌后，就可以发送帧，然后把令牌交给下一个站点</a:t>
            </a:r>
            <a:endParaRPr lang="en-US" altLang="zh-CN" dirty="0"/>
          </a:p>
          <a:p>
            <a:pPr lvl="1">
              <a:lnSpc>
                <a:spcPct val="150000"/>
              </a:lnSpc>
            </a:pPr>
            <a:r>
              <a:rPr lang="zh-CN" altLang="en-US" dirty="0"/>
              <a:t>如果没有帧要发，直接传递令牌</a:t>
            </a:r>
            <a:endParaRPr lang="en-US" altLang="zh-CN" dirty="0"/>
          </a:p>
          <a:p>
            <a:pPr>
              <a:lnSpc>
                <a:spcPct val="150000"/>
              </a:lnSpc>
            </a:pPr>
            <a:r>
              <a:rPr lang="zh-CN" altLang="en-US" dirty="0">
                <a:solidFill>
                  <a:srgbClr val="C00000"/>
                </a:solidFill>
              </a:rPr>
              <a:t>缺点</a:t>
            </a:r>
            <a:r>
              <a:rPr lang="zh-CN" altLang="en-US" dirty="0"/>
              <a:t>：</a:t>
            </a:r>
            <a:endParaRPr lang="en-US" altLang="zh-CN" dirty="0"/>
          </a:p>
          <a:p>
            <a:pPr lvl="1">
              <a:lnSpc>
                <a:spcPct val="150000"/>
              </a:lnSpc>
            </a:pPr>
            <a:r>
              <a:rPr lang="zh-CN" altLang="en-US" dirty="0"/>
              <a:t>令牌的维护代价</a:t>
            </a:r>
            <a:endParaRPr lang="en-US" altLang="zh-CN" dirty="0"/>
          </a:p>
          <a:p>
            <a:pPr lvl="1">
              <a:lnSpc>
                <a:spcPct val="150000"/>
              </a:lnSpc>
            </a:pPr>
            <a:r>
              <a:rPr lang="zh-CN" altLang="en-US" dirty="0"/>
              <a:t>令牌本身的可靠性</a:t>
            </a:r>
          </a:p>
        </p:txBody>
      </p:sp>
      <p:sp>
        <p:nvSpPr>
          <p:cNvPr id="7" name="灯片编号占位符 3"/>
          <p:cNvSpPr>
            <a:spLocks noGrp="1"/>
          </p:cNvSpPr>
          <p:nvPr>
            <p:ph type="sldNum" sz="quarter" idx="4294967295"/>
          </p:nvPr>
        </p:nvSpPr>
        <p:spPr>
          <a:xfrm>
            <a:off x="8872538" y="6489700"/>
            <a:ext cx="3319462" cy="365125"/>
          </a:xfrm>
        </p:spPr>
        <p:txBody>
          <a:bodyPr/>
          <a:lstStyle/>
          <a:p>
            <a:fld id="{401FDAFF-973E-42EA-A377-F512E9E535FE}" type="slidenum">
              <a:rPr kumimoji="1" lang="zh-CN" altLang="en-US" smtClean="0"/>
              <a:t>106</a:t>
            </a:fld>
            <a:endParaRPr kumimoji="1" lang="zh-CN" altLang="en-US" dirty="0"/>
          </a:p>
        </p:txBody>
      </p:sp>
      <p:grpSp>
        <p:nvGrpSpPr>
          <p:cNvPr id="9" name="Group 21">
            <a:extLst>
              <a:ext uri="{FF2B5EF4-FFF2-40B4-BE49-F238E27FC236}">
                <a16:creationId xmlns:a16="http://schemas.microsoft.com/office/drawing/2014/main" id="{F5E0C0B7-4917-45B8-9DE6-E0907B27694D}"/>
              </a:ext>
            </a:extLst>
          </p:cNvPr>
          <p:cNvGrpSpPr>
            <a:grpSpLocks/>
          </p:cNvGrpSpPr>
          <p:nvPr/>
        </p:nvGrpSpPr>
        <p:grpSpPr bwMode="auto">
          <a:xfrm>
            <a:off x="10174286" y="3355020"/>
            <a:ext cx="781050" cy="681038"/>
            <a:chOff x="-44" y="1473"/>
            <a:chExt cx="981" cy="1105"/>
          </a:xfrm>
        </p:grpSpPr>
        <p:pic>
          <p:nvPicPr>
            <p:cNvPr id="10" name="Picture 22" descr="desktop_computer_stylized_medium">
              <a:extLst>
                <a:ext uri="{FF2B5EF4-FFF2-40B4-BE49-F238E27FC236}">
                  <a16:creationId xmlns:a16="http://schemas.microsoft.com/office/drawing/2014/main" id="{52B742DF-4012-4476-85F2-E17274B92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Freeform 23">
              <a:extLst>
                <a:ext uri="{FF2B5EF4-FFF2-40B4-BE49-F238E27FC236}">
                  <a16:creationId xmlns:a16="http://schemas.microsoft.com/office/drawing/2014/main" id="{70296F8B-C5B1-443C-8F17-AD64770BCA08}"/>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2" name="Group 24">
            <a:extLst>
              <a:ext uri="{FF2B5EF4-FFF2-40B4-BE49-F238E27FC236}">
                <a16:creationId xmlns:a16="http://schemas.microsoft.com/office/drawing/2014/main" id="{E233DEB7-2060-487F-9064-8D018E97A333}"/>
              </a:ext>
            </a:extLst>
          </p:cNvPr>
          <p:cNvGrpSpPr>
            <a:grpSpLocks/>
          </p:cNvGrpSpPr>
          <p:nvPr/>
        </p:nvGrpSpPr>
        <p:grpSpPr bwMode="auto">
          <a:xfrm>
            <a:off x="7459661" y="3312159"/>
            <a:ext cx="781050" cy="681037"/>
            <a:chOff x="-44" y="1473"/>
            <a:chExt cx="981" cy="1105"/>
          </a:xfrm>
        </p:grpSpPr>
        <p:pic>
          <p:nvPicPr>
            <p:cNvPr id="13" name="Picture 25" descr="desktop_computer_stylized_medium">
              <a:extLst>
                <a:ext uri="{FF2B5EF4-FFF2-40B4-BE49-F238E27FC236}">
                  <a16:creationId xmlns:a16="http://schemas.microsoft.com/office/drawing/2014/main" id="{65CBF36F-C83D-4FAB-B930-7BBFAFE0C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Freeform 26">
              <a:extLst>
                <a:ext uri="{FF2B5EF4-FFF2-40B4-BE49-F238E27FC236}">
                  <a16:creationId xmlns:a16="http://schemas.microsoft.com/office/drawing/2014/main" id="{66E49A0D-9DF4-4F6A-A1FB-DAAD888693C8}"/>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5" name="Group 27">
            <a:extLst>
              <a:ext uri="{FF2B5EF4-FFF2-40B4-BE49-F238E27FC236}">
                <a16:creationId xmlns:a16="http://schemas.microsoft.com/office/drawing/2014/main" id="{9AF331D0-4AEF-421A-8EC4-3196AD27030F}"/>
              </a:ext>
            </a:extLst>
          </p:cNvPr>
          <p:cNvGrpSpPr>
            <a:grpSpLocks/>
          </p:cNvGrpSpPr>
          <p:nvPr/>
        </p:nvGrpSpPr>
        <p:grpSpPr bwMode="auto">
          <a:xfrm>
            <a:off x="8777286" y="1648459"/>
            <a:ext cx="781050" cy="681037"/>
            <a:chOff x="-44" y="1473"/>
            <a:chExt cx="981" cy="1105"/>
          </a:xfrm>
        </p:grpSpPr>
        <p:pic>
          <p:nvPicPr>
            <p:cNvPr id="16" name="Picture 28" descr="desktop_computer_stylized_medium">
              <a:extLst>
                <a:ext uri="{FF2B5EF4-FFF2-40B4-BE49-F238E27FC236}">
                  <a16:creationId xmlns:a16="http://schemas.microsoft.com/office/drawing/2014/main" id="{B7BB978B-8CD4-4996-9ADA-D7945DBC5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Freeform 29">
              <a:extLst>
                <a:ext uri="{FF2B5EF4-FFF2-40B4-BE49-F238E27FC236}">
                  <a16:creationId xmlns:a16="http://schemas.microsoft.com/office/drawing/2014/main" id="{25C811CD-7A87-4CC1-945A-CEAF8DFCBAF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8" name="Group 30">
            <a:extLst>
              <a:ext uri="{FF2B5EF4-FFF2-40B4-BE49-F238E27FC236}">
                <a16:creationId xmlns:a16="http://schemas.microsoft.com/office/drawing/2014/main" id="{9E491B45-E90E-4E98-81AD-7AAC689FEA76}"/>
              </a:ext>
            </a:extLst>
          </p:cNvPr>
          <p:cNvGrpSpPr>
            <a:grpSpLocks/>
          </p:cNvGrpSpPr>
          <p:nvPr/>
        </p:nvGrpSpPr>
        <p:grpSpPr bwMode="auto">
          <a:xfrm>
            <a:off x="8831261" y="5096509"/>
            <a:ext cx="781050" cy="681037"/>
            <a:chOff x="-44" y="1473"/>
            <a:chExt cx="981" cy="1105"/>
          </a:xfrm>
        </p:grpSpPr>
        <p:pic>
          <p:nvPicPr>
            <p:cNvPr id="19" name="Picture 31" descr="desktop_computer_stylized_medium">
              <a:extLst>
                <a:ext uri="{FF2B5EF4-FFF2-40B4-BE49-F238E27FC236}">
                  <a16:creationId xmlns:a16="http://schemas.microsoft.com/office/drawing/2014/main" id="{588F3D19-ABC0-4018-9AB5-FE5487306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Freeform 32">
              <a:extLst>
                <a:ext uri="{FF2B5EF4-FFF2-40B4-BE49-F238E27FC236}">
                  <a16:creationId xmlns:a16="http://schemas.microsoft.com/office/drawing/2014/main" id="{7A8939B6-1DE3-4C79-8B26-FF059E6D4BB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21" name="Oval 8">
            <a:extLst>
              <a:ext uri="{FF2B5EF4-FFF2-40B4-BE49-F238E27FC236}">
                <a16:creationId xmlns:a16="http://schemas.microsoft.com/office/drawing/2014/main" id="{573BCD66-4D8C-40A3-A122-8ED4EAB1F013}"/>
              </a:ext>
            </a:extLst>
          </p:cNvPr>
          <p:cNvSpPr>
            <a:spLocks noChangeArrowheads="1"/>
          </p:cNvSpPr>
          <p:nvPr/>
        </p:nvSpPr>
        <p:spPr bwMode="auto">
          <a:xfrm>
            <a:off x="8305800" y="2305684"/>
            <a:ext cx="2046287" cy="2778125"/>
          </a:xfrm>
          <a:prstGeom prst="ellipse">
            <a:avLst/>
          </a:pr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22" name="Rectangle 12">
            <a:extLst>
              <a:ext uri="{FF2B5EF4-FFF2-40B4-BE49-F238E27FC236}">
                <a16:creationId xmlns:a16="http://schemas.microsoft.com/office/drawing/2014/main" id="{CEFA45E7-991F-40B4-937B-511F6C03C141}"/>
              </a:ext>
            </a:extLst>
          </p:cNvPr>
          <p:cNvSpPr>
            <a:spLocks noChangeArrowheads="1"/>
          </p:cNvSpPr>
          <p:nvPr/>
        </p:nvSpPr>
        <p:spPr bwMode="auto">
          <a:xfrm>
            <a:off x="9150350" y="1413509"/>
            <a:ext cx="274637" cy="320675"/>
          </a:xfrm>
          <a:prstGeom prst="rect">
            <a:avLst/>
          </a:prstGeom>
          <a:solidFill>
            <a:srgbClr val="00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dirty="0">
                <a:solidFill>
                  <a:schemeClr val="bg1"/>
                </a:solidFill>
                <a:latin typeface="Arial" charset="0"/>
              </a:rPr>
              <a:t>T</a:t>
            </a:r>
          </a:p>
        </p:txBody>
      </p:sp>
      <p:sp>
        <p:nvSpPr>
          <p:cNvPr id="23" name="Rectangle 15">
            <a:extLst>
              <a:ext uri="{FF2B5EF4-FFF2-40B4-BE49-F238E27FC236}">
                <a16:creationId xmlns:a16="http://schemas.microsoft.com/office/drawing/2014/main" id="{E8EB5702-0B61-45D1-9E95-BEC080EB13CE}"/>
              </a:ext>
            </a:extLst>
          </p:cNvPr>
          <p:cNvSpPr>
            <a:spLocks noChangeArrowheads="1"/>
          </p:cNvSpPr>
          <p:nvPr/>
        </p:nvSpPr>
        <p:spPr bwMode="auto">
          <a:xfrm>
            <a:off x="8894762" y="5696584"/>
            <a:ext cx="811213" cy="320675"/>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dirty="0">
                <a:solidFill>
                  <a:schemeClr val="bg1"/>
                </a:solidFill>
                <a:latin typeface="Arial" charset="0"/>
              </a:rPr>
              <a:t>data</a:t>
            </a:r>
          </a:p>
        </p:txBody>
      </p:sp>
      <p:sp>
        <p:nvSpPr>
          <p:cNvPr id="24" name="Text Box 16">
            <a:extLst>
              <a:ext uri="{FF2B5EF4-FFF2-40B4-BE49-F238E27FC236}">
                <a16:creationId xmlns:a16="http://schemas.microsoft.com/office/drawing/2014/main" id="{262F7AEC-E846-493A-8E5F-4F88BC74FA8A}"/>
              </a:ext>
            </a:extLst>
          </p:cNvPr>
          <p:cNvSpPr txBox="1">
            <a:spLocks noChangeArrowheads="1"/>
          </p:cNvSpPr>
          <p:nvPr/>
        </p:nvSpPr>
        <p:spPr bwMode="auto">
          <a:xfrm>
            <a:off x="7286624" y="2767645"/>
            <a:ext cx="10096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(nothing</a:t>
            </a:r>
          </a:p>
          <a:p>
            <a:pPr>
              <a:defRPr/>
            </a:pPr>
            <a:r>
              <a:rPr lang="en-US" i="0" dirty="0">
                <a:latin typeface="Arial" charset="0"/>
              </a:rPr>
              <a:t>to send)</a:t>
            </a:r>
          </a:p>
        </p:txBody>
      </p:sp>
      <p:sp>
        <p:nvSpPr>
          <p:cNvPr id="25" name="Rectangle 17">
            <a:extLst>
              <a:ext uri="{FF2B5EF4-FFF2-40B4-BE49-F238E27FC236}">
                <a16:creationId xmlns:a16="http://schemas.microsoft.com/office/drawing/2014/main" id="{997E6587-B020-4228-89D7-67FA8A91AD17}"/>
              </a:ext>
            </a:extLst>
          </p:cNvPr>
          <p:cNvSpPr>
            <a:spLocks noChangeArrowheads="1"/>
          </p:cNvSpPr>
          <p:nvPr/>
        </p:nvSpPr>
        <p:spPr bwMode="auto">
          <a:xfrm>
            <a:off x="7783511" y="3431221"/>
            <a:ext cx="274638" cy="320675"/>
          </a:xfrm>
          <a:prstGeom prst="rect">
            <a:avLst/>
          </a:prstGeom>
          <a:solidFill>
            <a:srgbClr val="00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dirty="0">
                <a:solidFill>
                  <a:schemeClr val="bg1"/>
                </a:solidFill>
                <a:latin typeface="Arial" charset="0"/>
              </a:rPr>
              <a:t>T</a:t>
            </a:r>
          </a:p>
        </p:txBody>
      </p:sp>
    </p:spTree>
    <p:extLst>
      <p:ext uri="{BB962C8B-B14F-4D97-AF65-F5344CB8AC3E}">
        <p14:creationId xmlns:p14="http://schemas.microsoft.com/office/powerpoint/2010/main" val="61694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22"/>
                                        </p:tgtEl>
                                        <p:attrNameLst>
                                          <p:attrName>ppt_x</p:attrName>
                                          <p:attrName>ppt_y</p:attrName>
                                        </p:attrNameLst>
                                      </p:cBhvr>
                                      <p:rCtr x="-7101" y="13912"/>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25"/>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23"/>
                                        </p:tgtEl>
                                        <p:attrNameLst>
                                          <p:attrName>ppt_x</p:attrName>
                                          <p:attrName>ppt_y</p:attrName>
                                        </p:attrNameLst>
                                      </p:cBhvr>
                                      <p:rCtr x="-1563" y="-24306"/>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p:bldP spid="25" grpId="0" animBg="1"/>
      <p:bldP spid="25"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title"/>
          </p:nvPr>
        </p:nvSpPr>
        <p:spPr/>
        <p:txBody>
          <a:bodyPr/>
          <a:lstStyle/>
          <a:p>
            <a:pPr eaLnBrk="1" hangingPunct="1"/>
            <a:r>
              <a:rPr lang="zh-CN" altLang="en-US" dirty="0"/>
              <a:t>位图协议（预留协议）图示</a:t>
            </a:r>
            <a:endParaRPr lang="en-US" altLang="zh-CN" sz="2200" dirty="0"/>
          </a:p>
        </p:txBody>
      </p:sp>
      <p:pic>
        <p:nvPicPr>
          <p:cNvPr id="64515"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224601" y="4295167"/>
            <a:ext cx="7419048" cy="1523810"/>
          </a:xfrm>
          <a:noFill/>
        </p:spPr>
      </p:pic>
      <p:sp>
        <p:nvSpPr>
          <p:cNvPr id="10" name="灯片编号占位符 3"/>
          <p:cNvSpPr>
            <a:spLocks noGrp="1"/>
          </p:cNvSpPr>
          <p:nvPr>
            <p:ph type="sldNum" sz="quarter" idx="4294967295"/>
          </p:nvPr>
        </p:nvSpPr>
        <p:spPr>
          <a:xfrm>
            <a:off x="8872538" y="6489700"/>
            <a:ext cx="3319462" cy="365125"/>
          </a:xfrm>
        </p:spPr>
        <p:txBody>
          <a:bodyPr/>
          <a:lstStyle/>
          <a:p>
            <a:fld id="{B1D7EAEF-EA5F-4588-AEC1-3072DDFC8655}" type="slidenum">
              <a:rPr kumimoji="1" lang="zh-CN" altLang="en-US" smtClean="0"/>
              <a:t>107</a:t>
            </a:fld>
            <a:endParaRPr kumimoji="1" lang="zh-CN" altLang="en-US" dirty="0"/>
          </a:p>
        </p:txBody>
      </p:sp>
      <p:sp>
        <p:nvSpPr>
          <p:cNvPr id="6" name="Rectangle 3"/>
          <p:cNvSpPr txBox="1">
            <a:spLocks noChangeArrowheads="1"/>
          </p:cNvSpPr>
          <p:nvPr/>
        </p:nvSpPr>
        <p:spPr>
          <a:xfrm>
            <a:off x="819251" y="1578033"/>
            <a:ext cx="10229749" cy="42672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竞争期：在自己的时槽内发送竞争比特</a:t>
            </a:r>
            <a:endParaRPr lang="en-US" altLang="zh-CN" sz="2400" dirty="0"/>
          </a:p>
          <a:p>
            <a:pPr lvl="1">
              <a:lnSpc>
                <a:spcPct val="150000"/>
              </a:lnSpc>
            </a:pPr>
            <a:r>
              <a:rPr lang="zh-CN" altLang="en-US" sz="2000" dirty="0">
                <a:solidFill>
                  <a:srgbClr val="C00000"/>
                </a:solidFill>
              </a:rPr>
              <a:t>举手</a:t>
            </a:r>
            <a:r>
              <a:rPr lang="zh-CN" altLang="en-US" sz="2000" dirty="0"/>
              <a:t>示意资源预留</a:t>
            </a:r>
            <a:endParaRPr lang="en-US" altLang="zh-CN" sz="2000" dirty="0"/>
          </a:p>
          <a:p>
            <a:pPr>
              <a:lnSpc>
                <a:spcPct val="150000"/>
              </a:lnSpc>
            </a:pPr>
            <a:r>
              <a:rPr lang="zh-CN" altLang="en-US" sz="2400" dirty="0"/>
              <a:t>传输期：按序</a:t>
            </a:r>
            <a:r>
              <a:rPr lang="zh-CN" altLang="en-US" sz="2400" dirty="0">
                <a:solidFill>
                  <a:srgbClr val="C00000"/>
                </a:solidFill>
              </a:rPr>
              <a:t>发送</a:t>
            </a:r>
            <a:endParaRPr lang="en-US" altLang="zh-CN" sz="2400" dirty="0">
              <a:solidFill>
                <a:srgbClr val="C00000"/>
              </a:solidFill>
            </a:endParaRPr>
          </a:p>
          <a:p>
            <a:pPr lvl="1">
              <a:lnSpc>
                <a:spcPct val="150000"/>
              </a:lnSpc>
            </a:pPr>
            <a:r>
              <a:rPr lang="zh-CN" altLang="en-US" sz="2000" dirty="0"/>
              <a:t>明确的使用权，避免了冲突</a:t>
            </a:r>
          </a:p>
        </p:txBody>
      </p:sp>
    </p:spTree>
    <p:extLst>
      <p:ext uri="{BB962C8B-B14F-4D97-AF65-F5344CB8AC3E}">
        <p14:creationId xmlns:p14="http://schemas.microsoft.com/office/powerpoint/2010/main" val="18018602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a:bodyPr>
          <a:lstStyle/>
          <a:p>
            <a:pPr eaLnBrk="1" hangingPunct="1"/>
            <a:r>
              <a:rPr lang="zh-CN" altLang="en-US" dirty="0"/>
              <a:t>位图协议的信道利用率分析</a:t>
            </a:r>
          </a:p>
        </p:txBody>
      </p:sp>
      <p:sp>
        <p:nvSpPr>
          <p:cNvPr id="65539" name="Rectangle 3"/>
          <p:cNvSpPr>
            <a:spLocks noGrp="1" noChangeArrowheads="1"/>
          </p:cNvSpPr>
          <p:nvPr>
            <p:ph idx="1"/>
          </p:nvPr>
        </p:nvSpPr>
        <p:spPr/>
        <p:txBody>
          <a:bodyPr>
            <a:normAutofit/>
          </a:bodyPr>
          <a:lstStyle/>
          <a:p>
            <a:pPr eaLnBrk="1" hangingPunct="1">
              <a:lnSpc>
                <a:spcPct val="150000"/>
              </a:lnSpc>
            </a:pPr>
            <a:r>
              <a:rPr lang="zh-CN" altLang="en-US" dirty="0"/>
              <a:t>假设</a:t>
            </a:r>
            <a:endParaRPr lang="en-US" altLang="zh-CN" dirty="0"/>
          </a:p>
          <a:p>
            <a:pPr lvl="1">
              <a:lnSpc>
                <a:spcPct val="150000"/>
              </a:lnSpc>
            </a:pPr>
            <a:r>
              <a:rPr lang="zh-CN" altLang="en-US" dirty="0"/>
              <a:t>有</a:t>
            </a:r>
            <a:r>
              <a:rPr lang="en-US" altLang="zh-CN" dirty="0"/>
              <a:t>N</a:t>
            </a:r>
            <a:r>
              <a:rPr lang="zh-CN" altLang="en-US" dirty="0"/>
              <a:t>个站点，需</a:t>
            </a:r>
            <a:r>
              <a:rPr lang="en-US" altLang="zh-CN" dirty="0"/>
              <a:t>N</a:t>
            </a:r>
            <a:r>
              <a:rPr lang="zh-CN" altLang="en-US" dirty="0"/>
              <a:t>个时隙，每帧</a:t>
            </a:r>
            <a:r>
              <a:rPr lang="en-US" altLang="zh-CN" dirty="0"/>
              <a:t>d</a:t>
            </a:r>
            <a:r>
              <a:rPr lang="zh-CN" altLang="en-US" dirty="0"/>
              <a:t>比特</a:t>
            </a:r>
          </a:p>
          <a:p>
            <a:pPr eaLnBrk="1" hangingPunct="1">
              <a:lnSpc>
                <a:spcPct val="150000"/>
              </a:lnSpc>
            </a:pPr>
            <a:r>
              <a:rPr lang="zh-CN" altLang="en-US" dirty="0"/>
              <a:t>信道利用率</a:t>
            </a:r>
            <a:endParaRPr lang="en-US" altLang="zh-CN" dirty="0"/>
          </a:p>
          <a:p>
            <a:pPr lvl="1" eaLnBrk="1" hangingPunct="1">
              <a:lnSpc>
                <a:spcPct val="150000"/>
              </a:lnSpc>
            </a:pPr>
            <a:r>
              <a:rPr lang="en-US" altLang="zh-CN" dirty="0"/>
              <a:t>k</a:t>
            </a:r>
            <a:r>
              <a:rPr lang="zh-CN" altLang="en-US" dirty="0"/>
              <a:t>个站点需要实际发送数据，利用率为 </a:t>
            </a:r>
            <a:r>
              <a:rPr lang="en-US" altLang="zh-CN" dirty="0" err="1"/>
              <a:t>kd</a:t>
            </a:r>
            <a:r>
              <a:rPr lang="en-US" altLang="zh-CN" dirty="0"/>
              <a:t> / (</a:t>
            </a:r>
            <a:r>
              <a:rPr lang="en-US" altLang="zh-CN" dirty="0" err="1"/>
              <a:t>kd</a:t>
            </a:r>
            <a:r>
              <a:rPr lang="en-US" altLang="zh-CN" dirty="0"/>
              <a:t> + N)</a:t>
            </a:r>
          </a:p>
          <a:p>
            <a:pPr lvl="1">
              <a:lnSpc>
                <a:spcPct val="150000"/>
              </a:lnSpc>
            </a:pPr>
            <a:r>
              <a:rPr lang="zh-CN" altLang="en-US" dirty="0"/>
              <a:t>在</a:t>
            </a:r>
            <a:r>
              <a:rPr lang="zh-CN" altLang="en-US" dirty="0">
                <a:solidFill>
                  <a:srgbClr val="C00000"/>
                </a:solidFill>
              </a:rPr>
              <a:t>低负荷</a:t>
            </a:r>
            <a:r>
              <a:rPr lang="zh-CN" altLang="en-US" dirty="0"/>
              <a:t>条件下（</a:t>
            </a:r>
            <a:r>
              <a:rPr lang="en-US" altLang="zh-CN" dirty="0"/>
              <a:t>k &lt;&lt; N</a:t>
            </a:r>
            <a:r>
              <a:rPr lang="zh-CN" altLang="en-US" dirty="0"/>
              <a:t>）：</a:t>
            </a:r>
            <a:r>
              <a:rPr lang="en-US" altLang="zh-CN" dirty="0">
                <a:solidFill>
                  <a:srgbClr val="C00000"/>
                </a:solidFill>
              </a:rPr>
              <a:t>d/(</a:t>
            </a:r>
            <a:r>
              <a:rPr lang="en-US" altLang="zh-CN" dirty="0" err="1">
                <a:solidFill>
                  <a:srgbClr val="C00000"/>
                </a:solidFill>
              </a:rPr>
              <a:t>d+N</a:t>
            </a:r>
            <a:r>
              <a:rPr lang="en-US" altLang="zh-CN" dirty="0">
                <a:solidFill>
                  <a:srgbClr val="C00000"/>
                </a:solidFill>
              </a:rPr>
              <a:t>) </a:t>
            </a:r>
            <a:r>
              <a:rPr lang="zh-CN" altLang="en-US" dirty="0"/>
              <a:t>，</a:t>
            </a:r>
            <a:r>
              <a:rPr lang="en-US" altLang="zh-CN" dirty="0"/>
              <a:t>N</a:t>
            </a:r>
            <a:r>
              <a:rPr lang="zh-CN" altLang="en-US" dirty="0"/>
              <a:t>越大，站点越多，利用率越低</a:t>
            </a:r>
            <a:endParaRPr lang="en-US" altLang="zh-CN" dirty="0"/>
          </a:p>
          <a:p>
            <a:pPr lvl="1">
              <a:lnSpc>
                <a:spcPct val="150000"/>
              </a:lnSpc>
            </a:pPr>
            <a:r>
              <a:rPr lang="zh-CN" altLang="en-US" dirty="0"/>
              <a:t>在</a:t>
            </a:r>
            <a:r>
              <a:rPr lang="zh-CN" altLang="en-US" dirty="0">
                <a:solidFill>
                  <a:srgbClr val="C00000"/>
                </a:solidFill>
              </a:rPr>
              <a:t>高负荷</a:t>
            </a:r>
            <a:r>
              <a:rPr lang="zh-CN" altLang="en-US" dirty="0"/>
              <a:t>条件下（</a:t>
            </a:r>
            <a:r>
              <a:rPr lang="en-US" altLang="zh-CN" dirty="0"/>
              <a:t>k </a:t>
            </a:r>
            <a:r>
              <a:rPr lang="zh-CN" altLang="en-US" dirty="0"/>
              <a:t>≈ </a:t>
            </a:r>
            <a:r>
              <a:rPr lang="en-US" altLang="zh-CN" dirty="0"/>
              <a:t>N</a:t>
            </a:r>
            <a:r>
              <a:rPr lang="zh-CN" altLang="en-US" dirty="0"/>
              <a:t>）：</a:t>
            </a:r>
            <a:r>
              <a:rPr lang="en-US" altLang="zh-CN" dirty="0">
                <a:solidFill>
                  <a:srgbClr val="C00000"/>
                </a:solidFill>
              </a:rPr>
              <a:t>d/(d+1)</a:t>
            </a:r>
            <a:r>
              <a:rPr lang="zh-CN" altLang="en-US" dirty="0"/>
              <a:t>，接近</a:t>
            </a:r>
            <a:r>
              <a:rPr lang="en-US" altLang="zh-CN" dirty="0"/>
              <a:t>100%</a:t>
            </a:r>
          </a:p>
          <a:p>
            <a:pPr eaLnBrk="1" hangingPunct="1">
              <a:lnSpc>
                <a:spcPct val="150000"/>
              </a:lnSpc>
            </a:pPr>
            <a:r>
              <a:rPr lang="zh-CN" altLang="en-US" dirty="0"/>
              <a:t>缺点</a:t>
            </a:r>
            <a:endParaRPr lang="en-US" altLang="zh-CN" dirty="0"/>
          </a:p>
          <a:p>
            <a:pPr lvl="1">
              <a:lnSpc>
                <a:spcPct val="150000"/>
              </a:lnSpc>
            </a:pPr>
            <a:r>
              <a:rPr lang="zh-CN" altLang="en-US" dirty="0"/>
              <a:t>位图协议无法考虑优先级</a:t>
            </a:r>
          </a:p>
        </p:txBody>
      </p:sp>
      <p:sp>
        <p:nvSpPr>
          <p:cNvPr id="5" name="灯片编号占位符 3"/>
          <p:cNvSpPr>
            <a:spLocks noGrp="1"/>
          </p:cNvSpPr>
          <p:nvPr>
            <p:ph type="sldNum" sz="quarter" idx="4294967295"/>
          </p:nvPr>
        </p:nvSpPr>
        <p:spPr>
          <a:xfrm>
            <a:off x="8872538" y="6489700"/>
            <a:ext cx="3319462" cy="365125"/>
          </a:xfrm>
        </p:spPr>
        <p:txBody>
          <a:bodyPr/>
          <a:lstStyle/>
          <a:p>
            <a:fld id="{0708B1AA-B7D7-4788-A85E-F4BDA65C4E00}" type="slidenum">
              <a:rPr kumimoji="1" lang="zh-CN" altLang="en-US" smtClean="0"/>
              <a:t>108</a:t>
            </a:fld>
            <a:endParaRPr kumimoji="1" lang="zh-CN" altLang="en-US" dirty="0"/>
          </a:p>
        </p:txBody>
      </p:sp>
    </p:spTree>
    <p:extLst>
      <p:ext uri="{BB962C8B-B14F-4D97-AF65-F5344CB8AC3E}">
        <p14:creationId xmlns:p14="http://schemas.microsoft.com/office/powerpoint/2010/main" val="8938502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696200" y="2057400"/>
            <a:ext cx="3545438" cy="3701472"/>
          </a:xfrm>
          <a:prstGeom prst="rect">
            <a:avLst/>
          </a:prstGeom>
        </p:spPr>
      </p:pic>
      <p:sp>
        <p:nvSpPr>
          <p:cNvPr id="67586" name="Rectangle 2"/>
          <p:cNvSpPr>
            <a:spLocks noGrp="1" noChangeArrowheads="1"/>
          </p:cNvSpPr>
          <p:nvPr>
            <p:ph type="title"/>
          </p:nvPr>
        </p:nvSpPr>
        <p:spPr/>
        <p:txBody>
          <a:bodyPr/>
          <a:lstStyle/>
          <a:p>
            <a:pPr eaLnBrk="1" hangingPunct="1"/>
            <a:r>
              <a:rPr lang="zh-CN" altLang="en-US" dirty="0"/>
              <a:t>二进制倒计数协议</a:t>
            </a:r>
            <a:endParaRPr lang="en-US" altLang="zh-CN" sz="2600" dirty="0"/>
          </a:p>
        </p:txBody>
      </p:sp>
      <p:sp>
        <p:nvSpPr>
          <p:cNvPr id="67587" name="Rectangle 3"/>
          <p:cNvSpPr>
            <a:spLocks noGrp="1" noChangeArrowheads="1"/>
          </p:cNvSpPr>
          <p:nvPr>
            <p:ph idx="1"/>
          </p:nvPr>
        </p:nvSpPr>
        <p:spPr>
          <a:xfrm>
            <a:off x="609600" y="1600203"/>
            <a:ext cx="5943600" cy="4525963"/>
          </a:xfrm>
        </p:spPr>
        <p:txBody>
          <a:bodyPr>
            <a:normAutofit lnSpcReduction="10000"/>
          </a:bodyPr>
          <a:lstStyle/>
          <a:p>
            <a:pPr>
              <a:lnSpc>
                <a:spcPct val="150000"/>
              </a:lnSpc>
            </a:pPr>
            <a:r>
              <a:rPr lang="zh-CN" altLang="en-US" dirty="0"/>
              <a:t>站点：</a:t>
            </a:r>
            <a:r>
              <a:rPr lang="zh-CN" altLang="en-US" dirty="0">
                <a:solidFill>
                  <a:srgbClr val="C00000"/>
                </a:solidFill>
              </a:rPr>
              <a:t>编序号</a:t>
            </a:r>
            <a:r>
              <a:rPr lang="zh-CN" altLang="en-US" dirty="0"/>
              <a:t>，序号长度相同</a:t>
            </a:r>
            <a:endParaRPr lang="en-US" altLang="zh-CN" dirty="0"/>
          </a:p>
          <a:p>
            <a:pPr>
              <a:lnSpc>
                <a:spcPct val="150000"/>
              </a:lnSpc>
            </a:pPr>
            <a:r>
              <a:rPr lang="zh-CN" altLang="en-US" dirty="0"/>
              <a:t>竞争期：有数据发送的站点从高序号到低序号排队，高者得到发送权</a:t>
            </a:r>
            <a:endParaRPr lang="en-US" altLang="zh-CN" dirty="0"/>
          </a:p>
          <a:p>
            <a:pPr lvl="1">
              <a:lnSpc>
                <a:spcPct val="150000"/>
              </a:lnSpc>
            </a:pPr>
            <a:r>
              <a:rPr lang="zh-CN" altLang="en-US" dirty="0"/>
              <a:t>每个站点发送序号中的某</a:t>
            </a:r>
            <a:r>
              <a:rPr lang="en-US" altLang="zh-CN" dirty="0"/>
              <a:t>1</a:t>
            </a:r>
            <a:r>
              <a:rPr lang="zh-CN" altLang="en-US" dirty="0"/>
              <a:t>位比特</a:t>
            </a:r>
            <a:endParaRPr lang="en-US" altLang="zh-CN" dirty="0"/>
          </a:p>
          <a:p>
            <a:pPr lvl="1">
              <a:lnSpc>
                <a:spcPct val="150000"/>
              </a:lnSpc>
            </a:pPr>
            <a:r>
              <a:rPr lang="zh-CN" altLang="en-US" dirty="0"/>
              <a:t>如果发现有更高优先级的站点也要发送（自身比特</a:t>
            </a:r>
            <a:r>
              <a:rPr lang="en-US" altLang="zh-CN" dirty="0"/>
              <a:t>0</a:t>
            </a:r>
            <a:r>
              <a:rPr lang="zh-CN" altLang="en-US" dirty="0"/>
              <a:t>，其他站点比特</a:t>
            </a:r>
            <a:r>
              <a:rPr lang="en-US" altLang="zh-CN" dirty="0"/>
              <a:t>1</a:t>
            </a:r>
            <a:r>
              <a:rPr lang="zh-CN" altLang="en-US" dirty="0"/>
              <a:t>），则放弃</a:t>
            </a:r>
            <a:endParaRPr lang="en-US" altLang="zh-CN" dirty="0"/>
          </a:p>
          <a:p>
            <a:pPr lvl="1">
              <a:lnSpc>
                <a:spcPct val="150000"/>
              </a:lnSpc>
            </a:pPr>
            <a:r>
              <a:rPr lang="zh-CN" altLang="en-US" dirty="0"/>
              <a:t>最后决出优胜站点，进行发送</a:t>
            </a:r>
            <a:endParaRPr lang="en-US" altLang="zh-CN" dirty="0"/>
          </a:p>
          <a:p>
            <a:pPr>
              <a:lnSpc>
                <a:spcPct val="150000"/>
              </a:lnSpc>
            </a:pPr>
            <a:r>
              <a:rPr lang="zh-CN" altLang="en-US" dirty="0"/>
              <a:t>特点：</a:t>
            </a:r>
            <a:r>
              <a:rPr lang="zh-CN" altLang="en-US" dirty="0">
                <a:solidFill>
                  <a:srgbClr val="FF0000"/>
                </a:solidFill>
              </a:rPr>
              <a:t>高序号站点优先</a:t>
            </a:r>
            <a:endParaRPr lang="en-US" altLang="zh-CN" dirty="0">
              <a:solidFill>
                <a:srgbClr val="FF0000"/>
              </a:solidFill>
            </a:endParaRPr>
          </a:p>
          <a:p>
            <a:pPr lvl="1">
              <a:lnSpc>
                <a:spcPct val="150000"/>
              </a:lnSpc>
            </a:pPr>
            <a:r>
              <a:rPr lang="zh-CN" altLang="en-US" dirty="0">
                <a:solidFill>
                  <a:srgbClr val="C00000"/>
                </a:solidFill>
              </a:rPr>
              <a:t>好事</a:t>
            </a:r>
            <a:r>
              <a:rPr lang="zh-CN" altLang="en-US" dirty="0"/>
              <a:t>还是</a:t>
            </a:r>
            <a:r>
              <a:rPr lang="zh-CN" altLang="en-US" dirty="0">
                <a:solidFill>
                  <a:srgbClr val="C00000"/>
                </a:solidFill>
              </a:rPr>
              <a:t>坏事</a:t>
            </a:r>
            <a:r>
              <a:rPr lang="zh-CN" altLang="en-US" dirty="0"/>
              <a:t>？</a:t>
            </a:r>
          </a:p>
        </p:txBody>
      </p:sp>
      <p:sp>
        <p:nvSpPr>
          <p:cNvPr id="8" name="灯片编号占位符 3"/>
          <p:cNvSpPr>
            <a:spLocks noGrp="1"/>
          </p:cNvSpPr>
          <p:nvPr>
            <p:ph type="sldNum" sz="quarter" idx="4294967295"/>
          </p:nvPr>
        </p:nvSpPr>
        <p:spPr>
          <a:xfrm>
            <a:off x="8872538" y="6489700"/>
            <a:ext cx="3319462" cy="365125"/>
          </a:xfrm>
        </p:spPr>
        <p:txBody>
          <a:bodyPr/>
          <a:lstStyle/>
          <a:p>
            <a:fld id="{63DC0B33-6E90-4FB5-A6EB-C86B96DD0DDC}" type="slidenum">
              <a:rPr kumimoji="1" lang="zh-CN" altLang="en-US" smtClean="0"/>
              <a:t>109</a:t>
            </a:fld>
            <a:endParaRPr kumimoji="1" lang="zh-CN" altLang="en-US" dirty="0"/>
          </a:p>
        </p:txBody>
      </p:sp>
      <p:sp>
        <p:nvSpPr>
          <p:cNvPr id="5" name="Line 9"/>
          <p:cNvSpPr>
            <a:spLocks noChangeShapeType="1"/>
          </p:cNvSpPr>
          <p:nvPr/>
        </p:nvSpPr>
        <p:spPr bwMode="auto">
          <a:xfrm>
            <a:off x="7696200" y="4267200"/>
            <a:ext cx="3673475" cy="0"/>
          </a:xfrm>
          <a:prstGeom prst="line">
            <a:avLst/>
          </a:prstGeom>
          <a:noFill/>
          <a:ln w="38100">
            <a:solidFill>
              <a:srgbClr val="C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矩形 2">
            <a:extLst>
              <a:ext uri="{FF2B5EF4-FFF2-40B4-BE49-F238E27FC236}">
                <a16:creationId xmlns:a16="http://schemas.microsoft.com/office/drawing/2014/main" id="{F5F84A05-D04A-4B7F-A057-B6F3608659FA}"/>
              </a:ext>
            </a:extLst>
          </p:cNvPr>
          <p:cNvSpPr/>
          <p:nvPr/>
        </p:nvSpPr>
        <p:spPr>
          <a:xfrm>
            <a:off x="6723836" y="1575751"/>
            <a:ext cx="5468164" cy="369332"/>
          </a:xfrm>
          <a:prstGeom prst="rect">
            <a:avLst/>
          </a:prstGeom>
        </p:spPr>
        <p:txBody>
          <a:bodyPr wrap="none">
            <a:spAutoFit/>
          </a:bodyPr>
          <a:lstStyle/>
          <a:p>
            <a:pPr algn="ctr"/>
            <a:r>
              <a:rPr lang="zh-CN" altLang="en-US" dirty="0">
                <a:solidFill>
                  <a:srgbClr val="0070C0"/>
                </a:solidFill>
              </a:rPr>
              <a:t>例：</a:t>
            </a:r>
            <a:r>
              <a:rPr lang="zh-CN" altLang="zh-CN" dirty="0">
                <a:solidFill>
                  <a:srgbClr val="0070C0"/>
                </a:solidFill>
              </a:rPr>
              <a:t>站</a:t>
            </a:r>
            <a:r>
              <a:rPr lang="en-US" altLang="zh-CN" dirty="0">
                <a:solidFill>
                  <a:srgbClr val="0070C0"/>
                </a:solidFill>
              </a:rPr>
              <a:t>0010</a:t>
            </a:r>
            <a:r>
              <a:rPr lang="zh-CN" altLang="zh-CN" dirty="0">
                <a:solidFill>
                  <a:srgbClr val="0070C0"/>
                </a:solidFill>
              </a:rPr>
              <a:t>、</a:t>
            </a:r>
            <a:r>
              <a:rPr lang="en-US" altLang="zh-CN" dirty="0">
                <a:solidFill>
                  <a:srgbClr val="0070C0"/>
                </a:solidFill>
              </a:rPr>
              <a:t>0100</a:t>
            </a:r>
            <a:r>
              <a:rPr lang="zh-CN" altLang="zh-CN" dirty="0">
                <a:solidFill>
                  <a:srgbClr val="0070C0"/>
                </a:solidFill>
              </a:rPr>
              <a:t>、</a:t>
            </a:r>
            <a:r>
              <a:rPr lang="en-US" altLang="zh-CN" dirty="0">
                <a:solidFill>
                  <a:srgbClr val="0070C0"/>
                </a:solidFill>
              </a:rPr>
              <a:t>1001</a:t>
            </a:r>
            <a:r>
              <a:rPr lang="zh-CN" altLang="zh-CN" dirty="0">
                <a:solidFill>
                  <a:srgbClr val="0070C0"/>
                </a:solidFill>
              </a:rPr>
              <a:t>和</a:t>
            </a:r>
            <a:r>
              <a:rPr lang="en-US" altLang="zh-CN" dirty="0">
                <a:solidFill>
                  <a:srgbClr val="0070C0"/>
                </a:solidFill>
              </a:rPr>
              <a:t>1010</a:t>
            </a:r>
            <a:r>
              <a:rPr lang="zh-CN" altLang="zh-CN" dirty="0">
                <a:solidFill>
                  <a:srgbClr val="0070C0"/>
                </a:solidFill>
              </a:rPr>
              <a:t>都试图要获得信道</a:t>
            </a:r>
            <a:endParaRPr lang="zh-CN" altLang="en-US" dirty="0">
              <a:solidFill>
                <a:srgbClr val="0070C0"/>
              </a:solidFill>
            </a:endParaRPr>
          </a:p>
        </p:txBody>
      </p:sp>
    </p:spTree>
    <p:extLst>
      <p:ext uri="{BB962C8B-B14F-4D97-AF65-F5344CB8AC3E}">
        <p14:creationId xmlns:p14="http://schemas.microsoft.com/office/powerpoint/2010/main" val="340129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p:txBody>
          <a:bodyPr/>
          <a:lstStyle/>
          <a:p>
            <a:r>
              <a:rPr lang="zh-CN" altLang="en-US" dirty="0"/>
              <a:t>分组 </a:t>
            </a:r>
            <a:r>
              <a:rPr lang="en-US" altLang="zh-CN" dirty="0"/>
              <a:t>(packet)</a:t>
            </a:r>
            <a:r>
              <a:rPr lang="zh-CN" altLang="en-US" dirty="0"/>
              <a:t> 与 帧</a:t>
            </a:r>
            <a:r>
              <a:rPr lang="en-US" altLang="zh-CN" dirty="0"/>
              <a:t>(frame)</a:t>
            </a:r>
            <a:r>
              <a:rPr lang="zh-CN" altLang="en-US" dirty="0"/>
              <a:t>的关系</a:t>
            </a:r>
            <a:endParaRPr lang="en-US" altLang="zh-CN" dirty="0"/>
          </a:p>
        </p:txBody>
      </p:sp>
      <p:grpSp>
        <p:nvGrpSpPr>
          <p:cNvPr id="7" name="组合 6"/>
          <p:cNvGrpSpPr/>
          <p:nvPr/>
        </p:nvGrpSpPr>
        <p:grpSpPr>
          <a:xfrm>
            <a:off x="1049486" y="2514867"/>
            <a:ext cx="9368375" cy="3072223"/>
            <a:chOff x="818984" y="1963972"/>
            <a:chExt cx="9368375" cy="3072223"/>
          </a:xfrm>
        </p:grpSpPr>
        <p:sp>
          <p:nvSpPr>
            <p:cNvPr id="8" name="Rectangle 6"/>
            <p:cNvSpPr>
              <a:spLocks noChangeArrowheads="1"/>
            </p:cNvSpPr>
            <p:nvPr/>
          </p:nvSpPr>
          <p:spPr bwMode="auto">
            <a:xfrm>
              <a:off x="818984" y="3727641"/>
              <a:ext cx="9368375" cy="837187"/>
            </a:xfrm>
            <a:prstGeom prst="rect">
              <a:avLst/>
            </a:prstGeom>
            <a:noFill/>
            <a:ln w="9525">
              <a:solidFill>
                <a:srgbClr val="FF0000"/>
              </a:solidFill>
              <a:prstDash val="dash"/>
              <a:miter lim="800000"/>
              <a:headEnd/>
              <a:tailEnd/>
            </a:ln>
            <a:effectLst/>
          </p:spPr>
          <p:txBody>
            <a:bodyPr wrap="none" anchor="ctr" anchorCtr="0"/>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数据链路层</a:t>
              </a:r>
            </a:p>
          </p:txBody>
        </p:sp>
        <p:sp>
          <p:nvSpPr>
            <p:cNvPr id="9" name="Rectangle 6"/>
            <p:cNvSpPr>
              <a:spLocks noChangeArrowheads="1"/>
            </p:cNvSpPr>
            <p:nvPr/>
          </p:nvSpPr>
          <p:spPr bwMode="auto">
            <a:xfrm>
              <a:off x="818984" y="2983966"/>
              <a:ext cx="9368375" cy="743675"/>
            </a:xfrm>
            <a:prstGeom prst="rect">
              <a:avLst/>
            </a:prstGeom>
            <a:noFill/>
            <a:ln w="9525">
              <a:solidFill>
                <a:srgbClr val="FF0000"/>
              </a:solidFill>
              <a:prstDash val="dash"/>
              <a:miter lim="800000"/>
              <a:headEnd/>
              <a:tailEnd/>
            </a:ln>
            <a:effectLst/>
          </p:spPr>
          <p:txBody>
            <a:bodyPr wrap="none" anchor="ctr" anchorCtr="0"/>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C3300"/>
                  </a:solidFill>
                  <a:effectLst/>
                  <a:uLnTx/>
                  <a:uFillTx/>
                  <a:latin typeface="微软雅黑" panose="020B0503020204020204" pitchFamily="34" charset="-122"/>
                  <a:ea typeface="微软雅黑" panose="020B0503020204020204" pitchFamily="34" charset="-122"/>
                  <a:cs typeface="+mn-cs"/>
                </a:rPr>
                <a:t>网络层</a:t>
              </a:r>
            </a:p>
          </p:txBody>
        </p:sp>
        <p:sp>
          <p:nvSpPr>
            <p:cNvPr id="10" name="圆角矩形 9"/>
            <p:cNvSpPr/>
            <p:nvPr/>
          </p:nvSpPr>
          <p:spPr bwMode="auto">
            <a:xfrm>
              <a:off x="3328597" y="3136891"/>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itchFamily="34" charset="0"/>
                </a:rPr>
                <a:t>分组</a:t>
              </a:r>
            </a:p>
          </p:txBody>
        </p:sp>
        <p:sp>
          <p:nvSpPr>
            <p:cNvPr id="11" name="圆角矩形 10"/>
            <p:cNvSpPr/>
            <p:nvPr/>
          </p:nvSpPr>
          <p:spPr bwMode="auto">
            <a:xfrm>
              <a:off x="2410495" y="1963972"/>
              <a:ext cx="3132348" cy="2784191"/>
            </a:xfrm>
            <a:prstGeom prst="roundRect">
              <a:avLst>
                <a:gd name="adj" fmla="val 4101"/>
              </a:avLst>
            </a:prstGeom>
            <a:noFill/>
            <a:ln w="19050" cap="flat" cmpd="sng" algn="ctr">
              <a:solidFill>
                <a:schemeClr val="accent5">
                  <a:lumMod val="40000"/>
                  <a:lumOff val="60000"/>
                </a:schemeClr>
              </a:solidFill>
              <a:prstDash val="solid"/>
              <a:round/>
              <a:headEnd type="none" w="med" len="med"/>
              <a:tailEnd type="none" w="med" len="med"/>
            </a:ln>
            <a:effectLst>
              <a:glow rad="63500">
                <a:schemeClr val="accent1">
                  <a:satMod val="175000"/>
                  <a:alpha val="40000"/>
                </a:schemeClr>
              </a:glow>
            </a:effectLst>
          </p:spPr>
          <p:txBody>
            <a:bodyPr vert="horz" wrap="square" lIns="0" tIns="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itchFamily="34" charset="0"/>
                </a:rPr>
                <a:t>发送方</a:t>
              </a:r>
            </a:p>
          </p:txBody>
        </p:sp>
        <p:sp>
          <p:nvSpPr>
            <p:cNvPr id="12" name="圆角矩形 11"/>
            <p:cNvSpPr/>
            <p:nvPr/>
          </p:nvSpPr>
          <p:spPr bwMode="auto">
            <a:xfrm>
              <a:off x="2554511" y="3992079"/>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头标</a:t>
              </a:r>
            </a:p>
          </p:txBody>
        </p:sp>
        <p:sp>
          <p:nvSpPr>
            <p:cNvPr id="13" name="圆角矩形 12"/>
            <p:cNvSpPr/>
            <p:nvPr/>
          </p:nvSpPr>
          <p:spPr bwMode="auto">
            <a:xfrm>
              <a:off x="4606739" y="3992079"/>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尾标</a:t>
              </a:r>
            </a:p>
          </p:txBody>
        </p:sp>
        <p:sp>
          <p:nvSpPr>
            <p:cNvPr id="14" name="圆角矩形 13"/>
            <p:cNvSpPr/>
            <p:nvPr/>
          </p:nvSpPr>
          <p:spPr bwMode="auto">
            <a:xfrm>
              <a:off x="7758406" y="3136891"/>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itchFamily="34" charset="0"/>
                </a:rPr>
                <a:t>分组</a:t>
              </a:r>
            </a:p>
          </p:txBody>
        </p:sp>
        <p:sp>
          <p:nvSpPr>
            <p:cNvPr id="15" name="圆角矩形 14"/>
            <p:cNvSpPr/>
            <p:nvPr/>
          </p:nvSpPr>
          <p:spPr bwMode="auto">
            <a:xfrm>
              <a:off x="6838987" y="1963972"/>
              <a:ext cx="3132348" cy="2793099"/>
            </a:xfrm>
            <a:prstGeom prst="roundRect">
              <a:avLst>
                <a:gd name="adj" fmla="val 4101"/>
              </a:avLst>
            </a:prstGeom>
            <a:noFill/>
            <a:ln w="19050" cap="flat" cmpd="sng" algn="ctr">
              <a:solidFill>
                <a:schemeClr val="accent5">
                  <a:lumMod val="40000"/>
                  <a:lumOff val="60000"/>
                </a:schemeClr>
              </a:solidFill>
              <a:prstDash val="solid"/>
              <a:round/>
              <a:headEnd type="none" w="med" len="med"/>
              <a:tailEnd type="none" w="med" len="med"/>
            </a:ln>
            <a:effectLst>
              <a:glow rad="63500">
                <a:schemeClr val="accent1">
                  <a:satMod val="175000"/>
                  <a:alpha val="40000"/>
                </a:schemeClr>
              </a:glow>
            </a:effectLst>
          </p:spPr>
          <p:txBody>
            <a:bodyPr vert="horz" wrap="square" lIns="0" tIns="0" rIns="0" bIns="0" numCol="1" rtlCol="0" anchor="t" anchorCtr="0" compatLnSpc="1">
              <a:prstTxWarp prst="textNoShape">
                <a:avLst/>
              </a:prstTxWarp>
              <a:noAutofit/>
            </a:bodyPr>
            <a:lstStyle/>
            <a:p>
              <a:pPr algn="ctr" fontAlgn="base">
                <a:spcBef>
                  <a:spcPct val="50000"/>
                </a:spcBef>
                <a:spcAft>
                  <a:spcPct val="0"/>
                </a:spcAft>
              </a:pPr>
              <a:r>
                <a:rPr kumimoji="1" lang="zh-CN" altLang="en-US" sz="2000" kern="0" dirty="0">
                  <a:solidFill>
                    <a:prstClr val="black"/>
                  </a:solidFill>
                  <a:latin typeface="微软雅黑" panose="020B0503020204020204" pitchFamily="34" charset="-122"/>
                  <a:ea typeface="微软雅黑" panose="020B0503020204020204" pitchFamily="34" charset="-122"/>
                  <a:cs typeface="Segoe UI" pitchFamily="34" charset="0"/>
                </a:rPr>
                <a:t>接收方</a:t>
              </a:r>
            </a:p>
          </p:txBody>
        </p:sp>
        <p:sp>
          <p:nvSpPr>
            <p:cNvPr id="16" name="圆角矩形 15"/>
            <p:cNvSpPr/>
            <p:nvPr/>
          </p:nvSpPr>
          <p:spPr bwMode="auto">
            <a:xfrm>
              <a:off x="6983003" y="4000987"/>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头标</a:t>
              </a:r>
            </a:p>
          </p:txBody>
        </p:sp>
        <p:sp>
          <p:nvSpPr>
            <p:cNvPr id="17" name="圆角矩形 16"/>
            <p:cNvSpPr/>
            <p:nvPr/>
          </p:nvSpPr>
          <p:spPr bwMode="auto">
            <a:xfrm>
              <a:off x="9035231" y="4000987"/>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尾标</a:t>
              </a:r>
            </a:p>
          </p:txBody>
        </p:sp>
        <p:cxnSp>
          <p:nvCxnSpPr>
            <p:cNvPr id="18" name="直接箭头连接符 17"/>
            <p:cNvCxnSpPr/>
            <p:nvPr/>
          </p:nvCxnSpPr>
          <p:spPr bwMode="auto">
            <a:xfrm>
              <a:off x="3976669" y="3488023"/>
              <a:ext cx="0" cy="487651"/>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p:spPr>
        </p:cxnSp>
        <p:cxnSp>
          <p:nvCxnSpPr>
            <p:cNvPr id="19" name="直接箭头连接符 18"/>
            <p:cNvCxnSpPr/>
            <p:nvPr/>
          </p:nvCxnSpPr>
          <p:spPr bwMode="auto">
            <a:xfrm flipV="1">
              <a:off x="8409955" y="3496931"/>
              <a:ext cx="0" cy="509741"/>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p:spPr>
        </p:cxnSp>
        <p:cxnSp>
          <p:nvCxnSpPr>
            <p:cNvPr id="20" name="直接箭头连接符 19"/>
            <p:cNvCxnSpPr/>
            <p:nvPr/>
          </p:nvCxnSpPr>
          <p:spPr bwMode="auto">
            <a:xfrm>
              <a:off x="3958667" y="4352119"/>
              <a:ext cx="0" cy="684076"/>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p:spPr>
        </p:cxnSp>
        <p:cxnSp>
          <p:nvCxnSpPr>
            <p:cNvPr id="21" name="直接箭头连接符 20"/>
            <p:cNvCxnSpPr/>
            <p:nvPr/>
          </p:nvCxnSpPr>
          <p:spPr bwMode="auto">
            <a:xfrm flipV="1">
              <a:off x="8406478" y="4352119"/>
              <a:ext cx="0" cy="684076"/>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p:spPr>
        </p:cxnSp>
        <p:cxnSp>
          <p:nvCxnSpPr>
            <p:cNvPr id="22" name="直接连接符 21"/>
            <p:cNvCxnSpPr/>
            <p:nvPr/>
          </p:nvCxnSpPr>
          <p:spPr bwMode="auto">
            <a:xfrm>
              <a:off x="3958667" y="5036195"/>
              <a:ext cx="4447811" cy="0"/>
            </a:xfrm>
            <a:prstGeom prst="line">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p:spPr>
        </p:cxnSp>
        <p:sp>
          <p:nvSpPr>
            <p:cNvPr id="23" name="圆角矩形标注 22"/>
            <p:cNvSpPr/>
            <p:nvPr/>
          </p:nvSpPr>
          <p:spPr bwMode="auto">
            <a:xfrm>
              <a:off x="5686859" y="3848333"/>
              <a:ext cx="876558" cy="413569"/>
            </a:xfrm>
            <a:prstGeom prst="wedgeRoundRectCallout">
              <a:avLst>
                <a:gd name="adj1" fmla="val -81097"/>
                <a:gd name="adj2" fmla="val 52321"/>
                <a:gd name="adj3" fmla="val 16667"/>
              </a:avLst>
            </a:prstGeom>
            <a:solidFill>
              <a:schemeClr val="accent5">
                <a:lumMod val="20000"/>
                <a:lumOff val="80000"/>
              </a:schemeClr>
            </a:solidFill>
            <a:ln w="12700"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帧</a:t>
              </a:r>
            </a:p>
          </p:txBody>
        </p:sp>
        <p:sp>
          <p:nvSpPr>
            <p:cNvPr id="24" name="圆角矩形 23"/>
            <p:cNvSpPr/>
            <p:nvPr/>
          </p:nvSpPr>
          <p:spPr bwMode="auto">
            <a:xfrm>
              <a:off x="3310595" y="3992079"/>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itchFamily="34" charset="0"/>
                </a:rPr>
                <a:t>有效载荷</a:t>
              </a:r>
            </a:p>
          </p:txBody>
        </p:sp>
        <p:sp>
          <p:nvSpPr>
            <p:cNvPr id="25" name="圆角矩形 24"/>
            <p:cNvSpPr/>
            <p:nvPr/>
          </p:nvSpPr>
          <p:spPr bwMode="auto">
            <a:xfrm>
              <a:off x="7739087" y="4000987"/>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itchFamily="34" charset="0"/>
                </a:rPr>
                <a:t>有效载荷</a:t>
              </a:r>
            </a:p>
          </p:txBody>
        </p:sp>
      </p:grpSp>
      <p:sp>
        <p:nvSpPr>
          <p:cNvPr id="26" name="灯片编号占位符 3">
            <a:extLst>
              <a:ext uri="{FF2B5EF4-FFF2-40B4-BE49-F238E27FC236}">
                <a16:creationId xmlns:a16="http://schemas.microsoft.com/office/drawing/2014/main" id="{31B66766-0D9F-4996-A24A-D79B09CCD936}"/>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11</a:t>
            </a:fld>
            <a:endParaRPr lang="en-US" dirty="0"/>
          </a:p>
        </p:txBody>
      </p:sp>
    </p:spTree>
    <p:extLst>
      <p:ext uri="{BB962C8B-B14F-4D97-AF65-F5344CB8AC3E}">
        <p14:creationId xmlns:p14="http://schemas.microsoft.com/office/powerpoint/2010/main" val="2166772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pPr eaLnBrk="1" hangingPunct="1"/>
            <a:r>
              <a:rPr lang="zh-CN" altLang="en-US" dirty="0"/>
              <a:t>二进制倒计数协议的信道效率分析</a:t>
            </a:r>
            <a:endParaRPr lang="en-US" altLang="zh-CN" sz="2200" dirty="0"/>
          </a:p>
        </p:txBody>
      </p:sp>
      <p:sp>
        <p:nvSpPr>
          <p:cNvPr id="69635" name="Rectangle 3"/>
          <p:cNvSpPr>
            <a:spLocks noGrp="1" noChangeArrowheads="1"/>
          </p:cNvSpPr>
          <p:nvPr>
            <p:ph idx="1"/>
          </p:nvPr>
        </p:nvSpPr>
        <p:spPr/>
        <p:txBody>
          <a:bodyPr/>
          <a:lstStyle/>
          <a:p>
            <a:pPr eaLnBrk="1" hangingPunct="1">
              <a:lnSpc>
                <a:spcPct val="150000"/>
              </a:lnSpc>
            </a:pPr>
            <a:r>
              <a:rPr lang="en-US" altLang="zh-CN" dirty="0"/>
              <a:t>N</a:t>
            </a:r>
            <a:r>
              <a:rPr lang="zh-CN" altLang="en-US" dirty="0"/>
              <a:t>个站的二进制编码所需位数是</a:t>
            </a:r>
            <a:r>
              <a:rPr lang="en-US" altLang="zh-CN" dirty="0"/>
              <a:t>log</a:t>
            </a:r>
            <a:r>
              <a:rPr lang="en-US" altLang="zh-CN" baseline="-25000" dirty="0"/>
              <a:t>2</a:t>
            </a:r>
            <a:r>
              <a:rPr lang="en-US" altLang="zh-CN" dirty="0"/>
              <a:t>N</a:t>
            </a:r>
            <a:r>
              <a:rPr lang="zh-CN" altLang="en-US" dirty="0"/>
              <a:t>位，每帧</a:t>
            </a:r>
            <a:r>
              <a:rPr lang="en-US" altLang="zh-CN" dirty="0"/>
              <a:t>d</a:t>
            </a:r>
            <a:r>
              <a:rPr lang="zh-CN" altLang="en-US" dirty="0"/>
              <a:t>比特</a:t>
            </a:r>
          </a:p>
          <a:p>
            <a:pPr eaLnBrk="1" hangingPunct="1">
              <a:lnSpc>
                <a:spcPct val="150000"/>
              </a:lnSpc>
            </a:pPr>
            <a:r>
              <a:rPr lang="zh-CN" altLang="en-US" dirty="0">
                <a:solidFill>
                  <a:srgbClr val="C00000"/>
                </a:solidFill>
              </a:rPr>
              <a:t>信道的利用率</a:t>
            </a:r>
            <a:r>
              <a:rPr lang="zh-CN" altLang="en-US" dirty="0"/>
              <a:t>为：</a:t>
            </a:r>
            <a:r>
              <a:rPr lang="en-US" altLang="zh-CN" dirty="0"/>
              <a:t>d/(d+Nlog</a:t>
            </a:r>
            <a:r>
              <a:rPr lang="en-US" altLang="zh-CN" baseline="-25000" dirty="0"/>
              <a:t>2</a:t>
            </a:r>
            <a:r>
              <a:rPr lang="en-US" altLang="zh-CN" dirty="0"/>
              <a:t>N)</a:t>
            </a:r>
          </a:p>
        </p:txBody>
      </p:sp>
      <p:sp>
        <p:nvSpPr>
          <p:cNvPr id="5" name="灯片编号占位符 3"/>
          <p:cNvSpPr>
            <a:spLocks noGrp="1"/>
          </p:cNvSpPr>
          <p:nvPr>
            <p:ph type="sldNum" sz="quarter" idx="4294967295"/>
          </p:nvPr>
        </p:nvSpPr>
        <p:spPr>
          <a:xfrm>
            <a:off x="8872538" y="6489700"/>
            <a:ext cx="3319462" cy="365125"/>
          </a:xfrm>
        </p:spPr>
        <p:txBody>
          <a:bodyPr/>
          <a:lstStyle/>
          <a:p>
            <a:fld id="{7889C359-A64E-4D1C-A77C-7DBB20CD6AA8}" type="slidenum">
              <a:rPr kumimoji="1" lang="zh-CN" altLang="en-US" smtClean="0"/>
              <a:t>110</a:t>
            </a:fld>
            <a:endParaRPr kumimoji="1" lang="zh-CN" altLang="en-US" dirty="0"/>
          </a:p>
        </p:txBody>
      </p:sp>
    </p:spTree>
    <p:extLst>
      <p:ext uri="{BB962C8B-B14F-4D97-AF65-F5344CB8AC3E}">
        <p14:creationId xmlns:p14="http://schemas.microsoft.com/office/powerpoint/2010/main" val="1374638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有限竞争协议 </a:t>
            </a:r>
          </a:p>
        </p:txBody>
      </p:sp>
      <p:sp>
        <p:nvSpPr>
          <p:cNvPr id="3" name="内容占位符 2"/>
          <p:cNvSpPr>
            <a:spLocks noGrp="1"/>
          </p:cNvSpPr>
          <p:nvPr>
            <p:ph idx="1"/>
          </p:nvPr>
        </p:nvSpPr>
        <p:spPr/>
        <p:txBody>
          <a:bodyPr>
            <a:normAutofit/>
          </a:bodyPr>
          <a:lstStyle/>
          <a:p>
            <a:pPr>
              <a:lnSpc>
                <a:spcPct val="120000"/>
              </a:lnSpc>
            </a:pPr>
            <a:r>
              <a:rPr lang="zh-CN" altLang="en-US" sz="2400" kern="1200" dirty="0">
                <a:solidFill>
                  <a:srgbClr val="0070C0"/>
                </a:solidFill>
              </a:rPr>
              <a:t>有限竞争协议</a:t>
            </a:r>
            <a:r>
              <a:rPr lang="zh-CN" altLang="en-US" sz="2400" kern="1200" dirty="0"/>
              <a:t>利用竞争协议和无冲突协议的优势</a:t>
            </a:r>
            <a:endParaRPr lang="en-US" altLang="zh-CN" sz="2400" kern="1200" dirty="0"/>
          </a:p>
          <a:p>
            <a:pPr lvl="1">
              <a:lnSpc>
                <a:spcPct val="120000"/>
              </a:lnSpc>
            </a:pPr>
            <a:r>
              <a:rPr lang="zh-CN" altLang="en-US" sz="2100" kern="1200" dirty="0"/>
              <a:t>在低负荷时：使用竞争法，以减少延迟时间</a:t>
            </a:r>
            <a:endParaRPr lang="en-US" altLang="zh-CN" sz="2100" kern="1200" dirty="0"/>
          </a:p>
          <a:p>
            <a:pPr lvl="1">
              <a:lnSpc>
                <a:spcPct val="120000"/>
              </a:lnSpc>
            </a:pPr>
            <a:r>
              <a:rPr lang="zh-CN" altLang="en-US" sz="2100" kern="1200" dirty="0"/>
              <a:t>在高负荷时：使用无冲突法，以获得高的信道效率。</a:t>
            </a:r>
            <a:endParaRPr lang="en-US" altLang="zh-CN" sz="2100" dirty="0"/>
          </a:p>
          <a:p>
            <a:pPr>
              <a:lnSpc>
                <a:spcPct val="120000"/>
              </a:lnSpc>
            </a:pPr>
            <a:endParaRPr lang="en-US" altLang="zh-CN" sz="2400" dirty="0"/>
          </a:p>
          <a:p>
            <a:pPr>
              <a:lnSpc>
                <a:spcPct val="120000"/>
              </a:lnSpc>
            </a:pPr>
            <a:r>
              <a:rPr lang="zh-CN" altLang="en-US" sz="2400" dirty="0"/>
              <a:t>自适应树搜索是一种有限竞争技术</a:t>
            </a:r>
            <a:endParaRPr lang="en-US" altLang="zh-CN" sz="2400" dirty="0"/>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111</a:t>
            </a:fld>
            <a:endParaRPr kumimoji="1" lang="zh-CN" altLang="en-US" dirty="0"/>
          </a:p>
        </p:txBody>
      </p:sp>
    </p:spTree>
    <p:extLst>
      <p:ext uri="{BB962C8B-B14F-4D97-AF65-F5344CB8AC3E}">
        <p14:creationId xmlns:p14="http://schemas.microsoft.com/office/powerpoint/2010/main" val="28407098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sz="3600" dirty="0"/>
              <a:t>有限竞争协议：</a:t>
            </a:r>
            <a:r>
              <a:rPr lang="zh-CN" altLang="en-US" sz="3400" dirty="0"/>
              <a:t>自适应树搜索（</a:t>
            </a:r>
            <a:r>
              <a:rPr lang="en-US" altLang="zh-CN" sz="3400" dirty="0"/>
              <a:t>Adaptive Tree</a:t>
            </a:r>
            <a:r>
              <a:rPr lang="zh-CN" altLang="en-US" sz="3400" dirty="0"/>
              <a:t>）</a:t>
            </a:r>
          </a:p>
        </p:txBody>
      </p:sp>
      <p:sp>
        <p:nvSpPr>
          <p:cNvPr id="71683" name="Rectangle 3"/>
          <p:cNvSpPr>
            <a:spLocks noGrp="1" noChangeArrowheads="1"/>
          </p:cNvSpPr>
          <p:nvPr>
            <p:ph idx="1"/>
          </p:nvPr>
        </p:nvSpPr>
        <p:spPr>
          <a:xfrm>
            <a:off x="609600" y="1600203"/>
            <a:ext cx="4876800" cy="4525963"/>
          </a:xfrm>
        </p:spPr>
        <p:txBody>
          <a:bodyPr>
            <a:normAutofit fontScale="92500" lnSpcReduction="20000"/>
          </a:bodyPr>
          <a:lstStyle/>
          <a:p>
            <a:pPr eaLnBrk="1" hangingPunct="1">
              <a:lnSpc>
                <a:spcPct val="150000"/>
              </a:lnSpc>
            </a:pPr>
            <a:r>
              <a:rPr lang="zh-CN" altLang="en-US" sz="2600" dirty="0"/>
              <a:t>在一次成功传输后的第一个竞争时隙，</a:t>
            </a:r>
            <a:r>
              <a:rPr lang="zh-CN" altLang="en-US" sz="2600" dirty="0">
                <a:solidFill>
                  <a:srgbClr val="C00000"/>
                </a:solidFill>
              </a:rPr>
              <a:t>所有站点</a:t>
            </a:r>
            <a:r>
              <a:rPr lang="zh-CN" altLang="en-US" sz="2600" dirty="0"/>
              <a:t>同时竞争</a:t>
            </a:r>
            <a:endParaRPr lang="en-US" altLang="zh-CN" sz="2600" dirty="0"/>
          </a:p>
          <a:p>
            <a:pPr eaLnBrk="1" hangingPunct="1">
              <a:lnSpc>
                <a:spcPct val="150000"/>
              </a:lnSpc>
            </a:pPr>
            <a:r>
              <a:rPr lang="zh-CN" altLang="en-US" sz="2600" dirty="0"/>
              <a:t>如果</a:t>
            </a:r>
            <a:r>
              <a:rPr lang="zh-CN" altLang="en-US" sz="2600" dirty="0">
                <a:solidFill>
                  <a:srgbClr val="C00000"/>
                </a:solidFill>
              </a:rPr>
              <a:t>只有一个站点</a:t>
            </a:r>
            <a:r>
              <a:rPr lang="zh-CN" altLang="en-US" sz="2600" dirty="0"/>
              <a:t>申请，则获得信道</a:t>
            </a:r>
            <a:endParaRPr lang="en-US" altLang="zh-CN" sz="2600" dirty="0"/>
          </a:p>
          <a:p>
            <a:pPr eaLnBrk="1" hangingPunct="1">
              <a:lnSpc>
                <a:spcPct val="150000"/>
              </a:lnSpc>
            </a:pPr>
            <a:r>
              <a:rPr lang="zh-CN" altLang="en-US" sz="2600" dirty="0">
                <a:solidFill>
                  <a:srgbClr val="C00000"/>
                </a:solidFill>
              </a:rPr>
              <a:t>否则</a:t>
            </a:r>
            <a:r>
              <a:rPr lang="zh-CN" altLang="en-US" sz="2600" dirty="0"/>
              <a:t>在下一竞争时隙，有一半站点参与竞争（递归），下一时隙由另一半站点参与竞争</a:t>
            </a:r>
          </a:p>
          <a:p>
            <a:pPr eaLnBrk="1" hangingPunct="1">
              <a:lnSpc>
                <a:spcPct val="150000"/>
              </a:lnSpc>
            </a:pPr>
            <a:r>
              <a:rPr lang="zh-CN" altLang="en-US" sz="2600" dirty="0"/>
              <a:t>所有站点构成一棵</a:t>
            </a:r>
            <a:r>
              <a:rPr lang="zh-CN" altLang="en-US" sz="2600" dirty="0">
                <a:solidFill>
                  <a:srgbClr val="C00000"/>
                </a:solidFill>
              </a:rPr>
              <a:t>完全二叉树</a:t>
            </a:r>
            <a:endParaRPr lang="zh-CN" altLang="en-US" sz="2600" dirty="0"/>
          </a:p>
        </p:txBody>
      </p:sp>
      <p:sp>
        <p:nvSpPr>
          <p:cNvPr id="10" name="灯片编号占位符 3"/>
          <p:cNvSpPr>
            <a:spLocks noGrp="1"/>
          </p:cNvSpPr>
          <p:nvPr>
            <p:ph type="sldNum" sz="quarter" idx="4294967295"/>
          </p:nvPr>
        </p:nvSpPr>
        <p:spPr>
          <a:xfrm>
            <a:off x="8872538" y="6489700"/>
            <a:ext cx="3319462" cy="365125"/>
          </a:xfrm>
        </p:spPr>
        <p:txBody>
          <a:bodyPr/>
          <a:lstStyle/>
          <a:p>
            <a:fld id="{12F108C4-23AF-4817-B598-0C9816902CE2}" type="slidenum">
              <a:rPr kumimoji="1" lang="zh-CN" altLang="en-US" smtClean="0"/>
              <a:t>112</a:t>
            </a:fld>
            <a:endParaRPr kumimoji="1" lang="zh-CN" alt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93563" y="1916113"/>
            <a:ext cx="5975350" cy="3683000"/>
          </a:xfrm>
          <a:prstGeom prst="rect">
            <a:avLst/>
          </a:prstGeom>
          <a:noFill/>
        </p:spPr>
      </p:pic>
      <p:sp>
        <p:nvSpPr>
          <p:cNvPr id="6" name="AutoShape 10"/>
          <p:cNvSpPr>
            <a:spLocks noChangeArrowheads="1"/>
          </p:cNvSpPr>
          <p:nvPr/>
        </p:nvSpPr>
        <p:spPr bwMode="auto">
          <a:xfrm>
            <a:off x="9667299" y="1983972"/>
            <a:ext cx="2232025" cy="1008063"/>
          </a:xfrm>
          <a:prstGeom prst="wedgeRoundRectCallout">
            <a:avLst>
              <a:gd name="adj1" fmla="val -66218"/>
              <a:gd name="adj2" fmla="val 83699"/>
              <a:gd name="adj3" fmla="val 16667"/>
            </a:avLst>
          </a:prstGeom>
          <a:solidFill>
            <a:srgbClr val="FFFF00"/>
          </a:solidFill>
          <a:ln w="9525" algn="ctr">
            <a:solidFill>
              <a:schemeClr val="tx1"/>
            </a:solidFill>
            <a:miter lim="800000"/>
            <a:headEnd/>
            <a:tailEnd/>
          </a:ln>
        </p:spPr>
        <p:txBody>
          <a:bodyPr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2400" b="1" dirty="0">
                <a:solidFill>
                  <a:srgbClr val="C00000"/>
                </a:solidFill>
              </a:rPr>
              <a:t>时隙和某一特定节点关联</a:t>
            </a:r>
          </a:p>
        </p:txBody>
      </p:sp>
      <p:sp>
        <p:nvSpPr>
          <p:cNvPr id="7" name="Oval 7"/>
          <p:cNvSpPr>
            <a:spLocks noChangeArrowheads="1"/>
          </p:cNvSpPr>
          <p:nvPr/>
        </p:nvSpPr>
        <p:spPr bwMode="auto">
          <a:xfrm>
            <a:off x="9126539" y="5212599"/>
            <a:ext cx="433387" cy="431800"/>
          </a:xfrm>
          <a:prstGeom prst="ellipse">
            <a:avLst/>
          </a:prstGeom>
          <a:noFill/>
          <a:ln w="2857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8" name="Oval 8"/>
          <p:cNvSpPr>
            <a:spLocks noChangeArrowheads="1"/>
          </p:cNvSpPr>
          <p:nvPr/>
        </p:nvSpPr>
        <p:spPr bwMode="auto">
          <a:xfrm>
            <a:off x="9631364" y="5212599"/>
            <a:ext cx="433387" cy="431800"/>
          </a:xfrm>
          <a:prstGeom prst="ellipse">
            <a:avLst/>
          </a:prstGeom>
          <a:noFill/>
          <a:ln w="2857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Tree>
    <p:extLst>
      <p:ext uri="{BB962C8B-B14F-4D97-AF65-F5344CB8AC3E}">
        <p14:creationId xmlns:p14="http://schemas.microsoft.com/office/powerpoint/2010/main" val="30761222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5D621-8547-49CE-88F0-50AEB1F3E7D7}"/>
              </a:ext>
            </a:extLst>
          </p:cNvPr>
          <p:cNvSpPr>
            <a:spLocks noGrp="1"/>
          </p:cNvSpPr>
          <p:nvPr>
            <p:ph type="title"/>
          </p:nvPr>
        </p:nvSpPr>
        <p:spPr/>
        <p:txBody>
          <a:bodyPr/>
          <a:lstStyle/>
          <a:p>
            <a:r>
              <a:rPr lang="zh-CN" altLang="en-US" dirty="0"/>
              <a:t>案例：电缆接入网</a:t>
            </a:r>
          </a:p>
        </p:txBody>
      </p:sp>
      <p:sp>
        <p:nvSpPr>
          <p:cNvPr id="3" name="内容占位符 2">
            <a:extLst>
              <a:ext uri="{FF2B5EF4-FFF2-40B4-BE49-F238E27FC236}">
                <a16:creationId xmlns:a16="http://schemas.microsoft.com/office/drawing/2014/main" id="{FC5B27C8-5D96-487F-B65A-A3DF5C7DF5B6}"/>
              </a:ext>
            </a:extLst>
          </p:cNvPr>
          <p:cNvSpPr>
            <a:spLocks noGrp="1"/>
          </p:cNvSpPr>
          <p:nvPr>
            <p:ph idx="1"/>
          </p:nvPr>
        </p:nvSpPr>
        <p:spPr>
          <a:xfrm>
            <a:off x="2514600" y="4380467"/>
            <a:ext cx="7620000" cy="1935166"/>
          </a:xfrm>
        </p:spPr>
        <p:txBody>
          <a:bodyPr/>
          <a:lstStyle/>
          <a:p>
            <a:pPr>
              <a:lnSpc>
                <a:spcPct val="85000"/>
              </a:lnSpc>
              <a:spcBef>
                <a:spcPct val="20000"/>
              </a:spcBef>
              <a:buClr>
                <a:srgbClr val="000099"/>
              </a:buClr>
              <a:buSzPct val="100000"/>
              <a:defRPr/>
            </a:pPr>
            <a:r>
              <a:rPr lang="zh-CN" altLang="en-US" sz="2400" dirty="0">
                <a:latin typeface="微软雅黑" panose="020B0503020204020204" pitchFamily="34" charset="-122"/>
                <a:ea typeface="微软雅黑" panose="020B0503020204020204" pitchFamily="34" charset="-122"/>
              </a:rPr>
              <a:t>上行、下行信道先按频段进行划分（</a:t>
            </a:r>
            <a:r>
              <a:rPr lang="en-US" altLang="zh-CN" sz="2400" dirty="0">
                <a:latin typeface="微软雅黑" panose="020B0503020204020204" pitchFamily="34" charset="-122"/>
                <a:ea typeface="微软雅黑" panose="020B0503020204020204" pitchFamily="34" charset="-122"/>
              </a:rPr>
              <a:t>FDMA</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85000"/>
              </a:lnSpc>
              <a:spcBef>
                <a:spcPct val="20000"/>
              </a:spcBef>
              <a:buClr>
                <a:srgbClr val="000099"/>
              </a:buClr>
              <a:buSzPct val="100000"/>
              <a:defRPr/>
            </a:pPr>
            <a:r>
              <a:rPr lang="zh-CN" altLang="en-US" sz="2400" dirty="0">
                <a:latin typeface="微软雅黑" panose="020B0503020204020204" pitchFamily="34" charset="-122"/>
                <a:ea typeface="微软雅黑" panose="020B0503020204020204" pitchFamily="34" charset="-122"/>
              </a:rPr>
              <a:t>上行信道：每个频段按时间划分（</a:t>
            </a:r>
            <a:r>
              <a:rPr lang="en-US" altLang="zh-CN" sz="2400" dirty="0">
                <a:latin typeface="微软雅黑" panose="020B0503020204020204" pitchFamily="34" charset="-122"/>
                <a:ea typeface="微软雅黑" panose="020B0503020204020204" pitchFamily="34" charset="-122"/>
              </a:rPr>
              <a:t>TDMA</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681038" lvl="1" indent="-223838">
              <a:lnSpc>
                <a:spcPct val="85000"/>
              </a:lnSpc>
              <a:buClr>
                <a:srgbClr val="000099"/>
              </a:buClr>
              <a:buSzPct val="100000"/>
              <a:buFont typeface="Arial"/>
              <a:buChar char="•"/>
              <a:defRPr/>
            </a:pPr>
            <a:r>
              <a:rPr lang="zh-CN" altLang="en-US" sz="2400" dirty="0">
                <a:latin typeface="微软雅黑" panose="020B0503020204020204" pitchFamily="34" charset="-122"/>
                <a:ea typeface="微软雅黑" panose="020B0503020204020204" pitchFamily="34" charset="-122"/>
              </a:rPr>
              <a:t>有些时间槽由</a:t>
            </a:r>
            <a:r>
              <a:rPr lang="en-US" altLang="zh-CN" sz="2400" dirty="0">
                <a:latin typeface="微软雅黑" panose="020B0503020204020204" pitchFamily="34" charset="-122"/>
                <a:ea typeface="微软雅黑" panose="020B0503020204020204" pitchFamily="34" charset="-122"/>
              </a:rPr>
              <a:t>CMTS</a:t>
            </a:r>
            <a:r>
              <a:rPr lang="zh-CN" altLang="en-US" sz="2400" dirty="0">
                <a:latin typeface="微软雅黑" panose="020B0503020204020204" pitchFamily="34" charset="-122"/>
                <a:ea typeface="微软雅黑" panose="020B0503020204020204" pitchFamily="34" charset="-122"/>
              </a:rPr>
              <a:t>分配（轮流协议）</a:t>
            </a:r>
            <a:endParaRPr lang="en-US" altLang="zh-CN" sz="2400" dirty="0">
              <a:latin typeface="微软雅黑" panose="020B0503020204020204" pitchFamily="34" charset="-122"/>
              <a:ea typeface="微软雅黑" panose="020B0503020204020204" pitchFamily="34" charset="-122"/>
            </a:endParaRPr>
          </a:p>
          <a:p>
            <a:pPr marL="681038" lvl="1" indent="-223838">
              <a:lnSpc>
                <a:spcPct val="85000"/>
              </a:lnSpc>
              <a:buClr>
                <a:srgbClr val="000099"/>
              </a:buClr>
              <a:buSzPct val="100000"/>
              <a:buFont typeface="Arial"/>
              <a:buChar char="•"/>
              <a:defRPr/>
            </a:pPr>
            <a:r>
              <a:rPr lang="zh-CN" altLang="en-US" sz="2400" dirty="0">
                <a:latin typeface="微软雅黑" panose="020B0503020204020204" pitchFamily="34" charset="-122"/>
                <a:ea typeface="微软雅黑" panose="020B0503020204020204" pitchFamily="34" charset="-122"/>
              </a:rPr>
              <a:t>有些时间槽由随机访问进行竞争（随机接入）</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BE65511-3C53-4189-BFF5-4D05EF01132E}"/>
              </a:ext>
            </a:extLst>
          </p:cNvPr>
          <p:cNvSpPr>
            <a:spLocks noGrp="1"/>
          </p:cNvSpPr>
          <p:nvPr>
            <p:ph type="sldNum" sz="quarter" idx="11"/>
          </p:nvPr>
        </p:nvSpPr>
        <p:spPr/>
        <p:txBody>
          <a:bodyPr/>
          <a:lstStyle/>
          <a:p>
            <a:pPr>
              <a:defRPr/>
            </a:pPr>
            <a:fld id="{3FFE790D-BCFB-4008-9260-CA63AEE325FD}" type="slidenum">
              <a:rPr lang="en-US" smtClean="0"/>
              <a:pPr>
                <a:defRPr/>
              </a:pPr>
              <a:t>113</a:t>
            </a:fld>
            <a:endParaRPr lang="en-US" dirty="0"/>
          </a:p>
        </p:txBody>
      </p:sp>
      <p:grpSp>
        <p:nvGrpSpPr>
          <p:cNvPr id="5" name="Group 3">
            <a:extLst>
              <a:ext uri="{FF2B5EF4-FFF2-40B4-BE49-F238E27FC236}">
                <a16:creationId xmlns:a16="http://schemas.microsoft.com/office/drawing/2014/main" id="{CD99BB08-CEC6-40BC-8F86-7A5294717A7C}"/>
              </a:ext>
            </a:extLst>
          </p:cNvPr>
          <p:cNvGrpSpPr>
            <a:grpSpLocks/>
          </p:cNvGrpSpPr>
          <p:nvPr/>
        </p:nvGrpSpPr>
        <p:grpSpPr bwMode="auto">
          <a:xfrm>
            <a:off x="2160589" y="1304924"/>
            <a:ext cx="7676649" cy="2006610"/>
            <a:chOff x="871157" y="3598021"/>
            <a:chExt cx="7677117" cy="2007014"/>
          </a:xfrm>
        </p:grpSpPr>
        <p:sp>
          <p:nvSpPr>
            <p:cNvPr id="6" name="Rectangle 5">
              <a:extLst>
                <a:ext uri="{FF2B5EF4-FFF2-40B4-BE49-F238E27FC236}">
                  <a16:creationId xmlns:a16="http://schemas.microsoft.com/office/drawing/2014/main" id="{2F0BDFB8-3A8A-4C35-8688-AFBDA985B980}"/>
                </a:ext>
              </a:extLst>
            </p:cNvPr>
            <p:cNvSpPr/>
            <p:nvPr/>
          </p:nvSpPr>
          <p:spPr>
            <a:xfrm>
              <a:off x="2637117" y="3679000"/>
              <a:ext cx="2752447" cy="425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a:cs typeface="Arial"/>
              </a:endParaRPr>
            </a:p>
          </p:txBody>
        </p:sp>
        <p:sp>
          <p:nvSpPr>
            <p:cNvPr id="8" name="TextBox 28">
              <a:extLst>
                <a:ext uri="{FF2B5EF4-FFF2-40B4-BE49-F238E27FC236}">
                  <a16:creationId xmlns:a16="http://schemas.microsoft.com/office/drawing/2014/main" id="{531FF5EB-84AA-4C35-87C1-4D312DE586F2}"/>
                </a:ext>
              </a:extLst>
            </p:cNvPr>
            <p:cNvSpPr txBox="1">
              <a:spLocks noChangeArrowheads="1"/>
            </p:cNvSpPr>
            <p:nvPr/>
          </p:nvSpPr>
          <p:spPr bwMode="auto">
            <a:xfrm>
              <a:off x="6347500" y="5297196"/>
              <a:ext cx="1980150" cy="307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zh-CN" altLang="en-US" sz="1400" i="0" dirty="0">
                  <a:latin typeface="Microsoft YaHei Light" panose="020B0502040204020203" pitchFamily="34" charset="-122"/>
                  <a:ea typeface="Microsoft YaHei Light" panose="020B0502040204020203" pitchFamily="34" charset="-122"/>
                  <a:cs typeface="Arial" charset="0"/>
                </a:rPr>
                <a:t>具有调制解调器的住宅</a:t>
              </a:r>
              <a:endParaRPr lang="en-US" sz="1400" i="0" dirty="0">
                <a:latin typeface="Microsoft YaHei Light" panose="020B0502040204020203" pitchFamily="34" charset="-122"/>
                <a:ea typeface="Microsoft YaHei Light" panose="020B0502040204020203" pitchFamily="34" charset="-122"/>
                <a:cs typeface="Arial" charset="0"/>
              </a:endParaRPr>
            </a:p>
          </p:txBody>
        </p:sp>
        <p:sp>
          <p:nvSpPr>
            <p:cNvPr id="9" name="Down Arrow 29">
              <a:extLst>
                <a:ext uri="{FF2B5EF4-FFF2-40B4-BE49-F238E27FC236}">
                  <a16:creationId xmlns:a16="http://schemas.microsoft.com/office/drawing/2014/main" id="{4F435745-76D6-4415-9F36-E2D250B57C37}"/>
                </a:ext>
              </a:extLst>
            </p:cNvPr>
            <p:cNvSpPr/>
            <p:nvPr/>
          </p:nvSpPr>
          <p:spPr>
            <a:xfrm rot="16200000">
              <a:off x="4257473" y="2472510"/>
              <a:ext cx="390604" cy="3607020"/>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a:cs typeface="Arial"/>
              </a:endParaRPr>
            </a:p>
          </p:txBody>
        </p:sp>
        <p:sp>
          <p:nvSpPr>
            <p:cNvPr id="10" name="Down Arrow 30">
              <a:extLst>
                <a:ext uri="{FF2B5EF4-FFF2-40B4-BE49-F238E27FC236}">
                  <a16:creationId xmlns:a16="http://schemas.microsoft.com/office/drawing/2014/main" id="{E5471A86-1964-456E-97D2-CB79A4174745}"/>
                </a:ext>
              </a:extLst>
            </p:cNvPr>
            <p:cNvSpPr/>
            <p:nvPr/>
          </p:nvSpPr>
          <p:spPr>
            <a:xfrm rot="5400000">
              <a:off x="4198733" y="2898046"/>
              <a:ext cx="374725" cy="3607020"/>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a:cs typeface="Arial"/>
              </a:endParaRPr>
            </a:p>
          </p:txBody>
        </p:sp>
        <p:sp>
          <p:nvSpPr>
            <p:cNvPr id="11" name="TextBox 31">
              <a:extLst>
                <a:ext uri="{FF2B5EF4-FFF2-40B4-BE49-F238E27FC236}">
                  <a16:creationId xmlns:a16="http://schemas.microsoft.com/office/drawing/2014/main" id="{6B4AD665-06D7-4BA6-BFE8-547AAFB47AC3}"/>
                </a:ext>
              </a:extLst>
            </p:cNvPr>
            <p:cNvSpPr txBox="1">
              <a:spLocks noChangeArrowheads="1"/>
            </p:cNvSpPr>
            <p:nvPr/>
          </p:nvSpPr>
          <p:spPr bwMode="auto">
            <a:xfrm>
              <a:off x="3983733" y="4137459"/>
              <a:ext cx="877216" cy="277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zh-CN" altLang="en-US" sz="1200" dirty="0">
                  <a:latin typeface="Arial" charset="0"/>
                  <a:cs typeface="Arial" charset="0"/>
                </a:rPr>
                <a:t>下行信道 </a:t>
              </a:r>
              <a:r>
                <a:rPr lang="en-US" sz="1200" dirty="0" err="1">
                  <a:latin typeface="Arial" charset="0"/>
                  <a:cs typeface="Arial" charset="0"/>
                </a:rPr>
                <a:t>i</a:t>
              </a:r>
              <a:endParaRPr lang="en-US" sz="1200" dirty="0">
                <a:latin typeface="Arial" charset="0"/>
                <a:cs typeface="Arial" charset="0"/>
              </a:endParaRPr>
            </a:p>
          </p:txBody>
        </p:sp>
        <p:sp>
          <p:nvSpPr>
            <p:cNvPr id="12" name="TextBox 32">
              <a:extLst>
                <a:ext uri="{FF2B5EF4-FFF2-40B4-BE49-F238E27FC236}">
                  <a16:creationId xmlns:a16="http://schemas.microsoft.com/office/drawing/2014/main" id="{E6AB23B3-2AF2-4661-9A51-F40940C8BBCB}"/>
                </a:ext>
              </a:extLst>
            </p:cNvPr>
            <p:cNvSpPr txBox="1">
              <a:spLocks noChangeArrowheads="1"/>
            </p:cNvSpPr>
            <p:nvPr/>
          </p:nvSpPr>
          <p:spPr bwMode="auto">
            <a:xfrm>
              <a:off x="3955071" y="4568570"/>
              <a:ext cx="886835" cy="277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zh-CN" altLang="en-US" sz="1200" dirty="0">
                  <a:latin typeface="微软雅黑" panose="020B0503020204020204" pitchFamily="34" charset="-122"/>
                  <a:ea typeface="微软雅黑" panose="020B0503020204020204" pitchFamily="34" charset="-122"/>
                  <a:cs typeface="Arial" charset="0"/>
                </a:rPr>
                <a:t>上行信道</a:t>
              </a:r>
              <a:r>
                <a:rPr lang="en-US" sz="1200" dirty="0">
                  <a:latin typeface="微软雅黑" panose="020B0503020204020204" pitchFamily="34" charset="-122"/>
                  <a:ea typeface="微软雅黑" panose="020B0503020204020204" pitchFamily="34" charset="-122"/>
                  <a:cs typeface="Arial" charset="0"/>
                </a:rPr>
                <a:t> j</a:t>
              </a:r>
            </a:p>
          </p:txBody>
        </p:sp>
        <p:pic>
          <p:nvPicPr>
            <p:cNvPr id="13" name="Picture 4">
              <a:extLst>
                <a:ext uri="{FF2B5EF4-FFF2-40B4-BE49-F238E27FC236}">
                  <a16:creationId xmlns:a16="http://schemas.microsoft.com/office/drawing/2014/main" id="{35571BAF-2F3E-4B3C-A2EC-ED14301AF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0223" y="3796499"/>
              <a:ext cx="817612" cy="2429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cxnSp>
          <p:nvCxnSpPr>
            <p:cNvPr id="14" name="Straight Connector 34">
              <a:extLst>
                <a:ext uri="{FF2B5EF4-FFF2-40B4-BE49-F238E27FC236}">
                  <a16:creationId xmlns:a16="http://schemas.microsoft.com/office/drawing/2014/main" id="{86DC069F-C15E-4D6C-8EDB-1EFB7CBF5502}"/>
                </a:ext>
              </a:extLst>
            </p:cNvPr>
            <p:cNvCxnSpPr/>
            <p:nvPr/>
          </p:nvCxnSpPr>
          <p:spPr>
            <a:xfrm>
              <a:off x="3060452" y="5238239"/>
              <a:ext cx="2756068" cy="47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5">
              <a:extLst>
                <a:ext uri="{FF2B5EF4-FFF2-40B4-BE49-F238E27FC236}">
                  <a16:creationId xmlns:a16="http://schemas.microsoft.com/office/drawing/2014/main" id="{7E4CD5B7-01AC-4B40-8717-4FE7B397B6EE}"/>
                </a:ext>
              </a:extLst>
            </p:cNvPr>
            <p:cNvCxnSpPr/>
            <p:nvPr/>
          </p:nvCxnSpPr>
          <p:spPr>
            <a:xfrm>
              <a:off x="3119194" y="5044525"/>
              <a:ext cx="0" cy="190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6">
              <a:extLst>
                <a:ext uri="{FF2B5EF4-FFF2-40B4-BE49-F238E27FC236}">
                  <a16:creationId xmlns:a16="http://schemas.microsoft.com/office/drawing/2014/main" id="{6F57D042-DD6E-456E-A84D-68B5C86F0EBF}"/>
                </a:ext>
              </a:extLst>
            </p:cNvPr>
            <p:cNvCxnSpPr/>
            <p:nvPr/>
          </p:nvCxnSpPr>
          <p:spPr>
            <a:xfrm flipH="1">
              <a:off x="3204924" y="5130267"/>
              <a:ext cx="3175" cy="1079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7">
              <a:extLst>
                <a:ext uri="{FF2B5EF4-FFF2-40B4-BE49-F238E27FC236}">
                  <a16:creationId xmlns:a16="http://schemas.microsoft.com/office/drawing/2014/main" id="{ED0EB4F1-DD26-4B02-98BB-576EAFA8B5D9}"/>
                </a:ext>
              </a:extLst>
            </p:cNvPr>
            <p:cNvCxnSpPr/>
            <p:nvPr/>
          </p:nvCxnSpPr>
          <p:spPr>
            <a:xfrm flipH="1">
              <a:off x="3285891" y="5130267"/>
              <a:ext cx="3175" cy="1079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8">
              <a:extLst>
                <a:ext uri="{FF2B5EF4-FFF2-40B4-BE49-F238E27FC236}">
                  <a16:creationId xmlns:a16="http://schemas.microsoft.com/office/drawing/2014/main" id="{2D91F7ED-6D4C-4D8A-9C24-C12EFB42E700}"/>
                </a:ext>
              </a:extLst>
            </p:cNvPr>
            <p:cNvCxnSpPr/>
            <p:nvPr/>
          </p:nvCxnSpPr>
          <p:spPr>
            <a:xfrm flipH="1">
              <a:off x="3366859"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9">
              <a:extLst>
                <a:ext uri="{FF2B5EF4-FFF2-40B4-BE49-F238E27FC236}">
                  <a16:creationId xmlns:a16="http://schemas.microsoft.com/office/drawing/2014/main" id="{A5852980-3CD5-48B3-95F0-B14833EBA8C1}"/>
                </a:ext>
              </a:extLst>
            </p:cNvPr>
            <p:cNvCxnSpPr/>
            <p:nvPr/>
          </p:nvCxnSpPr>
          <p:spPr>
            <a:xfrm flipH="1">
              <a:off x="3447826"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40">
              <a:extLst>
                <a:ext uri="{FF2B5EF4-FFF2-40B4-BE49-F238E27FC236}">
                  <a16:creationId xmlns:a16="http://schemas.microsoft.com/office/drawing/2014/main" id="{A8C86F4E-08DF-4C69-990D-01B83FC6DCB0}"/>
                </a:ext>
              </a:extLst>
            </p:cNvPr>
            <p:cNvCxnSpPr/>
            <p:nvPr/>
          </p:nvCxnSpPr>
          <p:spPr>
            <a:xfrm flipH="1">
              <a:off x="3528794"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41">
              <a:extLst>
                <a:ext uri="{FF2B5EF4-FFF2-40B4-BE49-F238E27FC236}">
                  <a16:creationId xmlns:a16="http://schemas.microsoft.com/office/drawing/2014/main" id="{825716D5-E091-4C73-AB39-2FDF06D4BA98}"/>
                </a:ext>
              </a:extLst>
            </p:cNvPr>
            <p:cNvCxnSpPr/>
            <p:nvPr/>
          </p:nvCxnSpPr>
          <p:spPr>
            <a:xfrm flipH="1">
              <a:off x="360817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42">
              <a:extLst>
                <a:ext uri="{FF2B5EF4-FFF2-40B4-BE49-F238E27FC236}">
                  <a16:creationId xmlns:a16="http://schemas.microsoft.com/office/drawing/2014/main" id="{3C07E460-22D0-4854-8373-CB0760499F26}"/>
                </a:ext>
              </a:extLst>
            </p:cNvPr>
            <p:cNvCxnSpPr/>
            <p:nvPr/>
          </p:nvCxnSpPr>
          <p:spPr>
            <a:xfrm flipH="1">
              <a:off x="3689141"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43">
              <a:extLst>
                <a:ext uri="{FF2B5EF4-FFF2-40B4-BE49-F238E27FC236}">
                  <a16:creationId xmlns:a16="http://schemas.microsoft.com/office/drawing/2014/main" id="{BA01A763-B8DC-483D-85C2-D006B75F965F}"/>
                </a:ext>
              </a:extLst>
            </p:cNvPr>
            <p:cNvCxnSpPr/>
            <p:nvPr/>
          </p:nvCxnSpPr>
          <p:spPr>
            <a:xfrm flipH="1">
              <a:off x="3770109"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44">
              <a:extLst>
                <a:ext uri="{FF2B5EF4-FFF2-40B4-BE49-F238E27FC236}">
                  <a16:creationId xmlns:a16="http://schemas.microsoft.com/office/drawing/2014/main" id="{D2E4C86B-4457-408C-8043-66DC946378C0}"/>
                </a:ext>
              </a:extLst>
            </p:cNvPr>
            <p:cNvCxnSpPr/>
            <p:nvPr/>
          </p:nvCxnSpPr>
          <p:spPr>
            <a:xfrm flipH="1">
              <a:off x="3851076"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45">
              <a:extLst>
                <a:ext uri="{FF2B5EF4-FFF2-40B4-BE49-F238E27FC236}">
                  <a16:creationId xmlns:a16="http://schemas.microsoft.com/office/drawing/2014/main" id="{EF331DCB-6945-4134-8D23-9576606C5985}"/>
                </a:ext>
              </a:extLst>
            </p:cNvPr>
            <p:cNvCxnSpPr/>
            <p:nvPr/>
          </p:nvCxnSpPr>
          <p:spPr>
            <a:xfrm flipH="1">
              <a:off x="3939981"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46">
              <a:extLst>
                <a:ext uri="{FF2B5EF4-FFF2-40B4-BE49-F238E27FC236}">
                  <a16:creationId xmlns:a16="http://schemas.microsoft.com/office/drawing/2014/main" id="{2AF34A4D-D713-4CDC-960A-D7DC5BAB475F}"/>
                </a:ext>
              </a:extLst>
            </p:cNvPr>
            <p:cNvCxnSpPr/>
            <p:nvPr/>
          </p:nvCxnSpPr>
          <p:spPr>
            <a:xfrm flipH="1">
              <a:off x="4019361"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47">
              <a:extLst>
                <a:ext uri="{FF2B5EF4-FFF2-40B4-BE49-F238E27FC236}">
                  <a16:creationId xmlns:a16="http://schemas.microsoft.com/office/drawing/2014/main" id="{ACC21912-9FA9-455B-BAF7-68BC44D08A4F}"/>
                </a:ext>
              </a:extLst>
            </p:cNvPr>
            <p:cNvCxnSpPr/>
            <p:nvPr/>
          </p:nvCxnSpPr>
          <p:spPr>
            <a:xfrm flipH="1">
              <a:off x="4100329"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48">
              <a:extLst>
                <a:ext uri="{FF2B5EF4-FFF2-40B4-BE49-F238E27FC236}">
                  <a16:creationId xmlns:a16="http://schemas.microsoft.com/office/drawing/2014/main" id="{712E290F-39A8-4FB0-B19A-E2FCADC07F45}"/>
                </a:ext>
              </a:extLst>
            </p:cNvPr>
            <p:cNvCxnSpPr/>
            <p:nvPr/>
          </p:nvCxnSpPr>
          <p:spPr>
            <a:xfrm flipH="1">
              <a:off x="4181296"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49">
              <a:extLst>
                <a:ext uri="{FF2B5EF4-FFF2-40B4-BE49-F238E27FC236}">
                  <a16:creationId xmlns:a16="http://schemas.microsoft.com/office/drawing/2014/main" id="{86B03BE2-8564-4767-A86D-37533C1BC0E4}"/>
                </a:ext>
              </a:extLst>
            </p:cNvPr>
            <p:cNvCxnSpPr/>
            <p:nvPr/>
          </p:nvCxnSpPr>
          <p:spPr>
            <a:xfrm flipH="1">
              <a:off x="426226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50">
              <a:extLst>
                <a:ext uri="{FF2B5EF4-FFF2-40B4-BE49-F238E27FC236}">
                  <a16:creationId xmlns:a16="http://schemas.microsoft.com/office/drawing/2014/main" id="{A402B470-2D64-4960-BD41-988DD0E54E41}"/>
                </a:ext>
              </a:extLst>
            </p:cNvPr>
            <p:cNvCxnSpPr/>
            <p:nvPr/>
          </p:nvCxnSpPr>
          <p:spPr>
            <a:xfrm flipH="1">
              <a:off x="4343231"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51">
              <a:extLst>
                <a:ext uri="{FF2B5EF4-FFF2-40B4-BE49-F238E27FC236}">
                  <a16:creationId xmlns:a16="http://schemas.microsoft.com/office/drawing/2014/main" id="{AB923F98-ABAA-4F50-A862-71C982D18445}"/>
                </a:ext>
              </a:extLst>
            </p:cNvPr>
            <p:cNvCxnSpPr/>
            <p:nvPr/>
          </p:nvCxnSpPr>
          <p:spPr>
            <a:xfrm flipH="1">
              <a:off x="4424198"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52">
              <a:extLst>
                <a:ext uri="{FF2B5EF4-FFF2-40B4-BE49-F238E27FC236}">
                  <a16:creationId xmlns:a16="http://schemas.microsoft.com/office/drawing/2014/main" id="{7A337ABD-8680-4BCF-9F73-6A8E968D24F5}"/>
                </a:ext>
              </a:extLst>
            </p:cNvPr>
            <p:cNvCxnSpPr/>
            <p:nvPr/>
          </p:nvCxnSpPr>
          <p:spPr>
            <a:xfrm flipH="1">
              <a:off x="4505165"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53">
              <a:extLst>
                <a:ext uri="{FF2B5EF4-FFF2-40B4-BE49-F238E27FC236}">
                  <a16:creationId xmlns:a16="http://schemas.microsoft.com/office/drawing/2014/main" id="{70A55319-72D2-4248-9626-1D1C21B01C44}"/>
                </a:ext>
              </a:extLst>
            </p:cNvPr>
            <p:cNvCxnSpPr/>
            <p:nvPr/>
          </p:nvCxnSpPr>
          <p:spPr>
            <a:xfrm flipH="1">
              <a:off x="4584545"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54">
              <a:extLst>
                <a:ext uri="{FF2B5EF4-FFF2-40B4-BE49-F238E27FC236}">
                  <a16:creationId xmlns:a16="http://schemas.microsoft.com/office/drawing/2014/main" id="{14175BD5-270A-413F-9388-882B9E36A3FC}"/>
                </a:ext>
              </a:extLst>
            </p:cNvPr>
            <p:cNvCxnSpPr/>
            <p:nvPr/>
          </p:nvCxnSpPr>
          <p:spPr>
            <a:xfrm flipH="1">
              <a:off x="467821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55">
              <a:extLst>
                <a:ext uri="{FF2B5EF4-FFF2-40B4-BE49-F238E27FC236}">
                  <a16:creationId xmlns:a16="http://schemas.microsoft.com/office/drawing/2014/main" id="{FA89D85F-5862-468F-A4B9-7EEEFFF0CC25}"/>
                </a:ext>
              </a:extLst>
            </p:cNvPr>
            <p:cNvCxnSpPr/>
            <p:nvPr/>
          </p:nvCxnSpPr>
          <p:spPr>
            <a:xfrm flipH="1">
              <a:off x="4767119"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56">
              <a:extLst>
                <a:ext uri="{FF2B5EF4-FFF2-40B4-BE49-F238E27FC236}">
                  <a16:creationId xmlns:a16="http://schemas.microsoft.com/office/drawing/2014/main" id="{3571086A-C28E-44D0-A661-3B7BC50E2B4D}"/>
                </a:ext>
              </a:extLst>
            </p:cNvPr>
            <p:cNvCxnSpPr/>
            <p:nvPr/>
          </p:nvCxnSpPr>
          <p:spPr>
            <a:xfrm flipH="1">
              <a:off x="4848086"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57">
              <a:extLst>
                <a:ext uri="{FF2B5EF4-FFF2-40B4-BE49-F238E27FC236}">
                  <a16:creationId xmlns:a16="http://schemas.microsoft.com/office/drawing/2014/main" id="{A1A6FE0E-CF0B-40D2-98F2-2AB23DF22118}"/>
                </a:ext>
              </a:extLst>
            </p:cNvPr>
            <p:cNvCxnSpPr/>
            <p:nvPr/>
          </p:nvCxnSpPr>
          <p:spPr>
            <a:xfrm flipH="1">
              <a:off x="4929054"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58">
              <a:extLst>
                <a:ext uri="{FF2B5EF4-FFF2-40B4-BE49-F238E27FC236}">
                  <a16:creationId xmlns:a16="http://schemas.microsoft.com/office/drawing/2014/main" id="{3E4B791A-9E94-4A50-85D0-83CBD9EA9B76}"/>
                </a:ext>
              </a:extLst>
            </p:cNvPr>
            <p:cNvCxnSpPr/>
            <p:nvPr/>
          </p:nvCxnSpPr>
          <p:spPr>
            <a:xfrm flipH="1">
              <a:off x="500843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59">
              <a:extLst>
                <a:ext uri="{FF2B5EF4-FFF2-40B4-BE49-F238E27FC236}">
                  <a16:creationId xmlns:a16="http://schemas.microsoft.com/office/drawing/2014/main" id="{CC081178-19FB-456C-91C1-004850B36B42}"/>
                </a:ext>
              </a:extLst>
            </p:cNvPr>
            <p:cNvCxnSpPr/>
            <p:nvPr/>
          </p:nvCxnSpPr>
          <p:spPr>
            <a:xfrm flipH="1">
              <a:off x="5089401"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60">
              <a:extLst>
                <a:ext uri="{FF2B5EF4-FFF2-40B4-BE49-F238E27FC236}">
                  <a16:creationId xmlns:a16="http://schemas.microsoft.com/office/drawing/2014/main" id="{0070AC17-2BA6-47FD-A23A-B85EE6E61CED}"/>
                </a:ext>
              </a:extLst>
            </p:cNvPr>
            <p:cNvCxnSpPr/>
            <p:nvPr/>
          </p:nvCxnSpPr>
          <p:spPr>
            <a:xfrm flipH="1">
              <a:off x="5170369"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61">
              <a:extLst>
                <a:ext uri="{FF2B5EF4-FFF2-40B4-BE49-F238E27FC236}">
                  <a16:creationId xmlns:a16="http://schemas.microsoft.com/office/drawing/2014/main" id="{B87D99C9-5919-457A-A328-35EB44B3C2F3}"/>
                </a:ext>
              </a:extLst>
            </p:cNvPr>
            <p:cNvCxnSpPr/>
            <p:nvPr/>
          </p:nvCxnSpPr>
          <p:spPr>
            <a:xfrm flipH="1">
              <a:off x="5251336"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62">
              <a:extLst>
                <a:ext uri="{FF2B5EF4-FFF2-40B4-BE49-F238E27FC236}">
                  <a16:creationId xmlns:a16="http://schemas.microsoft.com/office/drawing/2014/main" id="{0B30C1B2-F24B-44F4-99D0-01E29554FB8F}"/>
                </a:ext>
              </a:extLst>
            </p:cNvPr>
            <p:cNvCxnSpPr/>
            <p:nvPr/>
          </p:nvCxnSpPr>
          <p:spPr>
            <a:xfrm flipH="1">
              <a:off x="5332304"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63">
              <a:extLst>
                <a:ext uri="{FF2B5EF4-FFF2-40B4-BE49-F238E27FC236}">
                  <a16:creationId xmlns:a16="http://schemas.microsoft.com/office/drawing/2014/main" id="{700EA4C0-0EE4-4371-96C8-3388A7BC80FB}"/>
                </a:ext>
              </a:extLst>
            </p:cNvPr>
            <p:cNvCxnSpPr/>
            <p:nvPr/>
          </p:nvCxnSpPr>
          <p:spPr>
            <a:xfrm flipH="1">
              <a:off x="5413271"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64">
              <a:extLst>
                <a:ext uri="{FF2B5EF4-FFF2-40B4-BE49-F238E27FC236}">
                  <a16:creationId xmlns:a16="http://schemas.microsoft.com/office/drawing/2014/main" id="{ADACCBA6-F064-4C1B-8948-04875E96B4EA}"/>
                </a:ext>
              </a:extLst>
            </p:cNvPr>
            <p:cNvCxnSpPr/>
            <p:nvPr/>
          </p:nvCxnSpPr>
          <p:spPr>
            <a:xfrm>
              <a:off x="5508527" y="5044525"/>
              <a:ext cx="0" cy="190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65">
              <a:extLst>
                <a:ext uri="{FF2B5EF4-FFF2-40B4-BE49-F238E27FC236}">
                  <a16:creationId xmlns:a16="http://schemas.microsoft.com/office/drawing/2014/main" id="{BD5A09A0-521C-49B4-BA72-7A04C025AD11}"/>
                </a:ext>
              </a:extLst>
            </p:cNvPr>
            <p:cNvSpPr txBox="1">
              <a:spLocks noChangeArrowheads="1"/>
            </p:cNvSpPr>
            <p:nvPr/>
          </p:nvSpPr>
          <p:spPr bwMode="auto">
            <a:xfrm>
              <a:off x="2998788" y="5230813"/>
              <a:ext cx="317735" cy="338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dirty="0">
                  <a:latin typeface="Arial" charset="0"/>
                  <a:cs typeface="Arial" charset="0"/>
                </a:rPr>
                <a:t>t</a:t>
              </a:r>
              <a:r>
                <a:rPr lang="en-US" sz="1600" baseline="-25000" dirty="0">
                  <a:latin typeface="Arial" charset="0"/>
                  <a:cs typeface="Arial" charset="0"/>
                </a:rPr>
                <a:t>1</a:t>
              </a:r>
            </a:p>
          </p:txBody>
        </p:sp>
        <p:sp>
          <p:nvSpPr>
            <p:cNvPr id="46" name="TextBox 66">
              <a:extLst>
                <a:ext uri="{FF2B5EF4-FFF2-40B4-BE49-F238E27FC236}">
                  <a16:creationId xmlns:a16="http://schemas.microsoft.com/office/drawing/2014/main" id="{791948A5-A3C9-4D18-A646-B3988B1551FB}"/>
                </a:ext>
              </a:extLst>
            </p:cNvPr>
            <p:cNvSpPr txBox="1">
              <a:spLocks noChangeArrowheads="1"/>
            </p:cNvSpPr>
            <p:nvPr/>
          </p:nvSpPr>
          <p:spPr bwMode="auto">
            <a:xfrm>
              <a:off x="5389563" y="5246688"/>
              <a:ext cx="317735" cy="338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dirty="0">
                  <a:latin typeface="Arial" charset="0"/>
                  <a:cs typeface="Arial" charset="0"/>
                </a:rPr>
                <a:t>t</a:t>
              </a:r>
              <a:r>
                <a:rPr lang="en-US" sz="1600" baseline="-25000" dirty="0">
                  <a:latin typeface="Arial" charset="0"/>
                  <a:cs typeface="Arial" charset="0"/>
                </a:rPr>
                <a:t>2</a:t>
              </a:r>
            </a:p>
          </p:txBody>
        </p:sp>
        <p:cxnSp>
          <p:nvCxnSpPr>
            <p:cNvPr id="47" name="Straight Connector 67">
              <a:extLst>
                <a:ext uri="{FF2B5EF4-FFF2-40B4-BE49-F238E27FC236}">
                  <a16:creationId xmlns:a16="http://schemas.microsoft.com/office/drawing/2014/main" id="{7753B013-5CC6-4743-B410-C643624061E8}"/>
                </a:ext>
              </a:extLst>
            </p:cNvPr>
            <p:cNvCxnSpPr/>
            <p:nvPr/>
          </p:nvCxnSpPr>
          <p:spPr>
            <a:xfrm>
              <a:off x="3111255" y="5322393"/>
              <a:ext cx="577885" cy="3176"/>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68">
              <a:extLst>
                <a:ext uri="{FF2B5EF4-FFF2-40B4-BE49-F238E27FC236}">
                  <a16:creationId xmlns:a16="http://schemas.microsoft.com/office/drawing/2014/main" id="{E40E4FC6-DA1A-44F9-8EB4-630BB9039D34}"/>
                </a:ext>
              </a:extLst>
            </p:cNvPr>
            <p:cNvCxnSpPr/>
            <p:nvPr/>
          </p:nvCxnSpPr>
          <p:spPr>
            <a:xfrm>
              <a:off x="3679615" y="5328744"/>
              <a:ext cx="1870189" cy="1588"/>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ectangle 44">
              <a:extLst>
                <a:ext uri="{FF2B5EF4-FFF2-40B4-BE49-F238E27FC236}">
                  <a16:creationId xmlns:a16="http://schemas.microsoft.com/office/drawing/2014/main" id="{FEF303F4-59A9-4BAF-BE33-AFBBC2FF332F}"/>
                </a:ext>
              </a:extLst>
            </p:cNvPr>
            <p:cNvSpPr>
              <a:spLocks noChangeArrowheads="1"/>
            </p:cNvSpPr>
            <p:nvPr/>
          </p:nvSpPr>
          <p:spPr bwMode="auto">
            <a:xfrm>
              <a:off x="1431405" y="4202429"/>
              <a:ext cx="955675" cy="700088"/>
            </a:xfrm>
            <a:prstGeom prst="rect">
              <a:avLst/>
            </a:prstGeom>
            <a:noFill/>
            <a:ln w="9525">
              <a:solidFill>
                <a:schemeClr val="tx1"/>
              </a:solidFill>
              <a:prstDash val="dash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dirty="0">
                <a:solidFill>
                  <a:srgbClr val="000000"/>
                </a:solidFill>
                <a:latin typeface="Times New Roman" charset="0"/>
              </a:endParaRPr>
            </a:p>
          </p:txBody>
        </p:sp>
        <p:sp>
          <p:nvSpPr>
            <p:cNvPr id="54" name="Text Box 45">
              <a:extLst>
                <a:ext uri="{FF2B5EF4-FFF2-40B4-BE49-F238E27FC236}">
                  <a16:creationId xmlns:a16="http://schemas.microsoft.com/office/drawing/2014/main" id="{AEF8CC54-041C-486D-9F63-B8D0D2D31FBB}"/>
                </a:ext>
              </a:extLst>
            </p:cNvPr>
            <p:cNvSpPr txBox="1">
              <a:spLocks noChangeArrowheads="1"/>
            </p:cNvSpPr>
            <p:nvPr/>
          </p:nvSpPr>
          <p:spPr bwMode="auto">
            <a:xfrm>
              <a:off x="871157" y="3661398"/>
              <a:ext cx="19256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80000"/>
                </a:lnSpc>
              </a:pPr>
              <a:r>
                <a:rPr lang="zh-CN" altLang="en-US" sz="1600" i="0" dirty="0">
                  <a:solidFill>
                    <a:srgbClr val="000000"/>
                  </a:solidFill>
                  <a:latin typeface="Arial" charset="0"/>
                </a:rPr>
                <a:t>电缆头端</a:t>
              </a:r>
              <a:endParaRPr lang="en-US" sz="1600" i="0" dirty="0">
                <a:solidFill>
                  <a:srgbClr val="000000"/>
                </a:solidFill>
                <a:latin typeface="Arial" charset="0"/>
              </a:endParaRPr>
            </a:p>
          </p:txBody>
        </p:sp>
        <p:sp>
          <p:nvSpPr>
            <p:cNvPr id="55" name="Text Box 126">
              <a:extLst>
                <a:ext uri="{FF2B5EF4-FFF2-40B4-BE49-F238E27FC236}">
                  <a16:creationId xmlns:a16="http://schemas.microsoft.com/office/drawing/2014/main" id="{28E64F20-0FE2-4F4C-9105-EB529AB447B5}"/>
                </a:ext>
              </a:extLst>
            </p:cNvPr>
            <p:cNvSpPr txBox="1">
              <a:spLocks noChangeArrowheads="1"/>
            </p:cNvSpPr>
            <p:nvPr/>
          </p:nvSpPr>
          <p:spPr bwMode="auto">
            <a:xfrm>
              <a:off x="1296633" y="4171224"/>
              <a:ext cx="950970" cy="3366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sz="1600" dirty="0">
                  <a:solidFill>
                    <a:srgbClr val="000000"/>
                  </a:solidFill>
                </a:rPr>
                <a:t>CMTS</a:t>
              </a:r>
            </a:p>
          </p:txBody>
        </p:sp>
        <p:sp>
          <p:nvSpPr>
            <p:cNvPr id="56" name="AutoShape 127">
              <a:extLst>
                <a:ext uri="{FF2B5EF4-FFF2-40B4-BE49-F238E27FC236}">
                  <a16:creationId xmlns:a16="http://schemas.microsoft.com/office/drawing/2014/main" id="{C3334216-5B19-4429-ABCF-674657ACDD85}"/>
                </a:ext>
              </a:extLst>
            </p:cNvPr>
            <p:cNvSpPr>
              <a:spLocks noChangeArrowheads="1"/>
            </p:cNvSpPr>
            <p:nvPr/>
          </p:nvSpPr>
          <p:spPr bwMode="auto">
            <a:xfrm>
              <a:off x="1336322" y="3939403"/>
              <a:ext cx="1206574" cy="261990"/>
            </a:xfrm>
            <a:prstGeom prst="triangle">
              <a:avLst>
                <a:gd name="adj" fmla="val 50000"/>
              </a:avLst>
            </a:prstGeom>
            <a:noFill/>
            <a:ln w="9525">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pic>
          <p:nvPicPr>
            <p:cNvPr id="57" name="Picture 6">
              <a:extLst>
                <a:ext uri="{FF2B5EF4-FFF2-40B4-BE49-F238E27FC236}">
                  <a16:creationId xmlns:a16="http://schemas.microsoft.com/office/drawing/2014/main" id="{9FFB5D5A-CFE7-4470-8064-0F8A0B425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949" y="4326831"/>
              <a:ext cx="258778" cy="5208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58" name="Group 77">
              <a:extLst>
                <a:ext uri="{FF2B5EF4-FFF2-40B4-BE49-F238E27FC236}">
                  <a16:creationId xmlns:a16="http://schemas.microsoft.com/office/drawing/2014/main" id="{16C8B749-9858-46B5-A9D1-C423AFBF7C2C}"/>
                </a:ext>
              </a:extLst>
            </p:cNvPr>
            <p:cNvGrpSpPr>
              <a:grpSpLocks/>
            </p:cNvGrpSpPr>
            <p:nvPr/>
          </p:nvGrpSpPr>
          <p:grpSpPr bwMode="auto">
            <a:xfrm flipH="1">
              <a:off x="6302761" y="3598021"/>
              <a:ext cx="1034814" cy="625180"/>
              <a:chOff x="-490" y="1664"/>
              <a:chExt cx="1429" cy="842"/>
            </a:xfrm>
          </p:grpSpPr>
          <p:sp>
            <p:nvSpPr>
              <p:cNvPr id="110" name="AutoShape 78">
                <a:extLst>
                  <a:ext uri="{FF2B5EF4-FFF2-40B4-BE49-F238E27FC236}">
                    <a16:creationId xmlns:a16="http://schemas.microsoft.com/office/drawing/2014/main" id="{C5759EE7-79CF-4BB6-A752-3CE7765C3FB3}"/>
                  </a:ext>
                </a:extLst>
              </p:cNvPr>
              <p:cNvSpPr>
                <a:spLocks noChangeArrowheads="1"/>
              </p:cNvSpPr>
              <p:nvPr/>
            </p:nvSpPr>
            <p:spPr bwMode="auto">
              <a:xfrm>
                <a:off x="-490"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grpSp>
            <p:nvGrpSpPr>
              <p:cNvPr id="111" name="Group 79">
                <a:extLst>
                  <a:ext uri="{FF2B5EF4-FFF2-40B4-BE49-F238E27FC236}">
                    <a16:creationId xmlns:a16="http://schemas.microsoft.com/office/drawing/2014/main" id="{D50AD647-56BB-41F8-A49D-B731867B058B}"/>
                  </a:ext>
                </a:extLst>
              </p:cNvPr>
              <p:cNvGrpSpPr>
                <a:grpSpLocks/>
              </p:cNvGrpSpPr>
              <p:nvPr/>
            </p:nvGrpSpPr>
            <p:grpSpPr bwMode="auto">
              <a:xfrm>
                <a:off x="-427" y="1737"/>
                <a:ext cx="1217" cy="769"/>
                <a:chOff x="-427" y="1737"/>
                <a:chExt cx="1217" cy="769"/>
              </a:xfrm>
            </p:grpSpPr>
            <p:sp>
              <p:nvSpPr>
                <p:cNvPr id="112" name="Rectangle 80">
                  <a:extLst>
                    <a:ext uri="{FF2B5EF4-FFF2-40B4-BE49-F238E27FC236}">
                      <a16:creationId xmlns:a16="http://schemas.microsoft.com/office/drawing/2014/main" id="{F7E17837-5AE6-4F8F-AB91-F7192CE68D56}"/>
                    </a:ext>
                  </a:extLst>
                </p:cNvPr>
                <p:cNvSpPr>
                  <a:spLocks noChangeArrowheads="1"/>
                </p:cNvSpPr>
                <p:nvPr/>
              </p:nvSpPr>
              <p:spPr bwMode="auto">
                <a:xfrm>
                  <a:off x="-336" y="1923"/>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13" name="Line 7">
                  <a:extLst>
                    <a:ext uri="{FF2B5EF4-FFF2-40B4-BE49-F238E27FC236}">
                      <a16:creationId xmlns:a16="http://schemas.microsoft.com/office/drawing/2014/main" id="{98172F70-146F-4106-A21D-25C2C61272B5}"/>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grpSp>
              <p:nvGrpSpPr>
                <p:cNvPr id="114" name="Group 82">
                  <a:extLst>
                    <a:ext uri="{FF2B5EF4-FFF2-40B4-BE49-F238E27FC236}">
                      <a16:creationId xmlns:a16="http://schemas.microsoft.com/office/drawing/2014/main" id="{EFF06F91-537C-43F5-AF6C-8462A767995D}"/>
                    </a:ext>
                  </a:extLst>
                </p:cNvPr>
                <p:cNvGrpSpPr>
                  <a:grpSpLocks/>
                </p:cNvGrpSpPr>
                <p:nvPr/>
              </p:nvGrpSpPr>
              <p:grpSpPr bwMode="auto">
                <a:xfrm>
                  <a:off x="68" y="2192"/>
                  <a:ext cx="387" cy="139"/>
                  <a:chOff x="322" y="890"/>
                  <a:chExt cx="872" cy="339"/>
                </a:xfrm>
              </p:grpSpPr>
              <p:sp>
                <p:nvSpPr>
                  <p:cNvPr id="120" name="Rectangle 83">
                    <a:extLst>
                      <a:ext uri="{FF2B5EF4-FFF2-40B4-BE49-F238E27FC236}">
                        <a16:creationId xmlns:a16="http://schemas.microsoft.com/office/drawing/2014/main" id="{8B62959C-594D-4D3A-B8E6-7643E895A5D9}"/>
                      </a:ext>
                    </a:extLst>
                  </p:cNvPr>
                  <p:cNvSpPr>
                    <a:spLocks noChangeArrowheads="1"/>
                  </p:cNvSpPr>
                  <p:nvPr/>
                </p:nvSpPr>
                <p:spPr bwMode="auto">
                  <a:xfrm>
                    <a:off x="340" y="1000"/>
                    <a:ext cx="850"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21" name="Rectangle 84">
                    <a:extLst>
                      <a:ext uri="{FF2B5EF4-FFF2-40B4-BE49-F238E27FC236}">
                        <a16:creationId xmlns:a16="http://schemas.microsoft.com/office/drawing/2014/main" id="{B3C8DC25-CAE6-422D-8521-6266B8E6E2BF}"/>
                      </a:ext>
                    </a:extLst>
                  </p:cNvPr>
                  <p:cNvSpPr>
                    <a:spLocks noChangeArrowheads="1"/>
                  </p:cNvSpPr>
                  <p:nvPr/>
                </p:nvSpPr>
                <p:spPr bwMode="auto">
                  <a:xfrm>
                    <a:off x="409" y="1073"/>
                    <a:ext cx="40"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22" name="Rectangle 85">
                    <a:extLst>
                      <a:ext uri="{FF2B5EF4-FFF2-40B4-BE49-F238E27FC236}">
                        <a16:creationId xmlns:a16="http://schemas.microsoft.com/office/drawing/2014/main" id="{A3E522D3-0142-4A81-B859-EECAA54B2BF9}"/>
                      </a:ext>
                    </a:extLst>
                  </p:cNvPr>
                  <p:cNvSpPr>
                    <a:spLocks noChangeArrowheads="1"/>
                  </p:cNvSpPr>
                  <p:nvPr/>
                </p:nvSpPr>
                <p:spPr bwMode="auto">
                  <a:xfrm>
                    <a:off x="468" y="1073"/>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23" name="Rectangle 86">
                    <a:extLst>
                      <a:ext uri="{FF2B5EF4-FFF2-40B4-BE49-F238E27FC236}">
                        <a16:creationId xmlns:a16="http://schemas.microsoft.com/office/drawing/2014/main" id="{C06DEC8E-696F-4C5A-9AF0-7640A286B5F4}"/>
                      </a:ext>
                    </a:extLst>
                  </p:cNvPr>
                  <p:cNvSpPr>
                    <a:spLocks noChangeArrowheads="1"/>
                  </p:cNvSpPr>
                  <p:nvPr/>
                </p:nvSpPr>
                <p:spPr bwMode="auto">
                  <a:xfrm>
                    <a:off x="537" y="1068"/>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24" name="Rectangle 87">
                    <a:extLst>
                      <a:ext uri="{FF2B5EF4-FFF2-40B4-BE49-F238E27FC236}">
                        <a16:creationId xmlns:a16="http://schemas.microsoft.com/office/drawing/2014/main" id="{EA4DC4FA-6CA2-4A4C-9FBF-C068BDF888C3}"/>
                      </a:ext>
                    </a:extLst>
                  </p:cNvPr>
                  <p:cNvSpPr>
                    <a:spLocks noChangeArrowheads="1"/>
                  </p:cNvSpPr>
                  <p:nvPr/>
                </p:nvSpPr>
                <p:spPr bwMode="auto">
                  <a:xfrm>
                    <a:off x="616" y="1068"/>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25" name="AutoShape 88">
                    <a:extLst>
                      <a:ext uri="{FF2B5EF4-FFF2-40B4-BE49-F238E27FC236}">
                        <a16:creationId xmlns:a16="http://schemas.microsoft.com/office/drawing/2014/main" id="{110DE71E-51FF-4438-A575-7ADE927DD719}"/>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pic>
              <p:nvPicPr>
                <p:cNvPr id="115" name="Picture 89" descr="desktop_computer_stylized_small">
                  <a:extLst>
                    <a:ext uri="{FF2B5EF4-FFF2-40B4-BE49-F238E27FC236}">
                      <a16:creationId xmlns:a16="http://schemas.microsoft.com/office/drawing/2014/main" id="{CD854846-7602-4A83-97EA-8598D3513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 name="Rectangle 90">
                  <a:extLst>
                    <a:ext uri="{FF2B5EF4-FFF2-40B4-BE49-F238E27FC236}">
                      <a16:creationId xmlns:a16="http://schemas.microsoft.com/office/drawing/2014/main" id="{D7D3E87E-DAA9-4C75-91DC-1FE7B26E73B7}"/>
                    </a:ext>
                  </a:extLst>
                </p:cNvPr>
                <p:cNvSpPr>
                  <a:spLocks noChangeArrowheads="1"/>
                </p:cNvSpPr>
                <p:nvPr/>
              </p:nvSpPr>
              <p:spPr bwMode="auto">
                <a:xfrm>
                  <a:off x="530" y="2233"/>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17" name="Freeform 91">
                  <a:extLst>
                    <a:ext uri="{FF2B5EF4-FFF2-40B4-BE49-F238E27FC236}">
                      <a16:creationId xmlns:a16="http://schemas.microsoft.com/office/drawing/2014/main" id="{647ED36A-860E-42B8-9F13-6884EA110723}"/>
                    </a:ext>
                  </a:extLst>
                </p:cNvPr>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18" name="Line 92">
                  <a:extLst>
                    <a:ext uri="{FF2B5EF4-FFF2-40B4-BE49-F238E27FC236}">
                      <a16:creationId xmlns:a16="http://schemas.microsoft.com/office/drawing/2014/main" id="{9D4A894D-C52D-455E-98AF-83E108A27B64}"/>
                    </a:ext>
                  </a:extLst>
                </p:cNvPr>
                <p:cNvSpPr>
                  <a:spLocks noChangeShapeType="1"/>
                </p:cNvSpPr>
                <p:nvPr/>
              </p:nvSpPr>
              <p:spPr bwMode="auto">
                <a:xfrm flipH="1">
                  <a:off x="470" y="2271"/>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dirty="0">
                    <a:solidFill>
                      <a:srgbClr val="000000"/>
                    </a:solidFill>
                    <a:latin typeface="Arial" charset="0"/>
                    <a:cs typeface="Arial" charset="0"/>
                  </a:endParaRPr>
                </a:p>
              </p:txBody>
            </p:sp>
            <p:pic>
              <p:nvPicPr>
                <p:cNvPr id="119" name="Picture 93" descr="tv">
                  <a:extLst>
                    <a:ext uri="{FF2B5EF4-FFF2-40B4-BE49-F238E27FC236}">
                      <a16:creationId xmlns:a16="http://schemas.microsoft.com/office/drawing/2014/main" id="{80654836-9FD7-439A-A677-580F52354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59" name="Group 77">
              <a:extLst>
                <a:ext uri="{FF2B5EF4-FFF2-40B4-BE49-F238E27FC236}">
                  <a16:creationId xmlns:a16="http://schemas.microsoft.com/office/drawing/2014/main" id="{7962A180-9011-419A-9212-CBE62273BF34}"/>
                </a:ext>
              </a:extLst>
            </p:cNvPr>
            <p:cNvGrpSpPr>
              <a:grpSpLocks/>
            </p:cNvGrpSpPr>
            <p:nvPr/>
          </p:nvGrpSpPr>
          <p:grpSpPr bwMode="auto">
            <a:xfrm flipH="1">
              <a:off x="7513460" y="3950311"/>
              <a:ext cx="1034814" cy="625180"/>
              <a:chOff x="-490" y="1664"/>
              <a:chExt cx="1429" cy="842"/>
            </a:xfrm>
          </p:grpSpPr>
          <p:sp>
            <p:nvSpPr>
              <p:cNvPr id="94" name="AutoShape 78">
                <a:extLst>
                  <a:ext uri="{FF2B5EF4-FFF2-40B4-BE49-F238E27FC236}">
                    <a16:creationId xmlns:a16="http://schemas.microsoft.com/office/drawing/2014/main" id="{0DA91F1D-378F-4F12-9763-E8C19D5B0708}"/>
                  </a:ext>
                </a:extLst>
              </p:cNvPr>
              <p:cNvSpPr>
                <a:spLocks noChangeArrowheads="1"/>
              </p:cNvSpPr>
              <p:nvPr/>
            </p:nvSpPr>
            <p:spPr bwMode="auto">
              <a:xfrm>
                <a:off x="-491"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grpSp>
            <p:nvGrpSpPr>
              <p:cNvPr id="95" name="Group 79">
                <a:extLst>
                  <a:ext uri="{FF2B5EF4-FFF2-40B4-BE49-F238E27FC236}">
                    <a16:creationId xmlns:a16="http://schemas.microsoft.com/office/drawing/2014/main" id="{CD665942-6518-41B3-8FD5-433DB304C36F}"/>
                  </a:ext>
                </a:extLst>
              </p:cNvPr>
              <p:cNvGrpSpPr>
                <a:grpSpLocks/>
              </p:cNvGrpSpPr>
              <p:nvPr/>
            </p:nvGrpSpPr>
            <p:grpSpPr bwMode="auto">
              <a:xfrm>
                <a:off x="-427" y="1737"/>
                <a:ext cx="1217" cy="769"/>
                <a:chOff x="-427" y="1737"/>
                <a:chExt cx="1217" cy="769"/>
              </a:xfrm>
            </p:grpSpPr>
            <p:sp>
              <p:nvSpPr>
                <p:cNvPr id="96" name="Rectangle 80">
                  <a:extLst>
                    <a:ext uri="{FF2B5EF4-FFF2-40B4-BE49-F238E27FC236}">
                      <a16:creationId xmlns:a16="http://schemas.microsoft.com/office/drawing/2014/main" id="{A411040B-14B4-4A49-9C8B-7CE6A97DAD21}"/>
                    </a:ext>
                  </a:extLst>
                </p:cNvPr>
                <p:cNvSpPr>
                  <a:spLocks noChangeArrowheads="1"/>
                </p:cNvSpPr>
                <p:nvPr/>
              </p:nvSpPr>
              <p:spPr bwMode="auto">
                <a:xfrm>
                  <a:off x="-337" y="1923"/>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97" name="Line 7">
                  <a:extLst>
                    <a:ext uri="{FF2B5EF4-FFF2-40B4-BE49-F238E27FC236}">
                      <a16:creationId xmlns:a16="http://schemas.microsoft.com/office/drawing/2014/main" id="{66F70EC5-59CD-496D-BE44-1468C4EEE5D4}"/>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grpSp>
              <p:nvGrpSpPr>
                <p:cNvPr id="98" name="Group 82">
                  <a:extLst>
                    <a:ext uri="{FF2B5EF4-FFF2-40B4-BE49-F238E27FC236}">
                      <a16:creationId xmlns:a16="http://schemas.microsoft.com/office/drawing/2014/main" id="{1CFD5991-9A13-47D6-BA3A-F1BC01947848}"/>
                    </a:ext>
                  </a:extLst>
                </p:cNvPr>
                <p:cNvGrpSpPr>
                  <a:grpSpLocks/>
                </p:cNvGrpSpPr>
                <p:nvPr/>
              </p:nvGrpSpPr>
              <p:grpSpPr bwMode="auto">
                <a:xfrm>
                  <a:off x="68" y="2192"/>
                  <a:ext cx="387" cy="139"/>
                  <a:chOff x="322" y="890"/>
                  <a:chExt cx="872" cy="339"/>
                </a:xfrm>
              </p:grpSpPr>
              <p:sp>
                <p:nvSpPr>
                  <p:cNvPr id="104" name="Rectangle 83">
                    <a:extLst>
                      <a:ext uri="{FF2B5EF4-FFF2-40B4-BE49-F238E27FC236}">
                        <a16:creationId xmlns:a16="http://schemas.microsoft.com/office/drawing/2014/main" id="{85FA01C9-8D77-44B7-B843-A3710CE3C9C0}"/>
                      </a:ext>
                    </a:extLst>
                  </p:cNvPr>
                  <p:cNvSpPr>
                    <a:spLocks noChangeArrowheads="1"/>
                  </p:cNvSpPr>
                  <p:nvPr/>
                </p:nvSpPr>
                <p:spPr bwMode="auto">
                  <a:xfrm>
                    <a:off x="323" y="1001"/>
                    <a:ext cx="864"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05" name="Rectangle 84">
                    <a:extLst>
                      <a:ext uri="{FF2B5EF4-FFF2-40B4-BE49-F238E27FC236}">
                        <a16:creationId xmlns:a16="http://schemas.microsoft.com/office/drawing/2014/main" id="{78231F46-CD8B-49D0-8CF7-8DC7A8168591}"/>
                      </a:ext>
                    </a:extLst>
                  </p:cNvPr>
                  <p:cNvSpPr>
                    <a:spLocks noChangeArrowheads="1"/>
                  </p:cNvSpPr>
                  <p:nvPr/>
                </p:nvSpPr>
                <p:spPr bwMode="auto">
                  <a:xfrm>
                    <a:off x="392" y="1074"/>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06" name="Rectangle 85">
                    <a:extLst>
                      <a:ext uri="{FF2B5EF4-FFF2-40B4-BE49-F238E27FC236}">
                        <a16:creationId xmlns:a16="http://schemas.microsoft.com/office/drawing/2014/main" id="{CDC5CB8D-C92C-423E-A023-5BF6F0D5FEF8}"/>
                      </a:ext>
                    </a:extLst>
                  </p:cNvPr>
                  <p:cNvSpPr>
                    <a:spLocks noChangeArrowheads="1"/>
                  </p:cNvSpPr>
                  <p:nvPr/>
                </p:nvSpPr>
                <p:spPr bwMode="auto">
                  <a:xfrm>
                    <a:off x="466" y="1074"/>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07" name="Rectangle 86">
                    <a:extLst>
                      <a:ext uri="{FF2B5EF4-FFF2-40B4-BE49-F238E27FC236}">
                        <a16:creationId xmlns:a16="http://schemas.microsoft.com/office/drawing/2014/main" id="{B9D55C2A-1F21-4873-9280-5EA625D508BD}"/>
                      </a:ext>
                    </a:extLst>
                  </p:cNvPr>
                  <p:cNvSpPr>
                    <a:spLocks noChangeArrowheads="1"/>
                  </p:cNvSpPr>
                  <p:nvPr/>
                </p:nvSpPr>
                <p:spPr bwMode="auto">
                  <a:xfrm>
                    <a:off x="535" y="1069"/>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08" name="Rectangle 87">
                    <a:extLst>
                      <a:ext uri="{FF2B5EF4-FFF2-40B4-BE49-F238E27FC236}">
                        <a16:creationId xmlns:a16="http://schemas.microsoft.com/office/drawing/2014/main" id="{A5AC89BF-9B3F-4ACB-9521-F95044B2A2FB}"/>
                      </a:ext>
                    </a:extLst>
                  </p:cNvPr>
                  <p:cNvSpPr>
                    <a:spLocks noChangeArrowheads="1"/>
                  </p:cNvSpPr>
                  <p:nvPr/>
                </p:nvSpPr>
                <p:spPr bwMode="auto">
                  <a:xfrm>
                    <a:off x="614" y="1069"/>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09" name="AutoShape 88">
                    <a:extLst>
                      <a:ext uri="{FF2B5EF4-FFF2-40B4-BE49-F238E27FC236}">
                        <a16:creationId xmlns:a16="http://schemas.microsoft.com/office/drawing/2014/main" id="{EC3A1FF9-E271-481F-B135-4255EAC311FE}"/>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pic>
              <p:nvPicPr>
                <p:cNvPr id="99" name="Picture 89" descr="desktop_computer_stylized_small">
                  <a:extLst>
                    <a:ext uri="{FF2B5EF4-FFF2-40B4-BE49-F238E27FC236}">
                      <a16:creationId xmlns:a16="http://schemas.microsoft.com/office/drawing/2014/main" id="{07272C77-2E0C-422F-95DF-C0F553CA3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 name="Rectangle 90">
                  <a:extLst>
                    <a:ext uri="{FF2B5EF4-FFF2-40B4-BE49-F238E27FC236}">
                      <a16:creationId xmlns:a16="http://schemas.microsoft.com/office/drawing/2014/main" id="{38F5EABC-06B7-431F-BA67-6DECD21F0B71}"/>
                    </a:ext>
                  </a:extLst>
                </p:cNvPr>
                <p:cNvSpPr>
                  <a:spLocks noChangeArrowheads="1"/>
                </p:cNvSpPr>
                <p:nvPr/>
              </p:nvSpPr>
              <p:spPr bwMode="auto">
                <a:xfrm>
                  <a:off x="529" y="2233"/>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101" name="Freeform 91">
                  <a:extLst>
                    <a:ext uri="{FF2B5EF4-FFF2-40B4-BE49-F238E27FC236}">
                      <a16:creationId xmlns:a16="http://schemas.microsoft.com/office/drawing/2014/main" id="{C3AB2841-1A72-4679-983D-FFF43699CF0F}"/>
                    </a:ext>
                  </a:extLst>
                </p:cNvPr>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2" name="Line 92">
                  <a:extLst>
                    <a:ext uri="{FF2B5EF4-FFF2-40B4-BE49-F238E27FC236}">
                      <a16:creationId xmlns:a16="http://schemas.microsoft.com/office/drawing/2014/main" id="{BC76D1F4-2278-4024-8CF7-2E7D59D68E52}"/>
                    </a:ext>
                  </a:extLst>
                </p:cNvPr>
                <p:cNvSpPr>
                  <a:spLocks noChangeShapeType="1"/>
                </p:cNvSpPr>
                <p:nvPr/>
              </p:nvSpPr>
              <p:spPr bwMode="auto">
                <a:xfrm flipH="1">
                  <a:off x="470" y="2272"/>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dirty="0">
                    <a:solidFill>
                      <a:srgbClr val="000000"/>
                    </a:solidFill>
                    <a:latin typeface="Arial" charset="0"/>
                    <a:cs typeface="Arial" charset="0"/>
                  </a:endParaRPr>
                </a:p>
              </p:txBody>
            </p:sp>
            <p:pic>
              <p:nvPicPr>
                <p:cNvPr id="103" name="Picture 93" descr="tv">
                  <a:extLst>
                    <a:ext uri="{FF2B5EF4-FFF2-40B4-BE49-F238E27FC236}">
                      <a16:creationId xmlns:a16="http://schemas.microsoft.com/office/drawing/2014/main" id="{47FB376A-F687-404B-8419-EB08C0726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60" name="Group 77">
              <a:extLst>
                <a:ext uri="{FF2B5EF4-FFF2-40B4-BE49-F238E27FC236}">
                  <a16:creationId xmlns:a16="http://schemas.microsoft.com/office/drawing/2014/main" id="{82CFD40B-6ABD-4314-8189-6EE824AC528E}"/>
                </a:ext>
              </a:extLst>
            </p:cNvPr>
            <p:cNvGrpSpPr>
              <a:grpSpLocks/>
            </p:cNvGrpSpPr>
            <p:nvPr/>
          </p:nvGrpSpPr>
          <p:grpSpPr bwMode="auto">
            <a:xfrm flipH="1">
              <a:off x="7313560" y="4655807"/>
              <a:ext cx="1034814" cy="625180"/>
              <a:chOff x="-490" y="1664"/>
              <a:chExt cx="1429" cy="842"/>
            </a:xfrm>
          </p:grpSpPr>
          <p:sp>
            <p:nvSpPr>
              <p:cNvPr id="78" name="AutoShape 78">
                <a:extLst>
                  <a:ext uri="{FF2B5EF4-FFF2-40B4-BE49-F238E27FC236}">
                    <a16:creationId xmlns:a16="http://schemas.microsoft.com/office/drawing/2014/main" id="{2B07905F-A920-4656-A747-71E908091276}"/>
                  </a:ext>
                </a:extLst>
              </p:cNvPr>
              <p:cNvSpPr>
                <a:spLocks noChangeArrowheads="1"/>
              </p:cNvSpPr>
              <p:nvPr/>
            </p:nvSpPr>
            <p:spPr bwMode="auto">
              <a:xfrm>
                <a:off x="-491"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grpSp>
            <p:nvGrpSpPr>
              <p:cNvPr id="79" name="Group 79">
                <a:extLst>
                  <a:ext uri="{FF2B5EF4-FFF2-40B4-BE49-F238E27FC236}">
                    <a16:creationId xmlns:a16="http://schemas.microsoft.com/office/drawing/2014/main" id="{28CAC3F3-27D0-4E7A-8E0F-942484B710FE}"/>
                  </a:ext>
                </a:extLst>
              </p:cNvPr>
              <p:cNvGrpSpPr>
                <a:grpSpLocks/>
              </p:cNvGrpSpPr>
              <p:nvPr/>
            </p:nvGrpSpPr>
            <p:grpSpPr bwMode="auto">
              <a:xfrm>
                <a:off x="-427" y="1737"/>
                <a:ext cx="1217" cy="769"/>
                <a:chOff x="-427" y="1737"/>
                <a:chExt cx="1217" cy="769"/>
              </a:xfrm>
            </p:grpSpPr>
            <p:sp>
              <p:nvSpPr>
                <p:cNvPr id="80" name="Rectangle 80">
                  <a:extLst>
                    <a:ext uri="{FF2B5EF4-FFF2-40B4-BE49-F238E27FC236}">
                      <a16:creationId xmlns:a16="http://schemas.microsoft.com/office/drawing/2014/main" id="{13CCE299-7378-4D71-9CD4-25FFCFC36F25}"/>
                    </a:ext>
                  </a:extLst>
                </p:cNvPr>
                <p:cNvSpPr>
                  <a:spLocks noChangeArrowheads="1"/>
                </p:cNvSpPr>
                <p:nvPr/>
              </p:nvSpPr>
              <p:spPr bwMode="auto">
                <a:xfrm>
                  <a:off x="-337" y="1922"/>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81" name="Line 7">
                  <a:extLst>
                    <a:ext uri="{FF2B5EF4-FFF2-40B4-BE49-F238E27FC236}">
                      <a16:creationId xmlns:a16="http://schemas.microsoft.com/office/drawing/2014/main" id="{271692B5-CBAE-4ACE-8749-8F9AF071F537}"/>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grpSp>
              <p:nvGrpSpPr>
                <p:cNvPr id="82" name="Group 82">
                  <a:extLst>
                    <a:ext uri="{FF2B5EF4-FFF2-40B4-BE49-F238E27FC236}">
                      <a16:creationId xmlns:a16="http://schemas.microsoft.com/office/drawing/2014/main" id="{387F4D2F-2486-4C71-9B21-1D23CFD24CAF}"/>
                    </a:ext>
                  </a:extLst>
                </p:cNvPr>
                <p:cNvGrpSpPr>
                  <a:grpSpLocks/>
                </p:cNvGrpSpPr>
                <p:nvPr/>
              </p:nvGrpSpPr>
              <p:grpSpPr bwMode="auto">
                <a:xfrm>
                  <a:off x="68" y="2192"/>
                  <a:ext cx="387" cy="139"/>
                  <a:chOff x="322" y="890"/>
                  <a:chExt cx="872" cy="339"/>
                </a:xfrm>
              </p:grpSpPr>
              <p:sp>
                <p:nvSpPr>
                  <p:cNvPr id="88" name="Rectangle 83">
                    <a:extLst>
                      <a:ext uri="{FF2B5EF4-FFF2-40B4-BE49-F238E27FC236}">
                        <a16:creationId xmlns:a16="http://schemas.microsoft.com/office/drawing/2014/main" id="{5BD58450-4DB6-41F3-82F3-EE9F22930071}"/>
                      </a:ext>
                    </a:extLst>
                  </p:cNvPr>
                  <p:cNvSpPr>
                    <a:spLocks noChangeArrowheads="1"/>
                  </p:cNvSpPr>
                  <p:nvPr/>
                </p:nvSpPr>
                <p:spPr bwMode="auto">
                  <a:xfrm>
                    <a:off x="323" y="999"/>
                    <a:ext cx="864"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89" name="Rectangle 84">
                    <a:extLst>
                      <a:ext uri="{FF2B5EF4-FFF2-40B4-BE49-F238E27FC236}">
                        <a16:creationId xmlns:a16="http://schemas.microsoft.com/office/drawing/2014/main" id="{D426ECCE-42EE-4D7C-9A70-FA557FB44A5B}"/>
                      </a:ext>
                    </a:extLst>
                  </p:cNvPr>
                  <p:cNvSpPr>
                    <a:spLocks noChangeArrowheads="1"/>
                  </p:cNvSpPr>
                  <p:nvPr/>
                </p:nvSpPr>
                <p:spPr bwMode="auto">
                  <a:xfrm>
                    <a:off x="392" y="1072"/>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90" name="Rectangle 85">
                    <a:extLst>
                      <a:ext uri="{FF2B5EF4-FFF2-40B4-BE49-F238E27FC236}">
                        <a16:creationId xmlns:a16="http://schemas.microsoft.com/office/drawing/2014/main" id="{3259E1CB-B7AB-4B16-A995-8098C11BFCDC}"/>
                      </a:ext>
                    </a:extLst>
                  </p:cNvPr>
                  <p:cNvSpPr>
                    <a:spLocks noChangeArrowheads="1"/>
                  </p:cNvSpPr>
                  <p:nvPr/>
                </p:nvSpPr>
                <p:spPr bwMode="auto">
                  <a:xfrm>
                    <a:off x="466" y="1072"/>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91" name="Rectangle 86">
                    <a:extLst>
                      <a:ext uri="{FF2B5EF4-FFF2-40B4-BE49-F238E27FC236}">
                        <a16:creationId xmlns:a16="http://schemas.microsoft.com/office/drawing/2014/main" id="{F83BCF58-FF46-459C-8AE0-4A559038C03A}"/>
                      </a:ext>
                    </a:extLst>
                  </p:cNvPr>
                  <p:cNvSpPr>
                    <a:spLocks noChangeArrowheads="1"/>
                  </p:cNvSpPr>
                  <p:nvPr/>
                </p:nvSpPr>
                <p:spPr bwMode="auto">
                  <a:xfrm>
                    <a:off x="536" y="1067"/>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92" name="Rectangle 87">
                    <a:extLst>
                      <a:ext uri="{FF2B5EF4-FFF2-40B4-BE49-F238E27FC236}">
                        <a16:creationId xmlns:a16="http://schemas.microsoft.com/office/drawing/2014/main" id="{CDC691B3-2CD2-4241-9A9D-93B452DA2FB3}"/>
                      </a:ext>
                    </a:extLst>
                  </p:cNvPr>
                  <p:cNvSpPr>
                    <a:spLocks noChangeArrowheads="1"/>
                  </p:cNvSpPr>
                  <p:nvPr/>
                </p:nvSpPr>
                <p:spPr bwMode="auto">
                  <a:xfrm>
                    <a:off x="615" y="1067"/>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93" name="AutoShape 88">
                    <a:extLst>
                      <a:ext uri="{FF2B5EF4-FFF2-40B4-BE49-F238E27FC236}">
                        <a16:creationId xmlns:a16="http://schemas.microsoft.com/office/drawing/2014/main" id="{5B3DB938-F841-4355-B3B0-A8B88F699CD8}"/>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pic>
              <p:nvPicPr>
                <p:cNvPr id="83" name="Picture 89" descr="desktop_computer_stylized_small">
                  <a:extLst>
                    <a:ext uri="{FF2B5EF4-FFF2-40B4-BE49-F238E27FC236}">
                      <a16:creationId xmlns:a16="http://schemas.microsoft.com/office/drawing/2014/main" id="{6C43F75E-6663-4F66-9B27-A2B9F6323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 name="Rectangle 90">
                  <a:extLst>
                    <a:ext uri="{FF2B5EF4-FFF2-40B4-BE49-F238E27FC236}">
                      <a16:creationId xmlns:a16="http://schemas.microsoft.com/office/drawing/2014/main" id="{8F1CC19A-0430-424A-A048-29AB13A619B0}"/>
                    </a:ext>
                  </a:extLst>
                </p:cNvPr>
                <p:cNvSpPr>
                  <a:spLocks noChangeArrowheads="1"/>
                </p:cNvSpPr>
                <p:nvPr/>
              </p:nvSpPr>
              <p:spPr bwMode="auto">
                <a:xfrm>
                  <a:off x="529" y="2232"/>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85" name="Freeform 91">
                  <a:extLst>
                    <a:ext uri="{FF2B5EF4-FFF2-40B4-BE49-F238E27FC236}">
                      <a16:creationId xmlns:a16="http://schemas.microsoft.com/office/drawing/2014/main" id="{6A977DCC-C989-47FA-A3BC-8E457BF4B6EE}"/>
                    </a:ext>
                  </a:extLst>
                </p:cNvPr>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6" name="Line 92">
                  <a:extLst>
                    <a:ext uri="{FF2B5EF4-FFF2-40B4-BE49-F238E27FC236}">
                      <a16:creationId xmlns:a16="http://schemas.microsoft.com/office/drawing/2014/main" id="{9B7E08AF-4B40-4327-BFA8-C712D9B0F784}"/>
                    </a:ext>
                  </a:extLst>
                </p:cNvPr>
                <p:cNvSpPr>
                  <a:spLocks noChangeShapeType="1"/>
                </p:cNvSpPr>
                <p:nvPr/>
              </p:nvSpPr>
              <p:spPr bwMode="auto">
                <a:xfrm flipH="1">
                  <a:off x="470" y="2271"/>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dirty="0">
                    <a:solidFill>
                      <a:srgbClr val="000000"/>
                    </a:solidFill>
                    <a:latin typeface="Arial" charset="0"/>
                    <a:cs typeface="Arial" charset="0"/>
                  </a:endParaRPr>
                </a:p>
              </p:txBody>
            </p:sp>
            <p:pic>
              <p:nvPicPr>
                <p:cNvPr id="87" name="Picture 93" descr="tv">
                  <a:extLst>
                    <a:ext uri="{FF2B5EF4-FFF2-40B4-BE49-F238E27FC236}">
                      <a16:creationId xmlns:a16="http://schemas.microsoft.com/office/drawing/2014/main" id="{F4A388B3-F6A9-4848-A74E-ABDF02808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61" name="Group 77">
              <a:extLst>
                <a:ext uri="{FF2B5EF4-FFF2-40B4-BE49-F238E27FC236}">
                  <a16:creationId xmlns:a16="http://schemas.microsoft.com/office/drawing/2014/main" id="{947A5F8C-18F2-4510-8B50-25E08965878B}"/>
                </a:ext>
              </a:extLst>
            </p:cNvPr>
            <p:cNvGrpSpPr>
              <a:grpSpLocks/>
            </p:cNvGrpSpPr>
            <p:nvPr/>
          </p:nvGrpSpPr>
          <p:grpSpPr bwMode="auto">
            <a:xfrm flipH="1">
              <a:off x="6254794" y="4337877"/>
              <a:ext cx="1034814" cy="625180"/>
              <a:chOff x="-490" y="1664"/>
              <a:chExt cx="1429" cy="842"/>
            </a:xfrm>
          </p:grpSpPr>
          <p:sp>
            <p:nvSpPr>
              <p:cNvPr id="62" name="AutoShape 78">
                <a:extLst>
                  <a:ext uri="{FF2B5EF4-FFF2-40B4-BE49-F238E27FC236}">
                    <a16:creationId xmlns:a16="http://schemas.microsoft.com/office/drawing/2014/main" id="{1857B25A-3534-47FC-BEB1-04BD068E8958}"/>
                  </a:ext>
                </a:extLst>
              </p:cNvPr>
              <p:cNvSpPr>
                <a:spLocks noChangeArrowheads="1"/>
              </p:cNvSpPr>
              <p:nvPr/>
            </p:nvSpPr>
            <p:spPr bwMode="auto">
              <a:xfrm>
                <a:off x="-490"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grpSp>
            <p:nvGrpSpPr>
              <p:cNvPr id="63" name="Group 79">
                <a:extLst>
                  <a:ext uri="{FF2B5EF4-FFF2-40B4-BE49-F238E27FC236}">
                    <a16:creationId xmlns:a16="http://schemas.microsoft.com/office/drawing/2014/main" id="{D1D88773-8720-49B5-88A6-7DFA456BF8D2}"/>
                  </a:ext>
                </a:extLst>
              </p:cNvPr>
              <p:cNvGrpSpPr>
                <a:grpSpLocks/>
              </p:cNvGrpSpPr>
              <p:nvPr/>
            </p:nvGrpSpPr>
            <p:grpSpPr bwMode="auto">
              <a:xfrm>
                <a:off x="-427" y="1737"/>
                <a:ext cx="1217" cy="769"/>
                <a:chOff x="-427" y="1737"/>
                <a:chExt cx="1217" cy="769"/>
              </a:xfrm>
            </p:grpSpPr>
            <p:sp>
              <p:nvSpPr>
                <p:cNvPr id="64" name="Rectangle 80">
                  <a:extLst>
                    <a:ext uri="{FF2B5EF4-FFF2-40B4-BE49-F238E27FC236}">
                      <a16:creationId xmlns:a16="http://schemas.microsoft.com/office/drawing/2014/main" id="{EE48E3CF-5229-40CE-8953-53662BDE9033}"/>
                    </a:ext>
                  </a:extLst>
                </p:cNvPr>
                <p:cNvSpPr>
                  <a:spLocks noChangeArrowheads="1"/>
                </p:cNvSpPr>
                <p:nvPr/>
              </p:nvSpPr>
              <p:spPr bwMode="auto">
                <a:xfrm>
                  <a:off x="-337" y="1923"/>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65" name="Line 7">
                  <a:extLst>
                    <a:ext uri="{FF2B5EF4-FFF2-40B4-BE49-F238E27FC236}">
                      <a16:creationId xmlns:a16="http://schemas.microsoft.com/office/drawing/2014/main" id="{DE445410-19EC-44FF-96A3-AE6F73CD50A6}"/>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grpSp>
              <p:nvGrpSpPr>
                <p:cNvPr id="66" name="Group 82">
                  <a:extLst>
                    <a:ext uri="{FF2B5EF4-FFF2-40B4-BE49-F238E27FC236}">
                      <a16:creationId xmlns:a16="http://schemas.microsoft.com/office/drawing/2014/main" id="{AAD28FF6-E0DE-40D1-82C9-6433027CE719}"/>
                    </a:ext>
                  </a:extLst>
                </p:cNvPr>
                <p:cNvGrpSpPr>
                  <a:grpSpLocks/>
                </p:cNvGrpSpPr>
                <p:nvPr/>
              </p:nvGrpSpPr>
              <p:grpSpPr bwMode="auto">
                <a:xfrm>
                  <a:off x="68" y="2192"/>
                  <a:ext cx="387" cy="139"/>
                  <a:chOff x="322" y="890"/>
                  <a:chExt cx="872" cy="339"/>
                </a:xfrm>
              </p:grpSpPr>
              <p:sp>
                <p:nvSpPr>
                  <p:cNvPr id="72" name="Rectangle 83">
                    <a:extLst>
                      <a:ext uri="{FF2B5EF4-FFF2-40B4-BE49-F238E27FC236}">
                        <a16:creationId xmlns:a16="http://schemas.microsoft.com/office/drawing/2014/main" id="{19F6D3CB-CDEC-4A86-A4FC-E57791CFDFC4}"/>
                      </a:ext>
                    </a:extLst>
                  </p:cNvPr>
                  <p:cNvSpPr>
                    <a:spLocks noChangeArrowheads="1"/>
                  </p:cNvSpPr>
                  <p:nvPr/>
                </p:nvSpPr>
                <p:spPr bwMode="auto">
                  <a:xfrm>
                    <a:off x="324" y="1000"/>
                    <a:ext cx="864"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73" name="Rectangle 84">
                    <a:extLst>
                      <a:ext uri="{FF2B5EF4-FFF2-40B4-BE49-F238E27FC236}">
                        <a16:creationId xmlns:a16="http://schemas.microsoft.com/office/drawing/2014/main" id="{BFB63278-C650-4C4B-BD19-7FE4C67EC14B}"/>
                      </a:ext>
                    </a:extLst>
                  </p:cNvPr>
                  <p:cNvSpPr>
                    <a:spLocks noChangeArrowheads="1"/>
                  </p:cNvSpPr>
                  <p:nvPr/>
                </p:nvSpPr>
                <p:spPr bwMode="auto">
                  <a:xfrm>
                    <a:off x="393" y="1073"/>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74" name="Rectangle 85">
                    <a:extLst>
                      <a:ext uri="{FF2B5EF4-FFF2-40B4-BE49-F238E27FC236}">
                        <a16:creationId xmlns:a16="http://schemas.microsoft.com/office/drawing/2014/main" id="{C7BF792B-4061-4951-A078-84FE36FC0AEF}"/>
                      </a:ext>
                    </a:extLst>
                  </p:cNvPr>
                  <p:cNvSpPr>
                    <a:spLocks noChangeArrowheads="1"/>
                  </p:cNvSpPr>
                  <p:nvPr/>
                </p:nvSpPr>
                <p:spPr bwMode="auto">
                  <a:xfrm>
                    <a:off x="467" y="1073"/>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75" name="Rectangle 86">
                    <a:extLst>
                      <a:ext uri="{FF2B5EF4-FFF2-40B4-BE49-F238E27FC236}">
                        <a16:creationId xmlns:a16="http://schemas.microsoft.com/office/drawing/2014/main" id="{AB2DAF67-85C4-4268-BE42-0816A82960C7}"/>
                      </a:ext>
                    </a:extLst>
                  </p:cNvPr>
                  <p:cNvSpPr>
                    <a:spLocks noChangeArrowheads="1"/>
                  </p:cNvSpPr>
                  <p:nvPr/>
                </p:nvSpPr>
                <p:spPr bwMode="auto">
                  <a:xfrm>
                    <a:off x="536" y="1068"/>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76" name="Rectangle 87">
                    <a:extLst>
                      <a:ext uri="{FF2B5EF4-FFF2-40B4-BE49-F238E27FC236}">
                        <a16:creationId xmlns:a16="http://schemas.microsoft.com/office/drawing/2014/main" id="{D1279F5A-0A9E-4570-B751-E81786D374FE}"/>
                      </a:ext>
                    </a:extLst>
                  </p:cNvPr>
                  <p:cNvSpPr>
                    <a:spLocks noChangeArrowheads="1"/>
                  </p:cNvSpPr>
                  <p:nvPr/>
                </p:nvSpPr>
                <p:spPr bwMode="auto">
                  <a:xfrm>
                    <a:off x="615" y="1068"/>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77" name="AutoShape 88">
                    <a:extLst>
                      <a:ext uri="{FF2B5EF4-FFF2-40B4-BE49-F238E27FC236}">
                        <a16:creationId xmlns:a16="http://schemas.microsoft.com/office/drawing/2014/main" id="{AABE71B9-3DE2-409F-B6B2-DCE4659117C4}"/>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pic>
              <p:nvPicPr>
                <p:cNvPr id="67" name="Picture 89" descr="desktop_computer_stylized_small">
                  <a:extLst>
                    <a:ext uri="{FF2B5EF4-FFF2-40B4-BE49-F238E27FC236}">
                      <a16:creationId xmlns:a16="http://schemas.microsoft.com/office/drawing/2014/main" id="{F348A6FF-0F61-45A7-B9BE-18305DAF7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 name="Rectangle 90">
                  <a:extLst>
                    <a:ext uri="{FF2B5EF4-FFF2-40B4-BE49-F238E27FC236}">
                      <a16:creationId xmlns:a16="http://schemas.microsoft.com/office/drawing/2014/main" id="{A67DF3AB-65EE-4782-AFB0-EC3370ADCD06}"/>
                    </a:ext>
                  </a:extLst>
                </p:cNvPr>
                <p:cNvSpPr>
                  <a:spLocks noChangeArrowheads="1"/>
                </p:cNvSpPr>
                <p:nvPr/>
              </p:nvSpPr>
              <p:spPr bwMode="auto">
                <a:xfrm>
                  <a:off x="529" y="2233"/>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latin typeface="Arial" charset="0"/>
                    <a:cs typeface="Arial" charset="0"/>
                  </a:endParaRPr>
                </a:p>
              </p:txBody>
            </p:sp>
            <p:sp>
              <p:nvSpPr>
                <p:cNvPr id="69" name="Freeform 91">
                  <a:extLst>
                    <a:ext uri="{FF2B5EF4-FFF2-40B4-BE49-F238E27FC236}">
                      <a16:creationId xmlns:a16="http://schemas.microsoft.com/office/drawing/2014/main" id="{8896518E-2E62-44A2-B65A-79985F036817}"/>
                    </a:ext>
                  </a:extLst>
                </p:cNvPr>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 name="Line 92">
                  <a:extLst>
                    <a:ext uri="{FF2B5EF4-FFF2-40B4-BE49-F238E27FC236}">
                      <a16:creationId xmlns:a16="http://schemas.microsoft.com/office/drawing/2014/main" id="{F24AB157-AF21-410B-999D-5AD373AC55D7}"/>
                    </a:ext>
                  </a:extLst>
                </p:cNvPr>
                <p:cNvSpPr>
                  <a:spLocks noChangeShapeType="1"/>
                </p:cNvSpPr>
                <p:nvPr/>
              </p:nvSpPr>
              <p:spPr bwMode="auto">
                <a:xfrm flipH="1">
                  <a:off x="470" y="2271"/>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dirty="0">
                    <a:solidFill>
                      <a:srgbClr val="000000"/>
                    </a:solidFill>
                    <a:latin typeface="Arial" charset="0"/>
                    <a:cs typeface="Arial" charset="0"/>
                  </a:endParaRPr>
                </a:p>
              </p:txBody>
            </p:sp>
            <p:pic>
              <p:nvPicPr>
                <p:cNvPr id="71" name="Picture 93" descr="tv">
                  <a:extLst>
                    <a:ext uri="{FF2B5EF4-FFF2-40B4-BE49-F238E27FC236}">
                      <a16:creationId xmlns:a16="http://schemas.microsoft.com/office/drawing/2014/main" id="{572586ED-F840-454C-A6E5-25C8C1725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7" name="TextBox 6">
              <a:extLst>
                <a:ext uri="{FF2B5EF4-FFF2-40B4-BE49-F238E27FC236}">
                  <a16:creationId xmlns:a16="http://schemas.microsoft.com/office/drawing/2014/main" id="{C848CDB7-643B-4B11-AB65-618F47156D07}"/>
                </a:ext>
              </a:extLst>
            </p:cNvPr>
            <p:cNvSpPr txBox="1">
              <a:spLocks noChangeArrowheads="1"/>
            </p:cNvSpPr>
            <p:nvPr/>
          </p:nvSpPr>
          <p:spPr bwMode="auto">
            <a:xfrm>
              <a:off x="2598498" y="3707689"/>
              <a:ext cx="3050531" cy="400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zh-CN" altLang="en-US" sz="1000" dirty="0">
                  <a:latin typeface="微软雅黑" panose="020B0503020204020204" pitchFamily="34" charset="-122"/>
                  <a:ea typeface="微软雅黑" panose="020B0503020204020204" pitchFamily="34" charset="-122"/>
                  <a:cs typeface="Arial" charset="0"/>
                </a:rPr>
                <a:t>划分多个频段用于不同类型信息（数据，控制），</a:t>
              </a:r>
              <a:br>
                <a:rPr lang="en-US" altLang="zh-CN" sz="1000" dirty="0">
                  <a:latin typeface="微软雅黑" panose="020B0503020204020204" pitchFamily="34" charset="-122"/>
                  <a:ea typeface="微软雅黑" panose="020B0503020204020204" pitchFamily="34" charset="-122"/>
                  <a:cs typeface="Arial" charset="0"/>
                </a:rPr>
              </a:br>
              <a:r>
                <a:rPr lang="zh-CN" altLang="en-US" sz="1000" dirty="0">
                  <a:latin typeface="微软雅黑" panose="020B0503020204020204" pitchFamily="34" charset="-122"/>
                  <a:ea typeface="微软雅黑" panose="020B0503020204020204" pitchFamily="34" charset="-122"/>
                  <a:cs typeface="Arial" charset="0"/>
                </a:rPr>
                <a:t>但无需多路访问控制</a:t>
              </a:r>
              <a:endParaRPr lang="en-US" sz="1000" dirty="0">
                <a:latin typeface="微软雅黑" panose="020B0503020204020204" pitchFamily="34" charset="-122"/>
                <a:ea typeface="微软雅黑" panose="020B0503020204020204" pitchFamily="34" charset="-122"/>
                <a:cs typeface="Arial" charset="0"/>
              </a:endParaRPr>
            </a:p>
          </p:txBody>
        </p:sp>
      </p:grpSp>
    </p:spTree>
    <p:extLst>
      <p:ext uri="{BB962C8B-B14F-4D97-AF65-F5344CB8AC3E}">
        <p14:creationId xmlns:p14="http://schemas.microsoft.com/office/powerpoint/2010/main" val="33591488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579D8-4A85-44C3-B719-28F283A56643}"/>
              </a:ext>
            </a:extLst>
          </p:cNvPr>
          <p:cNvSpPr>
            <a:spLocks noGrp="1"/>
          </p:cNvSpPr>
          <p:nvPr>
            <p:ph type="title"/>
          </p:nvPr>
        </p:nvSpPr>
        <p:spPr/>
        <p:txBody>
          <a:bodyPr/>
          <a:lstStyle/>
          <a:p>
            <a:r>
              <a:rPr lang="zh-CN" altLang="en-US" dirty="0"/>
              <a:t>访问控制的应用</a:t>
            </a:r>
          </a:p>
        </p:txBody>
      </p:sp>
      <p:sp>
        <p:nvSpPr>
          <p:cNvPr id="3" name="内容占位符 2">
            <a:extLst>
              <a:ext uri="{FF2B5EF4-FFF2-40B4-BE49-F238E27FC236}">
                <a16:creationId xmlns:a16="http://schemas.microsoft.com/office/drawing/2014/main" id="{81EFD267-0967-4AD7-B77E-82FB9EBDAC62}"/>
              </a:ext>
            </a:extLst>
          </p:cNvPr>
          <p:cNvSpPr>
            <a:spLocks noGrp="1"/>
          </p:cNvSpPr>
          <p:nvPr>
            <p:ph idx="1"/>
          </p:nvPr>
        </p:nvSpPr>
        <p:spPr/>
        <p:txBody>
          <a:bodyPr/>
          <a:lstStyle/>
          <a:p>
            <a:pPr marL="231775" indent="-231775">
              <a:defRPr/>
            </a:pPr>
            <a:r>
              <a:rPr lang="zh-CN" altLang="en-US" sz="2400" i="1" dirty="0">
                <a:solidFill>
                  <a:srgbClr val="CC0000"/>
                </a:solidFill>
                <a:latin typeface="微软雅黑" panose="020B0503020204020204" pitchFamily="34" charset="-122"/>
                <a:ea typeface="微软雅黑" panose="020B0503020204020204" pitchFamily="34" charset="-122"/>
              </a:rPr>
              <a:t>信道划分</a:t>
            </a:r>
            <a:endParaRPr lang="en-US" altLang="zh-CN" sz="2400" dirty="0">
              <a:latin typeface="微软雅黑" panose="020B0503020204020204" pitchFamily="34" charset="-122"/>
              <a:ea typeface="微软雅黑" panose="020B0503020204020204" pitchFamily="34" charset="-122"/>
            </a:endParaRPr>
          </a:p>
          <a:p>
            <a:pPr marL="690563" lvl="1" indent="-233363">
              <a:defRPr/>
            </a:pPr>
            <a:r>
              <a:rPr lang="zh-CN" altLang="en-US" sz="2000" dirty="0">
                <a:latin typeface="微软雅黑" panose="020B0503020204020204" pitchFamily="34" charset="-122"/>
                <a:ea typeface="微软雅黑" panose="020B0503020204020204" pitchFamily="34" charset="-122"/>
              </a:rPr>
              <a:t>电缆等</a:t>
            </a:r>
            <a:endParaRPr lang="en-US" altLang="zh-CN" sz="2000" dirty="0">
              <a:latin typeface="微软雅黑" panose="020B0503020204020204" pitchFamily="34" charset="-122"/>
              <a:ea typeface="微软雅黑" panose="020B0503020204020204" pitchFamily="34" charset="-122"/>
            </a:endParaRPr>
          </a:p>
          <a:p>
            <a:pPr marL="231775" indent="-231775">
              <a:defRPr/>
            </a:pPr>
            <a:r>
              <a:rPr lang="zh-CN" altLang="en-US" sz="2400" i="1" dirty="0">
                <a:solidFill>
                  <a:srgbClr val="CC0000"/>
                </a:solidFill>
                <a:latin typeface="微软雅黑" panose="020B0503020204020204" pitchFamily="34" charset="-122"/>
                <a:ea typeface="微软雅黑" panose="020B0503020204020204" pitchFamily="34" charset="-122"/>
              </a:rPr>
              <a:t>随机访问</a:t>
            </a:r>
            <a:endParaRPr lang="en-US" altLang="zh-CN" sz="2400" dirty="0">
              <a:latin typeface="微软雅黑" panose="020B0503020204020204" pitchFamily="34" charset="-122"/>
              <a:ea typeface="微软雅黑" panose="020B0503020204020204" pitchFamily="34" charset="-122"/>
            </a:endParaRPr>
          </a:p>
          <a:p>
            <a:pPr marL="690563" lvl="1" indent="-233363">
              <a:defRPr/>
            </a:pPr>
            <a:r>
              <a:rPr lang="zh-CN" altLang="en-US" dirty="0">
                <a:latin typeface="微软雅黑" panose="020B0503020204020204" pitchFamily="34" charset="-122"/>
                <a:ea typeface="微软雅黑" panose="020B0503020204020204" pitchFamily="34" charset="-122"/>
              </a:rPr>
              <a:t>冲突检测：有线信道中较为容易，无线信道中较为困难</a:t>
            </a:r>
            <a:endParaRPr lang="en-US" altLang="zh-CN" dirty="0">
              <a:latin typeface="微软雅黑" panose="020B0503020204020204" pitchFamily="34" charset="-122"/>
              <a:ea typeface="微软雅黑" panose="020B0503020204020204" pitchFamily="34" charset="-122"/>
            </a:endParaRPr>
          </a:p>
          <a:p>
            <a:pPr marL="690563" lvl="1" indent="-233363">
              <a:defRPr/>
            </a:pPr>
            <a:r>
              <a:rPr lang="zh-CN" altLang="en-US" dirty="0">
                <a:latin typeface="微软雅黑" panose="020B0503020204020204" pitchFamily="34" charset="-122"/>
                <a:ea typeface="微软雅黑" panose="020B0503020204020204" pitchFamily="34" charset="-122"/>
              </a:rPr>
              <a:t>以太网：</a:t>
            </a:r>
            <a:r>
              <a:rPr lang="en-US" altLang="zh-CN" dirty="0">
                <a:latin typeface="微软雅黑" panose="020B0503020204020204" pitchFamily="34" charset="-122"/>
                <a:ea typeface="微软雅黑" panose="020B0503020204020204" pitchFamily="34" charset="-122"/>
              </a:rPr>
              <a:t>CSMA/CD</a:t>
            </a:r>
          </a:p>
          <a:p>
            <a:pPr marL="690563" lvl="1" indent="-233363">
              <a:defRPr/>
            </a:pPr>
            <a:r>
              <a:rPr lang="en-US" altLang="zh-CN" dirty="0">
                <a:latin typeface="微软雅黑" panose="020B0503020204020204" pitchFamily="34" charset="-122"/>
                <a:ea typeface="微软雅黑" panose="020B0503020204020204" pitchFamily="34" charset="-122"/>
              </a:rPr>
              <a:t>802.11 </a:t>
            </a:r>
            <a:r>
              <a:rPr lang="en-US" altLang="zh-CN" dirty="0" err="1">
                <a:latin typeface="微软雅黑" panose="020B0503020204020204" pitchFamily="34" charset="-122"/>
                <a:ea typeface="微软雅黑" panose="020B0503020204020204" pitchFamily="34" charset="-122"/>
              </a:rPr>
              <a:t>WiFi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CSMA/CA</a:t>
            </a:r>
          </a:p>
          <a:p>
            <a:pPr marL="231775" indent="-231775">
              <a:tabLst>
                <a:tab pos="279400" algn="l"/>
              </a:tabLst>
              <a:defRPr/>
            </a:pPr>
            <a:r>
              <a:rPr lang="zh-CN" altLang="en-US" sz="2400" i="1" dirty="0">
                <a:solidFill>
                  <a:srgbClr val="CC0000"/>
                </a:solidFill>
                <a:latin typeface="微软雅黑" panose="020B0503020204020204" pitchFamily="34" charset="-122"/>
                <a:ea typeface="微软雅黑" panose="020B0503020204020204" pitchFamily="34" charset="-122"/>
              </a:rPr>
              <a:t>轮流协议</a:t>
            </a:r>
            <a:endParaRPr lang="en-US" altLang="zh-CN" sz="2400" i="1" dirty="0">
              <a:solidFill>
                <a:srgbClr val="CC0000"/>
              </a:solidFill>
              <a:latin typeface="微软雅黑" panose="020B0503020204020204" pitchFamily="34" charset="-122"/>
              <a:ea typeface="微软雅黑" panose="020B0503020204020204" pitchFamily="34" charset="-122"/>
            </a:endParaRPr>
          </a:p>
          <a:p>
            <a:pPr marL="690563" lvl="1" indent="-233363">
              <a:defRPr/>
            </a:pPr>
            <a:r>
              <a:rPr lang="zh-CN" altLang="en-US" dirty="0">
                <a:latin typeface="微软雅黑" panose="020B0503020204020204" pitchFamily="34" charset="-122"/>
                <a:ea typeface="微软雅黑" panose="020B0503020204020204" pitchFamily="34" charset="-122"/>
              </a:rPr>
              <a:t>蓝牙</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光纤</a:t>
            </a:r>
          </a:p>
        </p:txBody>
      </p:sp>
      <p:sp>
        <p:nvSpPr>
          <p:cNvPr id="4" name="灯片编号占位符 3">
            <a:extLst>
              <a:ext uri="{FF2B5EF4-FFF2-40B4-BE49-F238E27FC236}">
                <a16:creationId xmlns:a16="http://schemas.microsoft.com/office/drawing/2014/main" id="{AE4A1D12-56B9-46B6-A10B-7281DE63353F}"/>
              </a:ext>
            </a:extLst>
          </p:cNvPr>
          <p:cNvSpPr>
            <a:spLocks noGrp="1"/>
          </p:cNvSpPr>
          <p:nvPr>
            <p:ph type="sldNum" sz="quarter" idx="11"/>
          </p:nvPr>
        </p:nvSpPr>
        <p:spPr/>
        <p:txBody>
          <a:bodyPr/>
          <a:lstStyle/>
          <a:p>
            <a:pPr>
              <a:defRPr/>
            </a:pPr>
            <a:fld id="{3FFE790D-BCFB-4008-9260-CA63AEE325FD}" type="slidenum">
              <a:rPr lang="en-US" smtClean="0"/>
              <a:pPr>
                <a:defRPr/>
              </a:pPr>
              <a:t>114</a:t>
            </a:fld>
            <a:endParaRPr lang="en-US" dirty="0"/>
          </a:p>
        </p:txBody>
      </p:sp>
    </p:spTree>
    <p:extLst>
      <p:ext uri="{BB962C8B-B14F-4D97-AF65-F5344CB8AC3E}">
        <p14:creationId xmlns:p14="http://schemas.microsoft.com/office/powerpoint/2010/main" val="916054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79FC0-C7BF-4FC6-8F89-405D833E37D5}"/>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6E367595-D90A-4F0A-96FD-68FB6E15BE35}"/>
              </a:ext>
            </a:extLst>
          </p:cNvPr>
          <p:cNvSpPr>
            <a:spLocks noGrp="1"/>
          </p:cNvSpPr>
          <p:nvPr>
            <p:ph idx="1"/>
          </p:nvPr>
        </p:nvSpPr>
        <p:spPr/>
        <p:txBody>
          <a:bodyPr/>
          <a:lstStyle/>
          <a:p>
            <a:r>
              <a:rPr lang="zh-CN" altLang="en-US" dirty="0"/>
              <a:t>链路层概述</a:t>
            </a:r>
            <a:endParaRPr lang="en-US" altLang="zh-CN" dirty="0"/>
          </a:p>
          <a:p>
            <a:r>
              <a:rPr lang="zh-CN" altLang="en-US" dirty="0"/>
              <a:t>成帧</a:t>
            </a:r>
            <a:endParaRPr lang="en-US" altLang="zh-CN" dirty="0"/>
          </a:p>
          <a:p>
            <a:r>
              <a:rPr lang="zh-CN" altLang="en-US" dirty="0"/>
              <a:t>差错检测与修复</a:t>
            </a:r>
            <a:endParaRPr lang="en-US" altLang="zh-CN" dirty="0"/>
          </a:p>
          <a:p>
            <a:pPr lvl="1"/>
            <a:r>
              <a:rPr lang="zh-CN" altLang="en-US" dirty="0"/>
              <a:t>奇偶校验、校验和、</a:t>
            </a:r>
            <a:r>
              <a:rPr lang="en-US" altLang="zh-CN" dirty="0"/>
              <a:t>CRC</a:t>
            </a:r>
            <a:r>
              <a:rPr lang="zh-CN" altLang="en-US" dirty="0"/>
              <a:t>、哈明码、</a:t>
            </a:r>
            <a:r>
              <a:rPr lang="en-US" altLang="zh-CN" dirty="0"/>
              <a:t>RS</a:t>
            </a:r>
            <a:r>
              <a:rPr lang="zh-CN" altLang="en-US" dirty="0"/>
              <a:t>编码</a:t>
            </a:r>
            <a:endParaRPr lang="en-US" altLang="zh-CN" dirty="0"/>
          </a:p>
          <a:p>
            <a:r>
              <a:rPr lang="zh-CN" altLang="en-US" dirty="0"/>
              <a:t>访问控制</a:t>
            </a:r>
            <a:endParaRPr lang="en-US" altLang="zh-CN" dirty="0"/>
          </a:p>
          <a:p>
            <a:pPr lvl="1"/>
            <a:r>
              <a:rPr lang="zh-CN" altLang="en-US" dirty="0"/>
              <a:t>信道划分：</a:t>
            </a:r>
            <a:r>
              <a:rPr lang="en-US" altLang="zh-CN" dirty="0"/>
              <a:t>TDMA</a:t>
            </a:r>
            <a:r>
              <a:rPr lang="zh-CN" altLang="en-US" dirty="0"/>
              <a:t>、</a:t>
            </a:r>
            <a:r>
              <a:rPr lang="en-US" altLang="zh-CN" dirty="0"/>
              <a:t>FDMA</a:t>
            </a:r>
            <a:r>
              <a:rPr lang="zh-CN" altLang="en-US" dirty="0"/>
              <a:t>、基于编码</a:t>
            </a:r>
            <a:endParaRPr lang="en-US" altLang="zh-CN" dirty="0"/>
          </a:p>
          <a:p>
            <a:pPr lvl="1"/>
            <a:r>
              <a:rPr lang="zh-CN" altLang="en-US" dirty="0"/>
              <a:t>随机访问：</a:t>
            </a:r>
            <a:endParaRPr lang="en-US" altLang="zh-CN" dirty="0"/>
          </a:p>
          <a:p>
            <a:pPr lvl="2"/>
            <a:r>
              <a:rPr lang="en-US" altLang="zh-CN" dirty="0"/>
              <a:t>ALOHA</a:t>
            </a:r>
            <a:r>
              <a:rPr lang="zh-CN" altLang="en-US" dirty="0"/>
              <a:t>类：纯</a:t>
            </a:r>
            <a:r>
              <a:rPr lang="en-US" altLang="zh-CN" dirty="0"/>
              <a:t>ALOHA</a:t>
            </a:r>
            <a:r>
              <a:rPr lang="zh-CN" altLang="en-US" dirty="0"/>
              <a:t>、时隙</a:t>
            </a:r>
            <a:r>
              <a:rPr lang="en-US" altLang="zh-CN" dirty="0"/>
              <a:t>ALOHA</a:t>
            </a:r>
          </a:p>
          <a:p>
            <a:pPr lvl="2"/>
            <a:r>
              <a:rPr lang="en-US" altLang="zh-CN" dirty="0"/>
              <a:t>CSMA</a:t>
            </a:r>
            <a:r>
              <a:rPr lang="zh-CN" altLang="en-US" dirty="0"/>
              <a:t>类：非持续</a:t>
            </a:r>
            <a:r>
              <a:rPr lang="en-US" altLang="zh-CN" dirty="0"/>
              <a:t>CSMA</a:t>
            </a:r>
            <a:r>
              <a:rPr lang="zh-CN" altLang="en-US" dirty="0"/>
              <a:t>、</a:t>
            </a:r>
            <a:r>
              <a:rPr lang="en-US" altLang="zh-CN" dirty="0"/>
              <a:t>1-</a:t>
            </a:r>
            <a:r>
              <a:rPr lang="zh-CN" altLang="en-US" dirty="0"/>
              <a:t>持续</a:t>
            </a:r>
            <a:r>
              <a:rPr lang="en-US" altLang="zh-CN" dirty="0"/>
              <a:t>CSMA</a:t>
            </a:r>
            <a:r>
              <a:rPr lang="zh-CN" altLang="en-US" dirty="0"/>
              <a:t>、</a:t>
            </a:r>
            <a:r>
              <a:rPr lang="en-US" altLang="zh-CN" dirty="0"/>
              <a:t>p-</a:t>
            </a:r>
            <a:r>
              <a:rPr lang="zh-CN" altLang="en-US" dirty="0"/>
              <a:t>持续</a:t>
            </a:r>
            <a:r>
              <a:rPr lang="en-US" altLang="zh-CN" dirty="0"/>
              <a:t>CSMA</a:t>
            </a:r>
            <a:r>
              <a:rPr lang="zh-CN" altLang="en-US" dirty="0"/>
              <a:t>、</a:t>
            </a:r>
            <a:r>
              <a:rPr lang="en-US" altLang="zh-CN" dirty="0"/>
              <a:t>CSMA/CD</a:t>
            </a:r>
          </a:p>
          <a:p>
            <a:pPr lvl="1"/>
            <a:r>
              <a:rPr lang="zh-CN" altLang="en-US" dirty="0"/>
              <a:t>轮流协议</a:t>
            </a:r>
            <a:endParaRPr lang="en-US" altLang="zh-CN" dirty="0"/>
          </a:p>
          <a:p>
            <a:endParaRPr lang="en-US" altLang="zh-CN" dirty="0"/>
          </a:p>
          <a:p>
            <a:r>
              <a:rPr lang="zh-CN" altLang="en-US" dirty="0"/>
              <a:t>教材：</a:t>
            </a:r>
            <a:r>
              <a:rPr lang="en-US" altLang="zh-CN" dirty="0"/>
              <a:t>6.1</a:t>
            </a:r>
            <a:r>
              <a:rPr lang="zh-CN" altLang="en-US" dirty="0"/>
              <a:t>，</a:t>
            </a:r>
            <a:r>
              <a:rPr lang="en-US" altLang="zh-CN" dirty="0"/>
              <a:t>6.2</a:t>
            </a:r>
            <a:r>
              <a:rPr lang="zh-CN" altLang="en-US" dirty="0"/>
              <a:t>，</a:t>
            </a:r>
            <a:r>
              <a:rPr lang="en-US" altLang="zh-CN" dirty="0"/>
              <a:t>6.3</a:t>
            </a:r>
            <a:endParaRPr lang="zh-CN" altLang="en-US" dirty="0"/>
          </a:p>
        </p:txBody>
      </p:sp>
      <p:sp>
        <p:nvSpPr>
          <p:cNvPr id="4" name="灯片编号占位符 3">
            <a:extLst>
              <a:ext uri="{FF2B5EF4-FFF2-40B4-BE49-F238E27FC236}">
                <a16:creationId xmlns:a16="http://schemas.microsoft.com/office/drawing/2014/main" id="{321F21B7-A43A-4540-8F03-14B3F61E3417}"/>
              </a:ext>
            </a:extLst>
          </p:cNvPr>
          <p:cNvSpPr>
            <a:spLocks noGrp="1"/>
          </p:cNvSpPr>
          <p:nvPr>
            <p:ph type="sldNum" sz="quarter" idx="11"/>
          </p:nvPr>
        </p:nvSpPr>
        <p:spPr/>
        <p:txBody>
          <a:bodyPr/>
          <a:lstStyle/>
          <a:p>
            <a:pPr>
              <a:defRPr/>
            </a:pPr>
            <a:fld id="{3FFE790D-BCFB-4008-9260-CA63AEE325FD}" type="slidenum">
              <a:rPr lang="en-US" smtClean="0"/>
              <a:pPr>
                <a:defRPr/>
              </a:pPr>
              <a:t>115</a:t>
            </a:fld>
            <a:endParaRPr lang="en-US" dirty="0"/>
          </a:p>
        </p:txBody>
      </p:sp>
    </p:spTree>
    <p:extLst>
      <p:ext uri="{BB962C8B-B14F-4D97-AF65-F5344CB8AC3E}">
        <p14:creationId xmlns:p14="http://schemas.microsoft.com/office/powerpoint/2010/main" val="3699878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p:txBody>
          <a:bodyPr>
            <a:normAutofit/>
          </a:bodyPr>
          <a:lstStyle/>
          <a:p>
            <a:pPr>
              <a:lnSpc>
                <a:spcPct val="160000"/>
              </a:lnSpc>
              <a:spcBef>
                <a:spcPts val="0"/>
              </a:spcBef>
            </a:pPr>
            <a:r>
              <a:rPr lang="zh-CN" altLang="en-US" dirty="0">
                <a:solidFill>
                  <a:srgbClr val="C00000"/>
                </a:solidFill>
              </a:rPr>
              <a:t>关键问题：如何标识一个帧的开始？</a:t>
            </a:r>
            <a:endParaRPr lang="en-US" altLang="zh-CN" dirty="0">
              <a:solidFill>
                <a:srgbClr val="C00000"/>
              </a:solidFill>
            </a:endParaRPr>
          </a:p>
          <a:p>
            <a:pPr lvl="1">
              <a:lnSpc>
                <a:spcPct val="160000"/>
              </a:lnSpc>
              <a:spcBef>
                <a:spcPts val="0"/>
              </a:spcBef>
            </a:pPr>
            <a:r>
              <a:rPr lang="zh-CN" altLang="en-US" dirty="0"/>
              <a:t>接收方必须能从物理层接收的比特流中明确区分出一帧的开始和结束，这个问题被称为帧同步或帧定界</a:t>
            </a:r>
            <a:endParaRPr lang="en-US" altLang="zh-CN" dirty="0"/>
          </a:p>
          <a:p>
            <a:pPr lvl="1">
              <a:lnSpc>
                <a:spcPct val="160000"/>
              </a:lnSpc>
              <a:spcBef>
                <a:spcPts val="0"/>
              </a:spcBef>
            </a:pPr>
            <a:r>
              <a:rPr lang="zh-CN" altLang="en-US" dirty="0"/>
              <a:t>关键：选择何种</a:t>
            </a:r>
            <a:r>
              <a:rPr lang="zh-CN" altLang="en-US" dirty="0">
                <a:solidFill>
                  <a:srgbClr val="7030A0"/>
                </a:solidFill>
              </a:rPr>
              <a:t>定界符</a:t>
            </a:r>
            <a:r>
              <a:rPr lang="zh-CN" altLang="en-US" dirty="0"/>
              <a:t>？定界符出现在数据部分如何处理？</a:t>
            </a:r>
            <a:endParaRPr lang="en-US" altLang="zh-CN" dirty="0"/>
          </a:p>
          <a:p>
            <a:pPr>
              <a:lnSpc>
                <a:spcPct val="160000"/>
              </a:lnSpc>
              <a:spcBef>
                <a:spcPts val="0"/>
              </a:spcBef>
            </a:pPr>
            <a:r>
              <a:rPr lang="zh-CN" altLang="en-US" dirty="0"/>
              <a:t>成帧（</a:t>
            </a:r>
            <a:r>
              <a:rPr lang="en-US" altLang="zh-CN" dirty="0"/>
              <a:t>framing</a:t>
            </a:r>
            <a:r>
              <a:rPr lang="zh-CN" altLang="en-US" dirty="0"/>
              <a:t>）的方式</a:t>
            </a:r>
            <a:endParaRPr lang="en-US" altLang="zh-CN" dirty="0"/>
          </a:p>
          <a:p>
            <a:pPr lvl="1">
              <a:lnSpc>
                <a:spcPct val="160000"/>
              </a:lnSpc>
              <a:spcBef>
                <a:spcPts val="0"/>
              </a:spcBef>
            </a:pPr>
            <a:r>
              <a:rPr lang="zh-CN" altLang="en-US" dirty="0"/>
              <a:t>字节计数法（</a:t>
            </a:r>
            <a:r>
              <a:rPr lang="en-US" altLang="zh-CN" dirty="0"/>
              <a:t> Byte count </a:t>
            </a:r>
            <a:r>
              <a:rPr lang="zh-CN" altLang="en-US" dirty="0"/>
              <a:t>）</a:t>
            </a:r>
            <a:endParaRPr lang="en-US" altLang="zh-CN" dirty="0"/>
          </a:p>
          <a:p>
            <a:pPr lvl="1">
              <a:lnSpc>
                <a:spcPct val="160000"/>
              </a:lnSpc>
              <a:spcBef>
                <a:spcPts val="0"/>
              </a:spcBef>
            </a:pPr>
            <a:r>
              <a:rPr lang="zh-CN" altLang="en-US" dirty="0"/>
              <a:t>带</a:t>
            </a:r>
            <a:r>
              <a:rPr lang="zh-CN" altLang="en-US" dirty="0">
                <a:solidFill>
                  <a:srgbClr val="C00000"/>
                </a:solidFill>
              </a:rPr>
              <a:t>字节</a:t>
            </a:r>
            <a:r>
              <a:rPr lang="zh-CN" altLang="en-US" dirty="0"/>
              <a:t>填充的</a:t>
            </a:r>
            <a:r>
              <a:rPr lang="zh-CN" altLang="en-US" dirty="0">
                <a:solidFill>
                  <a:srgbClr val="7030A0"/>
                </a:solidFill>
              </a:rPr>
              <a:t>定界符</a:t>
            </a:r>
            <a:r>
              <a:rPr lang="zh-CN" altLang="en-US" dirty="0"/>
              <a:t>法（</a:t>
            </a:r>
            <a:r>
              <a:rPr lang="en-US" altLang="zh-CN" dirty="0"/>
              <a:t> </a:t>
            </a:r>
            <a:r>
              <a:rPr lang="en-US" altLang="zh-CN" dirty="0">
                <a:solidFill>
                  <a:srgbClr val="7030A0"/>
                </a:solidFill>
              </a:rPr>
              <a:t>Flag</a:t>
            </a:r>
            <a:r>
              <a:rPr lang="en-US" altLang="zh-CN" dirty="0"/>
              <a:t> bytes with </a:t>
            </a:r>
            <a:r>
              <a:rPr lang="en-US" altLang="zh-CN" dirty="0">
                <a:solidFill>
                  <a:srgbClr val="C00000"/>
                </a:solidFill>
              </a:rPr>
              <a:t>byte</a:t>
            </a:r>
            <a:r>
              <a:rPr lang="en-US" altLang="zh-CN" dirty="0"/>
              <a:t> stuffing </a:t>
            </a:r>
            <a:r>
              <a:rPr lang="zh-CN" altLang="en-US" dirty="0"/>
              <a:t>）</a:t>
            </a:r>
          </a:p>
          <a:p>
            <a:pPr lvl="1">
              <a:lnSpc>
                <a:spcPct val="160000"/>
              </a:lnSpc>
              <a:spcBef>
                <a:spcPts val="0"/>
              </a:spcBef>
            </a:pPr>
            <a:r>
              <a:rPr lang="zh-CN" altLang="en-US" dirty="0"/>
              <a:t>带</a:t>
            </a:r>
            <a:r>
              <a:rPr lang="zh-CN" altLang="en-US" dirty="0">
                <a:solidFill>
                  <a:srgbClr val="C00000"/>
                </a:solidFill>
              </a:rPr>
              <a:t>比特</a:t>
            </a:r>
            <a:r>
              <a:rPr lang="zh-CN" altLang="en-US" dirty="0"/>
              <a:t>填充的</a:t>
            </a:r>
            <a:r>
              <a:rPr lang="zh-CN" altLang="en-US" dirty="0">
                <a:solidFill>
                  <a:srgbClr val="7030A0"/>
                </a:solidFill>
              </a:rPr>
              <a:t>定界符</a:t>
            </a:r>
            <a:r>
              <a:rPr lang="zh-CN" altLang="en-US" dirty="0"/>
              <a:t>法（</a:t>
            </a:r>
            <a:r>
              <a:rPr lang="en-US" altLang="zh-CN" dirty="0"/>
              <a:t> </a:t>
            </a:r>
            <a:r>
              <a:rPr lang="en-US" altLang="zh-CN" dirty="0">
                <a:solidFill>
                  <a:srgbClr val="7030A0"/>
                </a:solidFill>
              </a:rPr>
              <a:t>Flag</a:t>
            </a:r>
            <a:r>
              <a:rPr lang="en-US" altLang="zh-CN" dirty="0"/>
              <a:t> bits with </a:t>
            </a:r>
            <a:r>
              <a:rPr lang="en-US" altLang="zh-CN" dirty="0">
                <a:solidFill>
                  <a:srgbClr val="C00000"/>
                </a:solidFill>
              </a:rPr>
              <a:t>bit</a:t>
            </a:r>
            <a:r>
              <a:rPr lang="en-US" altLang="zh-CN" dirty="0"/>
              <a:t> stuffing </a:t>
            </a:r>
            <a:r>
              <a:rPr lang="zh-CN" altLang="en-US" dirty="0"/>
              <a:t>）</a:t>
            </a:r>
          </a:p>
          <a:p>
            <a:pPr lvl="1">
              <a:lnSpc>
                <a:spcPct val="160000"/>
              </a:lnSpc>
              <a:spcBef>
                <a:spcPts val="0"/>
              </a:spcBef>
            </a:pPr>
            <a:r>
              <a:rPr lang="zh-CN" altLang="en-US" dirty="0">
                <a:solidFill>
                  <a:srgbClr val="7030A0"/>
                </a:solidFill>
              </a:rPr>
              <a:t>物理层</a:t>
            </a:r>
            <a:r>
              <a:rPr lang="zh-CN" altLang="en-US" dirty="0"/>
              <a:t>编码违例（</a:t>
            </a:r>
            <a:r>
              <a:rPr lang="en-US" altLang="zh-CN" dirty="0"/>
              <a:t> Physical layer coding violations </a:t>
            </a:r>
            <a:r>
              <a:rPr lang="zh-CN" altLang="en-US" dirty="0"/>
              <a:t>）</a:t>
            </a:r>
          </a:p>
        </p:txBody>
      </p:sp>
      <p:sp>
        <p:nvSpPr>
          <p:cNvPr id="5" name="灯片编号占位符 3">
            <a:extLst>
              <a:ext uri="{FF2B5EF4-FFF2-40B4-BE49-F238E27FC236}">
                <a16:creationId xmlns:a16="http://schemas.microsoft.com/office/drawing/2014/main" id="{E3F7F28A-D7D5-44A5-BA7A-EF2319A8782A}"/>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12</a:t>
            </a:fld>
            <a:endParaRPr lang="en-US" dirty="0"/>
          </a:p>
        </p:txBody>
      </p:sp>
    </p:spTree>
    <p:extLst>
      <p:ext uri="{BB962C8B-B14F-4D97-AF65-F5344CB8AC3E}">
        <p14:creationId xmlns:p14="http://schemas.microsoft.com/office/powerpoint/2010/main" val="1638881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成帧：字节计数法</a:t>
            </a:r>
          </a:p>
        </p:txBody>
      </p:sp>
      <p:sp>
        <p:nvSpPr>
          <p:cNvPr id="3" name="内容占位符 2"/>
          <p:cNvSpPr>
            <a:spLocks noGrp="1"/>
          </p:cNvSpPr>
          <p:nvPr>
            <p:ph idx="1"/>
          </p:nvPr>
        </p:nvSpPr>
        <p:spPr/>
        <p:txBody>
          <a:bodyPr/>
          <a:lstStyle/>
          <a:p>
            <a:pPr>
              <a:spcBef>
                <a:spcPts val="1200"/>
              </a:spcBef>
            </a:pPr>
            <a:r>
              <a:rPr lang="zh-CN" altLang="en-US" dirty="0">
                <a:solidFill>
                  <a:srgbClr val="C00000"/>
                </a:solidFill>
              </a:rPr>
              <a:t>字节计数法</a:t>
            </a:r>
            <a:r>
              <a:rPr lang="zh-CN" altLang="en-US" dirty="0"/>
              <a:t>：无差错传输的情形</a:t>
            </a:r>
          </a:p>
        </p:txBody>
      </p:sp>
      <p:grpSp>
        <p:nvGrpSpPr>
          <p:cNvPr id="7" name="组合 6"/>
          <p:cNvGrpSpPr/>
          <p:nvPr/>
        </p:nvGrpSpPr>
        <p:grpSpPr>
          <a:xfrm>
            <a:off x="1883750" y="3755963"/>
            <a:ext cx="1594449" cy="995523"/>
            <a:chOff x="1628570" y="3387255"/>
            <a:chExt cx="1594449" cy="995523"/>
          </a:xfrm>
        </p:grpSpPr>
        <p:sp>
          <p:nvSpPr>
            <p:cNvPr id="8" name="左大括号 7"/>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p:cNvSpPr/>
            <p:nvPr/>
          </p:nvSpPr>
          <p:spPr>
            <a:xfrm>
              <a:off x="1950271" y="3674892"/>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10" name="组合 9"/>
          <p:cNvGrpSpPr/>
          <p:nvPr/>
        </p:nvGrpSpPr>
        <p:grpSpPr>
          <a:xfrm>
            <a:off x="3478200" y="3755963"/>
            <a:ext cx="1594449" cy="995523"/>
            <a:chOff x="3223020" y="3387255"/>
            <a:chExt cx="1594449" cy="995523"/>
          </a:xfrm>
        </p:grpSpPr>
        <p:sp>
          <p:nvSpPr>
            <p:cNvPr id="11" name="左大括号 10"/>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矩形 11"/>
            <p:cNvSpPr/>
            <p:nvPr/>
          </p:nvSpPr>
          <p:spPr>
            <a:xfrm>
              <a:off x="3544721" y="3674892"/>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13" name="组合 12"/>
          <p:cNvGrpSpPr/>
          <p:nvPr/>
        </p:nvGrpSpPr>
        <p:grpSpPr>
          <a:xfrm>
            <a:off x="5072650" y="3755963"/>
            <a:ext cx="2549057" cy="997132"/>
            <a:chOff x="4817470" y="3387255"/>
            <a:chExt cx="2549057" cy="997132"/>
          </a:xfrm>
        </p:grpSpPr>
        <p:sp>
          <p:nvSpPr>
            <p:cNvPr id="14" name="左大括号 13"/>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矩形 14"/>
            <p:cNvSpPr/>
            <p:nvPr/>
          </p:nvSpPr>
          <p:spPr>
            <a:xfrm>
              <a:off x="5612074" y="3676501"/>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16" name="组合 15"/>
          <p:cNvGrpSpPr/>
          <p:nvPr/>
        </p:nvGrpSpPr>
        <p:grpSpPr>
          <a:xfrm>
            <a:off x="7609714" y="3759181"/>
            <a:ext cx="1925519" cy="990138"/>
            <a:chOff x="7354534" y="3390473"/>
            <a:chExt cx="1925519" cy="990138"/>
          </a:xfrm>
        </p:grpSpPr>
        <p:sp>
          <p:nvSpPr>
            <p:cNvPr id="17" name="左大括号 16"/>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矩形 17"/>
            <p:cNvSpPr/>
            <p:nvPr/>
          </p:nvSpPr>
          <p:spPr>
            <a:xfrm>
              <a:off x="7841769" y="3672725"/>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19" name="组合 18"/>
          <p:cNvGrpSpPr/>
          <p:nvPr/>
        </p:nvGrpSpPr>
        <p:grpSpPr>
          <a:xfrm>
            <a:off x="1883750" y="3338395"/>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20"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21"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2"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23"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24"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25"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26"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7"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28"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29"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30"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p>
          </p:txBody>
        </p:sp>
        <p:sp>
          <p:nvSpPr>
            <p:cNvPr id="31"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32"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33"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34"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35"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p>
          </p:txBody>
        </p:sp>
        <p:sp>
          <p:nvSpPr>
            <p:cNvPr id="36"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p>
          </p:txBody>
        </p:sp>
        <p:sp>
          <p:nvSpPr>
            <p:cNvPr id="37"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p>
          </p:txBody>
        </p:sp>
        <p:sp>
          <p:nvSpPr>
            <p:cNvPr id="38"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a:t>
              </a:r>
            </a:p>
          </p:txBody>
        </p:sp>
        <p:sp>
          <p:nvSpPr>
            <p:cNvPr id="39"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0"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41"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42"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43"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p>
          </p:txBody>
        </p:sp>
      </p:grpSp>
      <p:sp>
        <p:nvSpPr>
          <p:cNvPr id="44" name="任意多边形 43"/>
          <p:cNvSpPr/>
          <p:nvPr/>
        </p:nvSpPr>
        <p:spPr>
          <a:xfrm>
            <a:off x="3639473" y="2581936"/>
            <a:ext cx="1288068"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任意多边形 44"/>
          <p:cNvSpPr/>
          <p:nvPr/>
        </p:nvSpPr>
        <p:spPr>
          <a:xfrm>
            <a:off x="5254394" y="2581936"/>
            <a:ext cx="2230080"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任意多边形 45"/>
          <p:cNvSpPr/>
          <p:nvPr/>
        </p:nvSpPr>
        <p:spPr>
          <a:xfrm>
            <a:off x="7780775" y="2581935"/>
            <a:ext cx="1600232"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任意多边形 46"/>
          <p:cNvSpPr/>
          <p:nvPr/>
        </p:nvSpPr>
        <p:spPr>
          <a:xfrm>
            <a:off x="2043289" y="2581933"/>
            <a:ext cx="1284051"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2521436" y="5404955"/>
            <a:ext cx="6541546" cy="461665"/>
          </a:xfrm>
          <a:prstGeom prst="rect">
            <a:avLst/>
          </a:prstGeom>
          <a:solidFill>
            <a:schemeClr val="accent5">
              <a:lumMod val="20000"/>
              <a:lumOff val="80000"/>
            </a:schemeClr>
          </a:solidFill>
          <a:ln>
            <a:solidFill>
              <a:srgbClr val="C00000"/>
            </a:solidFill>
          </a:ln>
        </p:spPr>
        <p:txBody>
          <a:bodyPr wrap="square" rtlCol="0">
            <a:spAutoFit/>
          </a:bodyPr>
          <a:lstStyle/>
          <a:p>
            <a:r>
              <a:rPr lang="zh-CN" altLang="en-US" sz="2400" dirty="0"/>
              <a:t>问题：如果某个计数字节出错会发生什么情况？</a:t>
            </a:r>
          </a:p>
        </p:txBody>
      </p:sp>
      <p:sp>
        <p:nvSpPr>
          <p:cNvPr id="48" name="灯片编号占位符 3">
            <a:extLst>
              <a:ext uri="{FF2B5EF4-FFF2-40B4-BE49-F238E27FC236}">
                <a16:creationId xmlns:a16="http://schemas.microsoft.com/office/drawing/2014/main" id="{E8D6A362-213B-4A3D-A7E0-0A1CD90D16FA}"/>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13</a:t>
            </a:fld>
            <a:endParaRPr lang="en-US" dirty="0"/>
          </a:p>
        </p:txBody>
      </p:sp>
    </p:spTree>
    <p:extLst>
      <p:ext uri="{BB962C8B-B14F-4D97-AF65-F5344CB8AC3E}">
        <p14:creationId xmlns:p14="http://schemas.microsoft.com/office/powerpoint/2010/main" val="324824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成帧：字节计数法</a:t>
            </a:r>
          </a:p>
        </p:txBody>
      </p:sp>
      <p:sp>
        <p:nvSpPr>
          <p:cNvPr id="3" name="内容占位符 2"/>
          <p:cNvSpPr>
            <a:spLocks noGrp="1"/>
          </p:cNvSpPr>
          <p:nvPr>
            <p:ph idx="1"/>
          </p:nvPr>
        </p:nvSpPr>
        <p:spPr/>
        <p:txBody>
          <a:bodyPr/>
          <a:lstStyle/>
          <a:p>
            <a:pPr>
              <a:spcBef>
                <a:spcPts val="1200"/>
              </a:spcBef>
            </a:pPr>
            <a:r>
              <a:rPr lang="zh-CN" altLang="en-US" dirty="0">
                <a:solidFill>
                  <a:srgbClr val="C00000"/>
                </a:solidFill>
              </a:rPr>
              <a:t>字节计数法：</a:t>
            </a:r>
            <a:r>
              <a:rPr lang="zh-CN" altLang="en-US" dirty="0"/>
              <a:t>出现了一个字节</a:t>
            </a:r>
            <a:r>
              <a:rPr lang="zh-CN" altLang="en-US" dirty="0">
                <a:solidFill>
                  <a:srgbClr val="C00000"/>
                </a:solidFill>
              </a:rPr>
              <a:t>差错</a:t>
            </a:r>
            <a:r>
              <a:rPr lang="zh-CN" altLang="en-US" dirty="0"/>
              <a:t>的情形</a:t>
            </a:r>
          </a:p>
        </p:txBody>
      </p:sp>
      <p:grpSp>
        <p:nvGrpSpPr>
          <p:cNvPr id="48" name="组合 47"/>
          <p:cNvGrpSpPr/>
          <p:nvPr/>
        </p:nvGrpSpPr>
        <p:grpSpPr>
          <a:xfrm>
            <a:off x="1807610" y="4017047"/>
            <a:ext cx="1594449" cy="995523"/>
            <a:chOff x="1628570" y="3387255"/>
            <a:chExt cx="1594449" cy="995523"/>
          </a:xfrm>
        </p:grpSpPr>
        <p:sp>
          <p:nvSpPr>
            <p:cNvPr id="49" name="左大括号 48"/>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矩形 49"/>
            <p:cNvSpPr/>
            <p:nvPr/>
          </p:nvSpPr>
          <p:spPr>
            <a:xfrm>
              <a:off x="1950271" y="3674892"/>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51" name="组合 50"/>
          <p:cNvGrpSpPr/>
          <p:nvPr/>
        </p:nvGrpSpPr>
        <p:grpSpPr>
          <a:xfrm>
            <a:off x="3402060" y="4017047"/>
            <a:ext cx="1594450" cy="995523"/>
            <a:chOff x="3223020" y="3387255"/>
            <a:chExt cx="1594450" cy="995523"/>
          </a:xfrm>
        </p:grpSpPr>
        <p:sp>
          <p:nvSpPr>
            <p:cNvPr id="52" name="左大括号 51"/>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矩形 52"/>
            <p:cNvSpPr/>
            <p:nvPr/>
          </p:nvSpPr>
          <p:spPr>
            <a:xfrm>
              <a:off x="3223020" y="3674892"/>
              <a:ext cx="1594450"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出现差错</a:t>
              </a:r>
            </a:p>
          </p:txBody>
        </p:sp>
      </p:grpSp>
      <p:grpSp>
        <p:nvGrpSpPr>
          <p:cNvPr id="54" name="组合 53"/>
          <p:cNvGrpSpPr/>
          <p:nvPr/>
        </p:nvGrpSpPr>
        <p:grpSpPr>
          <a:xfrm>
            <a:off x="4996510" y="4017047"/>
            <a:ext cx="2549057" cy="997132"/>
            <a:chOff x="4817470" y="3387255"/>
            <a:chExt cx="2549057" cy="997132"/>
          </a:xfrm>
        </p:grpSpPr>
        <p:sp>
          <p:nvSpPr>
            <p:cNvPr id="55" name="左大括号 54"/>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矩形 55"/>
            <p:cNvSpPr/>
            <p:nvPr/>
          </p:nvSpPr>
          <p:spPr>
            <a:xfrm>
              <a:off x="5612074" y="3676501"/>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57" name="组合 56"/>
          <p:cNvGrpSpPr/>
          <p:nvPr/>
        </p:nvGrpSpPr>
        <p:grpSpPr>
          <a:xfrm>
            <a:off x="7533574" y="4020265"/>
            <a:ext cx="1925519" cy="990138"/>
            <a:chOff x="7354534" y="3390473"/>
            <a:chExt cx="1925519" cy="990138"/>
          </a:xfrm>
        </p:grpSpPr>
        <p:sp>
          <p:nvSpPr>
            <p:cNvPr id="58" name="左大括号 57"/>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矩形 58"/>
            <p:cNvSpPr/>
            <p:nvPr/>
          </p:nvSpPr>
          <p:spPr>
            <a:xfrm>
              <a:off x="7841769" y="3672725"/>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60" name="组合 59"/>
          <p:cNvGrpSpPr/>
          <p:nvPr/>
        </p:nvGrpSpPr>
        <p:grpSpPr>
          <a:xfrm>
            <a:off x="1807610" y="3599479"/>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61"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62"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3"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64"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65"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66"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p>
          </p:txBody>
        </p:sp>
        <p:sp>
          <p:nvSpPr>
            <p:cNvPr id="67"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8"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69"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70"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71"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p>
          </p:txBody>
        </p:sp>
        <p:sp>
          <p:nvSpPr>
            <p:cNvPr id="72"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3"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74"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75"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76"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p>
          </p:txBody>
        </p:sp>
        <p:sp>
          <p:nvSpPr>
            <p:cNvPr id="77"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p>
          </p:txBody>
        </p:sp>
        <p:sp>
          <p:nvSpPr>
            <p:cNvPr id="78"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p>
          </p:txBody>
        </p:sp>
        <p:sp>
          <p:nvSpPr>
            <p:cNvPr id="79"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a:t>
              </a:r>
            </a:p>
          </p:txBody>
        </p:sp>
        <p:sp>
          <p:nvSpPr>
            <p:cNvPr id="80"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1"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82"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83"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84"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p>
          </p:txBody>
        </p:sp>
      </p:grpSp>
      <p:sp>
        <p:nvSpPr>
          <p:cNvPr id="85" name="圆角矩形 84"/>
          <p:cNvSpPr/>
          <p:nvPr/>
        </p:nvSpPr>
        <p:spPr bwMode="auto">
          <a:xfrm>
            <a:off x="3361813" y="3465189"/>
            <a:ext cx="386379" cy="486742"/>
          </a:xfrm>
          <a:prstGeom prst="roundRect">
            <a:avLst>
              <a:gd name="adj" fmla="val 28217"/>
            </a:avLst>
          </a:prstGeom>
          <a:noFill/>
          <a:ln w="158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itchFamily="18" charset="0"/>
              <a:ea typeface="楷体" pitchFamily="49" charset="-122"/>
              <a:cs typeface="+mn-cs"/>
            </a:endParaRPr>
          </a:p>
        </p:txBody>
      </p:sp>
      <p:sp>
        <p:nvSpPr>
          <p:cNvPr id="86" name="任意多边形 85"/>
          <p:cNvSpPr/>
          <p:nvPr/>
        </p:nvSpPr>
        <p:spPr>
          <a:xfrm>
            <a:off x="3563332" y="2843020"/>
            <a:ext cx="2227782"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任意多边形 86"/>
          <p:cNvSpPr/>
          <p:nvPr/>
        </p:nvSpPr>
        <p:spPr>
          <a:xfrm>
            <a:off x="6086174" y="2843020"/>
            <a:ext cx="655988"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8" name="任意多边形 87"/>
          <p:cNvSpPr/>
          <p:nvPr/>
        </p:nvSpPr>
        <p:spPr>
          <a:xfrm>
            <a:off x="7093441" y="2843019"/>
            <a:ext cx="1517159"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9" name="任意多边形 88"/>
          <p:cNvSpPr/>
          <p:nvPr/>
        </p:nvSpPr>
        <p:spPr>
          <a:xfrm>
            <a:off x="9050210" y="2843018"/>
            <a:ext cx="872169"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0" name="矩形 89"/>
          <p:cNvSpPr/>
          <p:nvPr/>
        </p:nvSpPr>
        <p:spPr>
          <a:xfrm>
            <a:off x="4519764" y="5560045"/>
            <a:ext cx="5954272" cy="461665"/>
          </a:xfrm>
          <a:prstGeom prst="rect">
            <a:avLst/>
          </a:prstGeom>
          <a:noFill/>
          <a:ln>
            <a:noFill/>
          </a:ln>
        </p:spPr>
        <p:txBody>
          <a:bodyPr wrap="square">
            <a:spAutoFit/>
          </a:bodyPr>
          <a:lstStyle/>
          <a:p>
            <a:pPr lvl="0" algn="ctr" fontAlgn="base">
              <a:spcBef>
                <a:spcPct val="50000"/>
              </a:spcBef>
              <a:spcAft>
                <a:spcPct val="0"/>
              </a:spcAft>
              <a:defRPr/>
            </a:pPr>
            <a:r>
              <a:rPr kumimoji="1"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破坏了帧的边界，</a:t>
            </a:r>
            <a:r>
              <a:rPr kumimoji="1" lang="zh-CN" altLang="en-US" sz="2400" dirty="0">
                <a:solidFill>
                  <a:srgbClr val="C00000"/>
                </a:solidFill>
                <a:latin typeface="微软雅黑" panose="020B0503020204020204" pitchFamily="34" charset="-122"/>
                <a:ea typeface="微软雅黑" panose="020B0503020204020204" pitchFamily="34" charset="-122"/>
              </a:rPr>
              <a:t>导致一连串帧的错误</a:t>
            </a:r>
          </a:p>
        </p:txBody>
      </p:sp>
      <p:sp>
        <p:nvSpPr>
          <p:cNvPr id="91" name="任意多边形 90"/>
          <p:cNvSpPr/>
          <p:nvPr/>
        </p:nvSpPr>
        <p:spPr>
          <a:xfrm>
            <a:off x="1967148" y="2843017"/>
            <a:ext cx="1250185"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2" name="灯片编号占位符 3">
            <a:extLst>
              <a:ext uri="{FF2B5EF4-FFF2-40B4-BE49-F238E27FC236}">
                <a16:creationId xmlns:a16="http://schemas.microsoft.com/office/drawing/2014/main" id="{0036266B-866C-4787-96E3-2963A72E3A74}"/>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14</a:t>
            </a:fld>
            <a:endParaRPr lang="en-US" dirty="0"/>
          </a:p>
        </p:txBody>
      </p:sp>
    </p:spTree>
    <p:extLst>
      <p:ext uri="{BB962C8B-B14F-4D97-AF65-F5344CB8AC3E}">
        <p14:creationId xmlns:p14="http://schemas.microsoft.com/office/powerpoint/2010/main" val="90237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left)">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wipe(left)">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left)">
                                      <p:cBhvr>
                                        <p:cTn id="22" dur="5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left)">
                                      <p:cBhvr>
                                        <p:cTn id="27" dur="500"/>
                                        <p:tgtEl>
                                          <p:spTgt spid="89"/>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left)">
                                      <p:cBhvr>
                                        <p:cTn id="3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90" grpId="0"/>
      <p:bldP spid="9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成帧：带字节填充的定界符</a:t>
            </a:r>
          </a:p>
        </p:txBody>
      </p:sp>
      <p:sp>
        <p:nvSpPr>
          <p:cNvPr id="3" name="内容占位符 2"/>
          <p:cNvSpPr>
            <a:spLocks noGrp="1"/>
          </p:cNvSpPr>
          <p:nvPr>
            <p:ph idx="1"/>
          </p:nvPr>
        </p:nvSpPr>
        <p:spPr/>
        <p:txBody>
          <a:bodyPr/>
          <a:lstStyle/>
          <a:p>
            <a:pPr>
              <a:lnSpc>
                <a:spcPts val="3600"/>
              </a:lnSpc>
            </a:pPr>
            <a:r>
              <a:rPr lang="zh-CN" altLang="en-US" dirty="0">
                <a:solidFill>
                  <a:srgbClr val="C00000"/>
                </a:solidFill>
              </a:rPr>
              <a:t>带字节填充的定界符法</a:t>
            </a:r>
            <a:endParaRPr lang="en-US" altLang="zh-CN" dirty="0">
              <a:solidFill>
                <a:srgbClr val="C00000"/>
              </a:solidFill>
            </a:endParaRPr>
          </a:p>
          <a:p>
            <a:pPr lvl="1">
              <a:lnSpc>
                <a:spcPts val="3600"/>
              </a:lnSpc>
            </a:pPr>
            <a:r>
              <a:rPr lang="zh-CN" altLang="en-US" dirty="0"/>
              <a:t>定界符（</a:t>
            </a:r>
            <a:r>
              <a:rPr lang="en-US" altLang="zh-CN" dirty="0"/>
              <a:t>FLAG</a:t>
            </a:r>
            <a:r>
              <a:rPr lang="zh-CN" altLang="en-US" dirty="0"/>
              <a:t>）：一个特殊的字节，比如 </a:t>
            </a:r>
            <a:r>
              <a:rPr lang="en-US" altLang="zh-CN" dirty="0"/>
              <a:t>01111110</a:t>
            </a:r>
            <a:r>
              <a:rPr lang="zh-CN" altLang="en-US" dirty="0"/>
              <a:t>，即 </a:t>
            </a:r>
            <a:r>
              <a:rPr lang="en-US" altLang="zh-CN" dirty="0"/>
              <a:t>0x7E</a:t>
            </a:r>
            <a:r>
              <a:rPr lang="zh-CN" altLang="en-US" dirty="0"/>
              <a:t>，用于区分前后两个不同的帧</a:t>
            </a:r>
            <a:endParaRPr lang="en-US" altLang="zh-CN" dirty="0"/>
          </a:p>
          <a:p>
            <a:pPr marL="457200" lvl="1" indent="0">
              <a:buNone/>
            </a:pPr>
            <a:endParaRPr lang="en-US" altLang="zh-CN" dirty="0"/>
          </a:p>
        </p:txBody>
      </p:sp>
      <p:grpSp>
        <p:nvGrpSpPr>
          <p:cNvPr id="92" name="组合 91"/>
          <p:cNvGrpSpPr/>
          <p:nvPr/>
        </p:nvGrpSpPr>
        <p:grpSpPr>
          <a:xfrm>
            <a:off x="1658816" y="4179175"/>
            <a:ext cx="9023380" cy="431800"/>
            <a:chOff x="1489333" y="4202333"/>
            <a:chExt cx="9023380" cy="431800"/>
          </a:xfrm>
          <a:solidFill>
            <a:schemeClr val="bg1">
              <a:lumMod val="95000"/>
            </a:schemeClr>
          </a:solidFill>
          <a:scene3d>
            <a:camera prst="orthographicFront">
              <a:rot lat="0" lon="0" rev="0"/>
            </a:camera>
            <a:lightRig rig="soft" dir="t">
              <a:rot lat="0" lon="0" rev="0"/>
            </a:lightRig>
          </a:scene3d>
        </p:grpSpPr>
        <p:sp>
          <p:nvSpPr>
            <p:cNvPr id="93" name="Rectangle 10"/>
            <p:cNvSpPr>
              <a:spLocks noChangeArrowheads="1"/>
            </p:cNvSpPr>
            <p:nvPr/>
          </p:nvSpPr>
          <p:spPr bwMode="auto">
            <a:xfrm>
              <a:off x="1489333"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sp>
          <p:nvSpPr>
            <p:cNvPr id="94" name="Rectangle 10"/>
            <p:cNvSpPr>
              <a:spLocks noChangeArrowheads="1"/>
            </p:cNvSpPr>
            <p:nvPr/>
          </p:nvSpPr>
          <p:spPr bwMode="auto">
            <a:xfrm>
              <a:off x="2257505"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头标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95" name="Rectangle 10"/>
            <p:cNvSpPr>
              <a:spLocks noChangeArrowheads="1"/>
            </p:cNvSpPr>
            <p:nvPr/>
          </p:nvSpPr>
          <p:spPr bwMode="auto">
            <a:xfrm>
              <a:off x="3025678" y="4202333"/>
              <a:ext cx="5950690"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有效载荷</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96" name="Rectangle 10"/>
            <p:cNvSpPr>
              <a:spLocks noChangeArrowheads="1"/>
            </p:cNvSpPr>
            <p:nvPr/>
          </p:nvSpPr>
          <p:spPr bwMode="auto">
            <a:xfrm>
              <a:off x="8976367"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尾标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97" name="Rectangle 10"/>
            <p:cNvSpPr>
              <a:spLocks noChangeArrowheads="1"/>
            </p:cNvSpPr>
            <p:nvPr/>
          </p:nvSpPr>
          <p:spPr bwMode="auto">
            <a:xfrm>
              <a:off x="9744540"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98" name="组合 97"/>
          <p:cNvGrpSpPr/>
          <p:nvPr/>
        </p:nvGrpSpPr>
        <p:grpSpPr>
          <a:xfrm>
            <a:off x="2426989" y="4798007"/>
            <a:ext cx="7487034" cy="717655"/>
            <a:chOff x="2257506" y="4821165"/>
            <a:chExt cx="7487034" cy="717655"/>
          </a:xfrm>
        </p:grpSpPr>
        <p:sp>
          <p:nvSpPr>
            <p:cNvPr id="99" name="左大括号 98"/>
            <p:cNvSpPr/>
            <p:nvPr/>
          </p:nvSpPr>
          <p:spPr>
            <a:xfrm rot="16200000">
              <a:off x="5921511" y="1157160"/>
              <a:ext cx="159023" cy="7487034"/>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矩形 99"/>
            <p:cNvSpPr/>
            <p:nvPr/>
          </p:nvSpPr>
          <p:spPr>
            <a:xfrm>
              <a:off x="5282710" y="5138710"/>
              <a:ext cx="1436623"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一个帧</a:t>
              </a:r>
            </a:p>
          </p:txBody>
        </p:sp>
      </p:grpSp>
      <p:sp>
        <p:nvSpPr>
          <p:cNvPr id="101" name="椭圆形标注 100"/>
          <p:cNvSpPr/>
          <p:nvPr/>
        </p:nvSpPr>
        <p:spPr>
          <a:xfrm>
            <a:off x="1140037" y="3355126"/>
            <a:ext cx="1388498" cy="637017"/>
          </a:xfrm>
          <a:prstGeom prst="wedgeEllipseCallout">
            <a:avLst>
              <a:gd name="adj1" fmla="val 12100"/>
              <a:gd name="adj2" fmla="val 7024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定界符</a:t>
            </a:r>
            <a:endParaRPr kumimoji="0" lang="zh-CN" altLang="en-US" sz="20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102" name="椭圆形标注 101"/>
          <p:cNvSpPr/>
          <p:nvPr/>
        </p:nvSpPr>
        <p:spPr>
          <a:xfrm>
            <a:off x="9457434" y="3355126"/>
            <a:ext cx="1388498" cy="637017"/>
          </a:xfrm>
          <a:prstGeom prst="wedgeEllipseCallout">
            <a:avLst>
              <a:gd name="adj1" fmla="val 12100"/>
              <a:gd name="adj2" fmla="val 7024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定界符</a:t>
            </a:r>
            <a:endParaRPr kumimoji="0" lang="zh-CN" altLang="en-US" sz="20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103" name="文本框 102"/>
          <p:cNvSpPr txBox="1"/>
          <p:nvPr/>
        </p:nvSpPr>
        <p:spPr>
          <a:xfrm>
            <a:off x="1431235" y="5739773"/>
            <a:ext cx="8839200" cy="430887"/>
          </a:xfrm>
          <a:prstGeom prst="rect">
            <a:avLst/>
          </a:prstGeom>
          <a:solidFill>
            <a:schemeClr val="accent4">
              <a:lumMod val="20000"/>
              <a:lumOff val="80000"/>
            </a:schemeClr>
          </a:solidFill>
          <a:ln>
            <a:solidFill>
              <a:schemeClr val="accent4">
                <a:lumMod val="20000"/>
                <a:lumOff val="80000"/>
              </a:schemeClr>
            </a:solidFill>
          </a:ln>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问题：如果有效载荷部分包含与“</a:t>
            </a:r>
            <a:r>
              <a:rPr lang="zh-CN" altLang="en-US" sz="2200" dirty="0">
                <a:solidFill>
                  <a:srgbClr val="C00000"/>
                </a:solidFill>
                <a:latin typeface="微软雅黑" panose="020B0503020204020204" pitchFamily="34" charset="-122"/>
                <a:ea typeface="微软雅黑" panose="020B0503020204020204" pitchFamily="34" charset="-122"/>
              </a:rPr>
              <a:t>定界符</a:t>
            </a:r>
            <a:r>
              <a:rPr lang="zh-CN" altLang="en-US" sz="2200" dirty="0">
                <a:latin typeface="微软雅黑" panose="020B0503020204020204" pitchFamily="34" charset="-122"/>
                <a:ea typeface="微软雅黑" panose="020B0503020204020204" pitchFamily="34" charset="-122"/>
              </a:rPr>
              <a:t>”相同的字节会有什么问题？</a:t>
            </a:r>
          </a:p>
        </p:txBody>
      </p:sp>
      <p:sp>
        <p:nvSpPr>
          <p:cNvPr id="17" name="灯片编号占位符 3">
            <a:extLst>
              <a:ext uri="{FF2B5EF4-FFF2-40B4-BE49-F238E27FC236}">
                <a16:creationId xmlns:a16="http://schemas.microsoft.com/office/drawing/2014/main" id="{1B30DDC3-2E65-4427-9B4A-069569D852A5}"/>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15</a:t>
            </a:fld>
            <a:endParaRPr lang="en-US" dirty="0"/>
          </a:p>
        </p:txBody>
      </p:sp>
    </p:spTree>
    <p:extLst>
      <p:ext uri="{BB962C8B-B14F-4D97-AF65-F5344CB8AC3E}">
        <p14:creationId xmlns:p14="http://schemas.microsoft.com/office/powerpoint/2010/main" val="4670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up)">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wipe(left)">
                                      <p:cBhvr>
                                        <p:cTn id="16" dur="500"/>
                                        <p:tgtEl>
                                          <p:spTgt spid="10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wipe(left)">
                                      <p:cBhvr>
                                        <p:cTn id="20" dur="500"/>
                                        <p:tgtEl>
                                          <p:spTgt spid="10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成帧：带字节填充的定界符</a:t>
            </a:r>
          </a:p>
        </p:txBody>
      </p:sp>
      <p:sp>
        <p:nvSpPr>
          <p:cNvPr id="3" name="内容占位符 2"/>
          <p:cNvSpPr>
            <a:spLocks noGrp="1"/>
          </p:cNvSpPr>
          <p:nvPr>
            <p:ph idx="1"/>
          </p:nvPr>
        </p:nvSpPr>
        <p:spPr/>
        <p:txBody>
          <a:bodyPr/>
          <a:lstStyle/>
          <a:p>
            <a:pPr>
              <a:lnSpc>
                <a:spcPts val="3600"/>
              </a:lnSpc>
            </a:pPr>
            <a:r>
              <a:rPr lang="zh-CN" altLang="en-US" dirty="0">
                <a:solidFill>
                  <a:srgbClr val="C00000"/>
                </a:solidFill>
              </a:rPr>
              <a:t>带字节填充的定界符法：</a:t>
            </a:r>
            <a:r>
              <a:rPr lang="zh-CN" altLang="en-US" dirty="0"/>
              <a:t>发送方检查有效载荷，进行字节填充</a:t>
            </a:r>
            <a:endParaRPr lang="en-US" altLang="zh-CN" dirty="0"/>
          </a:p>
          <a:p>
            <a:pPr>
              <a:lnSpc>
                <a:spcPts val="3600"/>
              </a:lnSpc>
            </a:pPr>
            <a:endParaRPr lang="en-US" altLang="zh-CN" dirty="0">
              <a:solidFill>
                <a:srgbClr val="C00000"/>
              </a:solidFill>
            </a:endParaRPr>
          </a:p>
        </p:txBody>
      </p:sp>
      <p:grpSp>
        <p:nvGrpSpPr>
          <p:cNvPr id="18" name="组合 17"/>
          <p:cNvGrpSpPr/>
          <p:nvPr/>
        </p:nvGrpSpPr>
        <p:grpSpPr>
          <a:xfrm>
            <a:off x="1342935" y="2391137"/>
            <a:ext cx="9023380" cy="431800"/>
            <a:chOff x="1489333" y="4202333"/>
            <a:chExt cx="9023380" cy="431800"/>
          </a:xfrm>
          <a:solidFill>
            <a:schemeClr val="bg1">
              <a:lumMod val="95000"/>
            </a:schemeClr>
          </a:solidFill>
          <a:scene3d>
            <a:camera prst="orthographicFront">
              <a:rot lat="0" lon="0" rev="0"/>
            </a:camera>
            <a:lightRig rig="soft" dir="t">
              <a:rot lat="0" lon="0" rev="0"/>
            </a:lightRig>
          </a:scene3d>
        </p:grpSpPr>
        <p:sp>
          <p:nvSpPr>
            <p:cNvPr id="19" name="Rectangle 10"/>
            <p:cNvSpPr>
              <a:spLocks noChangeArrowheads="1"/>
            </p:cNvSpPr>
            <p:nvPr/>
          </p:nvSpPr>
          <p:spPr bwMode="auto">
            <a:xfrm>
              <a:off x="1489333"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sp>
          <p:nvSpPr>
            <p:cNvPr id="20" name="Rectangle 10"/>
            <p:cNvSpPr>
              <a:spLocks noChangeArrowheads="1"/>
            </p:cNvSpPr>
            <p:nvPr/>
          </p:nvSpPr>
          <p:spPr bwMode="auto">
            <a:xfrm>
              <a:off x="2257505"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头标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21" name="Rectangle 10"/>
            <p:cNvSpPr>
              <a:spLocks noChangeArrowheads="1"/>
            </p:cNvSpPr>
            <p:nvPr/>
          </p:nvSpPr>
          <p:spPr bwMode="auto">
            <a:xfrm>
              <a:off x="3025678" y="4202333"/>
              <a:ext cx="5950690"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有效载荷</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22" name="Rectangle 10"/>
            <p:cNvSpPr>
              <a:spLocks noChangeArrowheads="1"/>
            </p:cNvSpPr>
            <p:nvPr/>
          </p:nvSpPr>
          <p:spPr bwMode="auto">
            <a:xfrm>
              <a:off x="8976367"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尾标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23" name="Rectangle 10"/>
            <p:cNvSpPr>
              <a:spLocks noChangeArrowheads="1"/>
            </p:cNvSpPr>
            <p:nvPr/>
          </p:nvSpPr>
          <p:spPr bwMode="auto">
            <a:xfrm>
              <a:off x="9744540"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24" name="组合 23"/>
          <p:cNvGrpSpPr/>
          <p:nvPr/>
        </p:nvGrpSpPr>
        <p:grpSpPr>
          <a:xfrm>
            <a:off x="1342934" y="3490312"/>
            <a:ext cx="2304517" cy="431800"/>
            <a:chOff x="1307508" y="3151494"/>
            <a:chExt cx="2304517" cy="431800"/>
          </a:xfrm>
          <a:solidFill>
            <a:schemeClr val="bg1">
              <a:lumMod val="95000"/>
            </a:schemeClr>
          </a:solidFill>
          <a:scene3d>
            <a:camera prst="orthographicFront">
              <a:rot lat="0" lon="0" rev="0"/>
            </a:camera>
            <a:lightRig rig="soft" dir="t">
              <a:rot lat="0" lon="0" rev="0"/>
            </a:lightRig>
          </a:scene3d>
        </p:grpSpPr>
        <p:sp>
          <p:nvSpPr>
            <p:cNvPr id="25" name="Rectangle 10"/>
            <p:cNvSpPr>
              <a:spLocks noChangeArrowheads="1"/>
            </p:cNvSpPr>
            <p:nvPr/>
          </p:nvSpPr>
          <p:spPr bwMode="auto">
            <a:xfrm>
              <a:off x="2075680"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sp>
          <p:nvSpPr>
            <p:cNvPr id="26" name="Rectangle 10"/>
            <p:cNvSpPr>
              <a:spLocks noChangeArrowheads="1"/>
            </p:cNvSpPr>
            <p:nvPr/>
          </p:nvSpPr>
          <p:spPr bwMode="auto">
            <a:xfrm>
              <a:off x="2843852"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27" name="Rectangle 10"/>
            <p:cNvSpPr>
              <a:spLocks noChangeArrowheads="1"/>
            </p:cNvSpPr>
            <p:nvPr/>
          </p:nvSpPr>
          <p:spPr bwMode="auto">
            <a:xfrm>
              <a:off x="1307508"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grpSp>
      <p:sp>
        <p:nvSpPr>
          <p:cNvPr id="28" name="Line 78"/>
          <p:cNvSpPr>
            <a:spLocks noChangeShapeType="1"/>
          </p:cNvSpPr>
          <p:nvPr/>
        </p:nvSpPr>
        <p:spPr bwMode="auto">
          <a:xfrm flipH="1">
            <a:off x="2600146" y="2619253"/>
            <a:ext cx="1282922" cy="701974"/>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29" name="组合 28"/>
          <p:cNvGrpSpPr/>
          <p:nvPr/>
        </p:nvGrpSpPr>
        <p:grpSpPr>
          <a:xfrm>
            <a:off x="1342935" y="4197978"/>
            <a:ext cx="2304517" cy="431800"/>
            <a:chOff x="1307509" y="3859160"/>
            <a:chExt cx="2304517" cy="431800"/>
          </a:xfrm>
          <a:solidFill>
            <a:schemeClr val="bg1">
              <a:lumMod val="95000"/>
            </a:schemeClr>
          </a:solidFill>
          <a:scene3d>
            <a:camera prst="orthographicFront">
              <a:rot lat="0" lon="0" rev="0"/>
            </a:camera>
            <a:lightRig rig="soft" dir="t">
              <a:rot lat="0" lon="0" rev="0"/>
            </a:lightRig>
          </a:scene3d>
        </p:grpSpPr>
        <p:sp>
          <p:nvSpPr>
            <p:cNvPr id="30" name="Rectangle 10"/>
            <p:cNvSpPr>
              <a:spLocks noChangeArrowheads="1"/>
            </p:cNvSpPr>
            <p:nvPr/>
          </p:nvSpPr>
          <p:spPr bwMode="auto">
            <a:xfrm>
              <a:off x="2075681"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1" name="Rectangle 10"/>
            <p:cNvSpPr>
              <a:spLocks noChangeArrowheads="1"/>
            </p:cNvSpPr>
            <p:nvPr/>
          </p:nvSpPr>
          <p:spPr bwMode="auto">
            <a:xfrm>
              <a:off x="2843853"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32" name="Rectangle 10"/>
            <p:cNvSpPr>
              <a:spLocks noChangeArrowheads="1"/>
            </p:cNvSpPr>
            <p:nvPr/>
          </p:nvSpPr>
          <p:spPr bwMode="auto">
            <a:xfrm>
              <a:off x="1307509"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grpSp>
      <p:sp>
        <p:nvSpPr>
          <p:cNvPr id="33" name="Line 23"/>
          <p:cNvSpPr>
            <a:spLocks noChangeShapeType="1"/>
          </p:cNvSpPr>
          <p:nvPr/>
        </p:nvSpPr>
        <p:spPr bwMode="auto">
          <a:xfrm>
            <a:off x="5152794" y="3710204"/>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34" name="组合 33"/>
          <p:cNvGrpSpPr/>
          <p:nvPr/>
        </p:nvGrpSpPr>
        <p:grpSpPr>
          <a:xfrm>
            <a:off x="6114716" y="3490312"/>
            <a:ext cx="3072691" cy="431800"/>
            <a:chOff x="6079290" y="3151494"/>
            <a:chExt cx="3072691" cy="431800"/>
          </a:xfrm>
        </p:grpSpPr>
        <p:sp>
          <p:nvSpPr>
            <p:cNvPr id="35" name="Rectangle 10"/>
            <p:cNvSpPr>
              <a:spLocks noChangeArrowheads="1"/>
            </p:cNvSpPr>
            <p:nvPr/>
          </p:nvSpPr>
          <p:spPr bwMode="auto">
            <a:xfrm>
              <a:off x="6847462"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6" name="Rectangle 10"/>
            <p:cNvSpPr>
              <a:spLocks noChangeArrowheads="1"/>
            </p:cNvSpPr>
            <p:nvPr/>
          </p:nvSpPr>
          <p:spPr bwMode="auto">
            <a:xfrm>
              <a:off x="8383808"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37" name="Rectangle 10"/>
            <p:cNvSpPr>
              <a:spLocks noChangeArrowheads="1"/>
            </p:cNvSpPr>
            <p:nvPr/>
          </p:nvSpPr>
          <p:spPr bwMode="auto">
            <a:xfrm>
              <a:off x="6079290"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38" name="Rectangle 10"/>
            <p:cNvSpPr>
              <a:spLocks noChangeArrowheads="1"/>
            </p:cNvSpPr>
            <p:nvPr/>
          </p:nvSpPr>
          <p:spPr bwMode="auto">
            <a:xfrm>
              <a:off x="7615635"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39" name="组合 38"/>
          <p:cNvGrpSpPr/>
          <p:nvPr/>
        </p:nvGrpSpPr>
        <p:grpSpPr>
          <a:xfrm>
            <a:off x="1342933" y="4918802"/>
            <a:ext cx="3072691" cy="431800"/>
            <a:chOff x="1307507" y="4579984"/>
            <a:chExt cx="3072691" cy="431800"/>
          </a:xfrm>
          <a:solidFill>
            <a:schemeClr val="bg1">
              <a:lumMod val="95000"/>
            </a:schemeClr>
          </a:solidFill>
          <a:scene3d>
            <a:camera prst="orthographicFront">
              <a:rot lat="0" lon="0" rev="0"/>
            </a:camera>
            <a:lightRig rig="soft" dir="t">
              <a:rot lat="0" lon="0" rev="0"/>
            </a:lightRig>
          </a:scene3d>
        </p:grpSpPr>
        <p:sp>
          <p:nvSpPr>
            <p:cNvPr id="40" name="Rectangle 10"/>
            <p:cNvSpPr>
              <a:spLocks noChangeArrowheads="1"/>
            </p:cNvSpPr>
            <p:nvPr/>
          </p:nvSpPr>
          <p:spPr bwMode="auto">
            <a:xfrm>
              <a:off x="2075679"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41" name="Rectangle 10"/>
            <p:cNvSpPr>
              <a:spLocks noChangeArrowheads="1"/>
            </p:cNvSpPr>
            <p:nvPr/>
          </p:nvSpPr>
          <p:spPr bwMode="auto">
            <a:xfrm>
              <a:off x="3612025"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42" name="Rectangle 10"/>
            <p:cNvSpPr>
              <a:spLocks noChangeArrowheads="1"/>
            </p:cNvSpPr>
            <p:nvPr/>
          </p:nvSpPr>
          <p:spPr bwMode="auto">
            <a:xfrm>
              <a:off x="1307507"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43" name="Rectangle 10"/>
            <p:cNvSpPr>
              <a:spLocks noChangeArrowheads="1"/>
            </p:cNvSpPr>
            <p:nvPr/>
          </p:nvSpPr>
          <p:spPr bwMode="auto">
            <a:xfrm>
              <a:off x="2843852"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44" name="组合 43"/>
          <p:cNvGrpSpPr/>
          <p:nvPr/>
        </p:nvGrpSpPr>
        <p:grpSpPr>
          <a:xfrm>
            <a:off x="1342935" y="5626468"/>
            <a:ext cx="3072691" cy="431800"/>
            <a:chOff x="1307509" y="5287650"/>
            <a:chExt cx="3072691" cy="431800"/>
          </a:xfrm>
          <a:solidFill>
            <a:schemeClr val="bg1">
              <a:lumMod val="95000"/>
            </a:schemeClr>
          </a:solidFill>
          <a:scene3d>
            <a:camera prst="orthographicFront">
              <a:rot lat="0" lon="0" rev="0"/>
            </a:camera>
            <a:lightRig rig="soft" dir="t">
              <a:rot lat="0" lon="0" rev="0"/>
            </a:lightRig>
          </a:scene3d>
        </p:grpSpPr>
        <p:sp>
          <p:nvSpPr>
            <p:cNvPr id="45" name="Rectangle 10"/>
            <p:cNvSpPr>
              <a:spLocks noChangeArrowheads="1"/>
            </p:cNvSpPr>
            <p:nvPr/>
          </p:nvSpPr>
          <p:spPr bwMode="auto">
            <a:xfrm>
              <a:off x="2075681"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46" name="Rectangle 10"/>
            <p:cNvSpPr>
              <a:spLocks noChangeArrowheads="1"/>
            </p:cNvSpPr>
            <p:nvPr/>
          </p:nvSpPr>
          <p:spPr bwMode="auto">
            <a:xfrm>
              <a:off x="3612027"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47" name="Rectangle 10"/>
            <p:cNvSpPr>
              <a:spLocks noChangeArrowheads="1"/>
            </p:cNvSpPr>
            <p:nvPr/>
          </p:nvSpPr>
          <p:spPr bwMode="auto">
            <a:xfrm>
              <a:off x="1307509"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48" name="Rectangle 10"/>
            <p:cNvSpPr>
              <a:spLocks noChangeArrowheads="1"/>
            </p:cNvSpPr>
            <p:nvPr/>
          </p:nvSpPr>
          <p:spPr bwMode="auto">
            <a:xfrm>
              <a:off x="2843854"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49" name="Line 23"/>
          <p:cNvSpPr>
            <a:spLocks noChangeShapeType="1"/>
          </p:cNvSpPr>
          <p:nvPr/>
        </p:nvSpPr>
        <p:spPr bwMode="auto">
          <a:xfrm>
            <a:off x="5152794" y="4417870"/>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50" name="组合 49"/>
          <p:cNvGrpSpPr/>
          <p:nvPr/>
        </p:nvGrpSpPr>
        <p:grpSpPr>
          <a:xfrm>
            <a:off x="6114716" y="4197978"/>
            <a:ext cx="3072691" cy="431800"/>
            <a:chOff x="6079290" y="3859160"/>
            <a:chExt cx="3072691" cy="431800"/>
          </a:xfrm>
        </p:grpSpPr>
        <p:sp>
          <p:nvSpPr>
            <p:cNvPr id="51" name="Rectangle 10"/>
            <p:cNvSpPr>
              <a:spLocks noChangeArrowheads="1"/>
            </p:cNvSpPr>
            <p:nvPr/>
          </p:nvSpPr>
          <p:spPr bwMode="auto">
            <a:xfrm>
              <a:off x="6847462"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52" name="Rectangle 10"/>
            <p:cNvSpPr>
              <a:spLocks noChangeArrowheads="1"/>
            </p:cNvSpPr>
            <p:nvPr/>
          </p:nvSpPr>
          <p:spPr bwMode="auto">
            <a:xfrm>
              <a:off x="8383808"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53" name="Rectangle 10"/>
            <p:cNvSpPr>
              <a:spLocks noChangeArrowheads="1"/>
            </p:cNvSpPr>
            <p:nvPr/>
          </p:nvSpPr>
          <p:spPr bwMode="auto">
            <a:xfrm>
              <a:off x="6079290"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54" name="Rectangle 10"/>
            <p:cNvSpPr>
              <a:spLocks noChangeArrowheads="1"/>
            </p:cNvSpPr>
            <p:nvPr/>
          </p:nvSpPr>
          <p:spPr bwMode="auto">
            <a:xfrm>
              <a:off x="7615635"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55" name="Line 23"/>
          <p:cNvSpPr>
            <a:spLocks noChangeShapeType="1"/>
          </p:cNvSpPr>
          <p:nvPr/>
        </p:nvSpPr>
        <p:spPr bwMode="auto">
          <a:xfrm>
            <a:off x="5152793" y="5138694"/>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56" name="组合 55"/>
          <p:cNvGrpSpPr/>
          <p:nvPr/>
        </p:nvGrpSpPr>
        <p:grpSpPr>
          <a:xfrm>
            <a:off x="6114715" y="4918802"/>
            <a:ext cx="4609034" cy="431844"/>
            <a:chOff x="6079289" y="4579984"/>
            <a:chExt cx="4609034" cy="431844"/>
          </a:xfrm>
        </p:grpSpPr>
        <p:sp>
          <p:nvSpPr>
            <p:cNvPr id="57" name="Rectangle 10"/>
            <p:cNvSpPr>
              <a:spLocks noChangeArrowheads="1"/>
            </p:cNvSpPr>
            <p:nvPr/>
          </p:nvSpPr>
          <p:spPr bwMode="auto">
            <a:xfrm>
              <a:off x="6847461"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58" name="Rectangle 10"/>
            <p:cNvSpPr>
              <a:spLocks noChangeArrowheads="1"/>
            </p:cNvSpPr>
            <p:nvPr/>
          </p:nvSpPr>
          <p:spPr bwMode="auto">
            <a:xfrm>
              <a:off x="9920150"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59" name="Rectangle 10"/>
            <p:cNvSpPr>
              <a:spLocks noChangeArrowheads="1"/>
            </p:cNvSpPr>
            <p:nvPr/>
          </p:nvSpPr>
          <p:spPr bwMode="auto">
            <a:xfrm>
              <a:off x="6079289"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60" name="Rectangle 10"/>
            <p:cNvSpPr>
              <a:spLocks noChangeArrowheads="1"/>
            </p:cNvSpPr>
            <p:nvPr/>
          </p:nvSpPr>
          <p:spPr bwMode="auto">
            <a:xfrm>
              <a:off x="7615634"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61" name="Rectangle 10"/>
            <p:cNvSpPr>
              <a:spLocks noChangeArrowheads="1"/>
            </p:cNvSpPr>
            <p:nvPr/>
          </p:nvSpPr>
          <p:spPr bwMode="auto">
            <a:xfrm>
              <a:off x="8383806"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62" name="Rectangle 10"/>
            <p:cNvSpPr>
              <a:spLocks noChangeArrowheads="1"/>
            </p:cNvSpPr>
            <p:nvPr/>
          </p:nvSpPr>
          <p:spPr bwMode="auto">
            <a:xfrm>
              <a:off x="9151979"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sp>
        <p:nvSpPr>
          <p:cNvPr id="63" name="Line 23"/>
          <p:cNvSpPr>
            <a:spLocks noChangeShapeType="1"/>
          </p:cNvSpPr>
          <p:nvPr/>
        </p:nvSpPr>
        <p:spPr bwMode="auto">
          <a:xfrm>
            <a:off x="5152794" y="5840871"/>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64" name="组合 63"/>
          <p:cNvGrpSpPr/>
          <p:nvPr/>
        </p:nvGrpSpPr>
        <p:grpSpPr>
          <a:xfrm>
            <a:off x="6114716" y="5620979"/>
            <a:ext cx="4609034" cy="431844"/>
            <a:chOff x="6079290" y="5282161"/>
            <a:chExt cx="4609034" cy="431844"/>
          </a:xfrm>
        </p:grpSpPr>
        <p:sp>
          <p:nvSpPr>
            <p:cNvPr id="65" name="Rectangle 10"/>
            <p:cNvSpPr>
              <a:spLocks noChangeArrowheads="1"/>
            </p:cNvSpPr>
            <p:nvPr/>
          </p:nvSpPr>
          <p:spPr bwMode="auto">
            <a:xfrm>
              <a:off x="6847462"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66" name="Rectangle 10"/>
            <p:cNvSpPr>
              <a:spLocks noChangeArrowheads="1"/>
            </p:cNvSpPr>
            <p:nvPr/>
          </p:nvSpPr>
          <p:spPr bwMode="auto">
            <a:xfrm>
              <a:off x="9920151"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67" name="Rectangle 10"/>
            <p:cNvSpPr>
              <a:spLocks noChangeArrowheads="1"/>
            </p:cNvSpPr>
            <p:nvPr/>
          </p:nvSpPr>
          <p:spPr bwMode="auto">
            <a:xfrm>
              <a:off x="6079290"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68" name="Rectangle 10"/>
            <p:cNvSpPr>
              <a:spLocks noChangeArrowheads="1"/>
            </p:cNvSpPr>
            <p:nvPr/>
          </p:nvSpPr>
          <p:spPr bwMode="auto">
            <a:xfrm>
              <a:off x="7615635"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69" name="Rectangle 10"/>
            <p:cNvSpPr>
              <a:spLocks noChangeArrowheads="1"/>
            </p:cNvSpPr>
            <p:nvPr/>
          </p:nvSpPr>
          <p:spPr bwMode="auto">
            <a:xfrm>
              <a:off x="8383807"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70" name="Rectangle 10"/>
            <p:cNvSpPr>
              <a:spLocks noChangeArrowheads="1"/>
            </p:cNvSpPr>
            <p:nvPr/>
          </p:nvSpPr>
          <p:spPr bwMode="auto">
            <a:xfrm>
              <a:off x="9151980"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71" name="圆角矩形标注 70"/>
          <p:cNvSpPr/>
          <p:nvPr/>
        </p:nvSpPr>
        <p:spPr bwMode="auto">
          <a:xfrm>
            <a:off x="7596043" y="6313046"/>
            <a:ext cx="1482908" cy="413569"/>
          </a:xfrm>
          <a:prstGeom prst="wedgeRoundRectCallout">
            <a:avLst>
              <a:gd name="adj1" fmla="val -72688"/>
              <a:gd name="adj2" fmla="val -153634"/>
              <a:gd name="adj3" fmla="val 16667"/>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转义字节</a:t>
            </a:r>
          </a:p>
        </p:txBody>
      </p:sp>
      <p:sp>
        <p:nvSpPr>
          <p:cNvPr id="72" name="灯片编号占位符 3">
            <a:extLst>
              <a:ext uri="{FF2B5EF4-FFF2-40B4-BE49-F238E27FC236}">
                <a16:creationId xmlns:a16="http://schemas.microsoft.com/office/drawing/2014/main" id="{0DFD461E-2FE6-4BF2-B63B-4BAA878CC24A}"/>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16</a:t>
            </a:fld>
            <a:endParaRPr lang="en-US" dirty="0"/>
          </a:p>
        </p:txBody>
      </p:sp>
    </p:spTree>
    <p:extLst>
      <p:ext uri="{BB962C8B-B14F-4D97-AF65-F5344CB8AC3E}">
        <p14:creationId xmlns:p14="http://schemas.microsoft.com/office/powerpoint/2010/main" val="166365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left)">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wipe(left)">
                                      <p:cBhvr>
                                        <p:cTn id="64" dur="500"/>
                                        <p:tgtEl>
                                          <p:spTgt spid="63"/>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left)">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P spid="49" grpId="0" animBg="1"/>
      <p:bldP spid="55" grpId="0" animBg="1"/>
      <p:bldP spid="63" grpId="0" animBg="1"/>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成帧：带字节填充的定界符</a:t>
            </a:r>
          </a:p>
        </p:txBody>
      </p:sp>
      <p:sp>
        <p:nvSpPr>
          <p:cNvPr id="3" name="内容占位符 2"/>
          <p:cNvSpPr>
            <a:spLocks noGrp="1"/>
          </p:cNvSpPr>
          <p:nvPr>
            <p:ph idx="1"/>
          </p:nvPr>
        </p:nvSpPr>
        <p:spPr/>
        <p:txBody>
          <a:bodyPr/>
          <a:lstStyle/>
          <a:p>
            <a:pPr>
              <a:lnSpc>
                <a:spcPts val="3600"/>
              </a:lnSpc>
              <a:spcBef>
                <a:spcPts val="1000"/>
              </a:spcBef>
            </a:pPr>
            <a:r>
              <a:rPr lang="zh-CN" altLang="en-US" dirty="0">
                <a:solidFill>
                  <a:srgbClr val="C00000"/>
                </a:solidFill>
              </a:rPr>
              <a:t>带字节填充的定界符法：</a:t>
            </a:r>
            <a:r>
              <a:rPr lang="zh-CN" altLang="en-US" dirty="0"/>
              <a:t>接收方的处理</a:t>
            </a:r>
            <a:endParaRPr lang="en-US" altLang="zh-CN" dirty="0"/>
          </a:p>
          <a:p>
            <a:pPr lvl="1">
              <a:lnSpc>
                <a:spcPts val="3600"/>
              </a:lnSpc>
              <a:spcBef>
                <a:spcPts val="1000"/>
              </a:spcBef>
            </a:pPr>
            <a:r>
              <a:rPr lang="zh-CN" altLang="en-US" dirty="0"/>
              <a:t>逐个检查收到的每一个字节</a:t>
            </a:r>
            <a:endParaRPr lang="en-US" altLang="zh-CN" dirty="0"/>
          </a:p>
          <a:p>
            <a:pPr lvl="1">
              <a:lnSpc>
                <a:spcPts val="3600"/>
              </a:lnSpc>
              <a:spcBef>
                <a:spcPts val="1000"/>
              </a:spcBef>
            </a:pPr>
            <a:r>
              <a:rPr lang="zh-CN" altLang="en-US" dirty="0"/>
              <a:t>收到</a:t>
            </a:r>
            <a:r>
              <a:rPr lang="en-US" altLang="zh-CN" dirty="0">
                <a:solidFill>
                  <a:srgbClr val="0070C0"/>
                </a:solidFill>
              </a:rPr>
              <a:t>ESC</a:t>
            </a:r>
          </a:p>
          <a:p>
            <a:pPr lvl="2">
              <a:lnSpc>
                <a:spcPts val="3600"/>
              </a:lnSpc>
              <a:spcBef>
                <a:spcPts val="1000"/>
              </a:spcBef>
              <a:buFont typeface="Microsoft YaHei" panose="020B0503020204020204" pitchFamily="34" charset="-122"/>
              <a:buChar char="−"/>
            </a:pPr>
            <a:r>
              <a:rPr lang="zh-CN" altLang="en-US" dirty="0"/>
              <a:t>则</a:t>
            </a:r>
            <a:r>
              <a:rPr lang="zh-CN" altLang="en-US" dirty="0">
                <a:solidFill>
                  <a:srgbClr val="0070C0"/>
                </a:solidFill>
              </a:rPr>
              <a:t>后一字节</a:t>
            </a:r>
            <a:r>
              <a:rPr lang="zh-CN" altLang="en-US" dirty="0">
                <a:solidFill>
                  <a:srgbClr val="C00000"/>
                </a:solidFill>
              </a:rPr>
              <a:t>无条件成为</a:t>
            </a:r>
            <a:r>
              <a:rPr lang="zh-CN" altLang="en-US" dirty="0">
                <a:solidFill>
                  <a:srgbClr val="0070C0"/>
                </a:solidFill>
              </a:rPr>
              <a:t>有效载荷</a:t>
            </a:r>
            <a:r>
              <a:rPr lang="zh-CN" altLang="en-US" dirty="0"/>
              <a:t>，不予检查</a:t>
            </a:r>
            <a:endParaRPr lang="en-US" altLang="zh-CN" dirty="0"/>
          </a:p>
          <a:p>
            <a:pPr lvl="1">
              <a:lnSpc>
                <a:spcPts val="3600"/>
              </a:lnSpc>
              <a:spcBef>
                <a:spcPts val="1000"/>
              </a:spcBef>
            </a:pPr>
            <a:r>
              <a:rPr lang="zh-CN" altLang="en-US" dirty="0"/>
              <a:t>收到</a:t>
            </a:r>
            <a:r>
              <a:rPr lang="en-US" altLang="zh-CN" dirty="0">
                <a:solidFill>
                  <a:srgbClr val="C00000"/>
                </a:solidFill>
              </a:rPr>
              <a:t>FLAG</a:t>
            </a:r>
          </a:p>
          <a:p>
            <a:pPr lvl="2">
              <a:lnSpc>
                <a:spcPts val="3600"/>
              </a:lnSpc>
              <a:spcBef>
                <a:spcPts val="1000"/>
              </a:spcBef>
              <a:buFont typeface="Microsoft YaHei" panose="020B0503020204020204" pitchFamily="34" charset="-122"/>
              <a:buChar char="−"/>
            </a:pPr>
            <a:r>
              <a:rPr lang="zh-CN" altLang="en-US" dirty="0"/>
              <a:t>则为帧的</a:t>
            </a:r>
            <a:r>
              <a:rPr lang="zh-CN" altLang="en-US" dirty="0">
                <a:solidFill>
                  <a:srgbClr val="C00000"/>
                </a:solidFill>
              </a:rPr>
              <a:t>边界</a:t>
            </a:r>
          </a:p>
          <a:p>
            <a:pPr marL="0" indent="0">
              <a:lnSpc>
                <a:spcPts val="3600"/>
              </a:lnSpc>
              <a:buNone/>
            </a:pPr>
            <a:endParaRPr lang="en-US" altLang="zh-CN" dirty="0"/>
          </a:p>
          <a:p>
            <a:pPr>
              <a:lnSpc>
                <a:spcPts val="3600"/>
              </a:lnSpc>
            </a:pPr>
            <a:endParaRPr lang="en-US" altLang="zh-CN" dirty="0">
              <a:solidFill>
                <a:srgbClr val="C00000"/>
              </a:solidFill>
            </a:endParaRPr>
          </a:p>
        </p:txBody>
      </p:sp>
      <p:sp>
        <p:nvSpPr>
          <p:cNvPr id="5" name="灯片编号占位符 3">
            <a:extLst>
              <a:ext uri="{FF2B5EF4-FFF2-40B4-BE49-F238E27FC236}">
                <a16:creationId xmlns:a16="http://schemas.microsoft.com/office/drawing/2014/main" id="{97B8BD9F-1E35-4E20-9E6A-3495FED6EEDF}"/>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17</a:t>
            </a:fld>
            <a:endParaRPr lang="en-US" dirty="0"/>
          </a:p>
        </p:txBody>
      </p:sp>
    </p:spTree>
    <p:extLst>
      <p:ext uri="{BB962C8B-B14F-4D97-AF65-F5344CB8AC3E}">
        <p14:creationId xmlns:p14="http://schemas.microsoft.com/office/powerpoint/2010/main" val="2302090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成帧：带字节填充的定界符</a:t>
            </a:r>
          </a:p>
        </p:txBody>
      </p:sp>
      <p:sp>
        <p:nvSpPr>
          <p:cNvPr id="3" name="内容占位符 2"/>
          <p:cNvSpPr>
            <a:spLocks noGrp="1"/>
          </p:cNvSpPr>
          <p:nvPr>
            <p:ph idx="1"/>
          </p:nvPr>
        </p:nvSpPr>
        <p:spPr/>
        <p:txBody>
          <a:bodyPr/>
          <a:lstStyle/>
          <a:p>
            <a:pPr>
              <a:lnSpc>
                <a:spcPts val="3600"/>
              </a:lnSpc>
              <a:spcBef>
                <a:spcPts val="1000"/>
              </a:spcBef>
            </a:pPr>
            <a:r>
              <a:rPr lang="zh-CN" altLang="en-US" dirty="0">
                <a:solidFill>
                  <a:srgbClr val="C00000"/>
                </a:solidFill>
              </a:rPr>
              <a:t>带字节填充的定界符法：</a:t>
            </a:r>
            <a:r>
              <a:rPr lang="zh-CN" altLang="en-US" dirty="0"/>
              <a:t>收方的处理示例</a:t>
            </a:r>
            <a:endParaRPr lang="en-US" altLang="zh-CN" dirty="0"/>
          </a:p>
          <a:p>
            <a:pPr marL="0" indent="0">
              <a:lnSpc>
                <a:spcPts val="3600"/>
              </a:lnSpc>
              <a:buNone/>
            </a:pPr>
            <a:endParaRPr lang="en-US" altLang="zh-CN" dirty="0"/>
          </a:p>
          <a:p>
            <a:pPr>
              <a:lnSpc>
                <a:spcPts val="3600"/>
              </a:lnSpc>
            </a:pPr>
            <a:endParaRPr lang="en-US" altLang="zh-CN" dirty="0">
              <a:solidFill>
                <a:srgbClr val="C00000"/>
              </a:solidFill>
            </a:endParaRPr>
          </a:p>
        </p:txBody>
      </p:sp>
      <p:sp>
        <p:nvSpPr>
          <p:cNvPr id="7" name="Line 23"/>
          <p:cNvSpPr>
            <a:spLocks noChangeShapeType="1"/>
          </p:cNvSpPr>
          <p:nvPr/>
        </p:nvSpPr>
        <p:spPr bwMode="auto">
          <a:xfrm>
            <a:off x="6508994" y="3384375"/>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8" name="组合 7"/>
          <p:cNvGrpSpPr/>
          <p:nvPr/>
        </p:nvGrpSpPr>
        <p:grpSpPr>
          <a:xfrm>
            <a:off x="1307509" y="3182067"/>
            <a:ext cx="3072691" cy="431800"/>
            <a:chOff x="6079290" y="3151494"/>
            <a:chExt cx="3072691" cy="431800"/>
          </a:xfrm>
        </p:grpSpPr>
        <p:sp>
          <p:nvSpPr>
            <p:cNvPr id="9" name="Rectangle 10"/>
            <p:cNvSpPr>
              <a:spLocks noChangeArrowheads="1"/>
            </p:cNvSpPr>
            <p:nvPr/>
          </p:nvSpPr>
          <p:spPr bwMode="auto">
            <a:xfrm>
              <a:off x="6847462"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10" name="Rectangle 10"/>
            <p:cNvSpPr>
              <a:spLocks noChangeArrowheads="1"/>
            </p:cNvSpPr>
            <p:nvPr/>
          </p:nvSpPr>
          <p:spPr bwMode="auto">
            <a:xfrm>
              <a:off x="8383808"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11" name="Rectangle 10"/>
            <p:cNvSpPr>
              <a:spLocks noChangeArrowheads="1"/>
            </p:cNvSpPr>
            <p:nvPr/>
          </p:nvSpPr>
          <p:spPr bwMode="auto">
            <a:xfrm>
              <a:off x="6079290"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12" name="Rectangle 10"/>
            <p:cNvSpPr>
              <a:spLocks noChangeArrowheads="1"/>
            </p:cNvSpPr>
            <p:nvPr/>
          </p:nvSpPr>
          <p:spPr bwMode="auto">
            <a:xfrm>
              <a:off x="7615635"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sp>
        <p:nvSpPr>
          <p:cNvPr id="13" name="Line 23"/>
          <p:cNvSpPr>
            <a:spLocks noChangeShapeType="1"/>
          </p:cNvSpPr>
          <p:nvPr/>
        </p:nvSpPr>
        <p:spPr bwMode="auto">
          <a:xfrm>
            <a:off x="6508994" y="4092041"/>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14" name="组合 13"/>
          <p:cNvGrpSpPr/>
          <p:nvPr/>
        </p:nvGrpSpPr>
        <p:grpSpPr>
          <a:xfrm>
            <a:off x="1307509" y="3889733"/>
            <a:ext cx="3072691" cy="431800"/>
            <a:chOff x="6079290" y="3859160"/>
            <a:chExt cx="3072691" cy="431800"/>
          </a:xfrm>
        </p:grpSpPr>
        <p:sp>
          <p:nvSpPr>
            <p:cNvPr id="15" name="Rectangle 10"/>
            <p:cNvSpPr>
              <a:spLocks noChangeArrowheads="1"/>
            </p:cNvSpPr>
            <p:nvPr/>
          </p:nvSpPr>
          <p:spPr bwMode="auto">
            <a:xfrm>
              <a:off x="6847462"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16" name="Rectangle 10"/>
            <p:cNvSpPr>
              <a:spLocks noChangeArrowheads="1"/>
            </p:cNvSpPr>
            <p:nvPr/>
          </p:nvSpPr>
          <p:spPr bwMode="auto">
            <a:xfrm>
              <a:off x="8383808"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17" name="Rectangle 10"/>
            <p:cNvSpPr>
              <a:spLocks noChangeArrowheads="1"/>
            </p:cNvSpPr>
            <p:nvPr/>
          </p:nvSpPr>
          <p:spPr bwMode="auto">
            <a:xfrm>
              <a:off x="6079290"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18" name="Rectangle 10"/>
            <p:cNvSpPr>
              <a:spLocks noChangeArrowheads="1"/>
            </p:cNvSpPr>
            <p:nvPr/>
          </p:nvSpPr>
          <p:spPr bwMode="auto">
            <a:xfrm>
              <a:off x="7615635"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19" name="Line 23"/>
          <p:cNvSpPr>
            <a:spLocks noChangeShapeType="1"/>
          </p:cNvSpPr>
          <p:nvPr/>
        </p:nvSpPr>
        <p:spPr bwMode="auto">
          <a:xfrm>
            <a:off x="6508993" y="4812865"/>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20" name="组合 19"/>
          <p:cNvGrpSpPr/>
          <p:nvPr/>
        </p:nvGrpSpPr>
        <p:grpSpPr>
          <a:xfrm>
            <a:off x="1307508" y="4610557"/>
            <a:ext cx="4609034" cy="431844"/>
            <a:chOff x="6079289" y="4579984"/>
            <a:chExt cx="4609034" cy="431844"/>
          </a:xfrm>
        </p:grpSpPr>
        <p:sp>
          <p:nvSpPr>
            <p:cNvPr id="21" name="Rectangle 10"/>
            <p:cNvSpPr>
              <a:spLocks noChangeArrowheads="1"/>
            </p:cNvSpPr>
            <p:nvPr/>
          </p:nvSpPr>
          <p:spPr bwMode="auto">
            <a:xfrm>
              <a:off x="6847461"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22" name="Rectangle 10"/>
            <p:cNvSpPr>
              <a:spLocks noChangeArrowheads="1"/>
            </p:cNvSpPr>
            <p:nvPr/>
          </p:nvSpPr>
          <p:spPr bwMode="auto">
            <a:xfrm>
              <a:off x="9920150"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23" name="Rectangle 10"/>
            <p:cNvSpPr>
              <a:spLocks noChangeArrowheads="1"/>
            </p:cNvSpPr>
            <p:nvPr/>
          </p:nvSpPr>
          <p:spPr bwMode="auto">
            <a:xfrm>
              <a:off x="6079289"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24" name="Rectangle 10"/>
            <p:cNvSpPr>
              <a:spLocks noChangeArrowheads="1"/>
            </p:cNvSpPr>
            <p:nvPr/>
          </p:nvSpPr>
          <p:spPr bwMode="auto">
            <a:xfrm>
              <a:off x="7615634"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25" name="Rectangle 10"/>
            <p:cNvSpPr>
              <a:spLocks noChangeArrowheads="1"/>
            </p:cNvSpPr>
            <p:nvPr/>
          </p:nvSpPr>
          <p:spPr bwMode="auto">
            <a:xfrm>
              <a:off x="8383806"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26" name="Rectangle 10"/>
            <p:cNvSpPr>
              <a:spLocks noChangeArrowheads="1"/>
            </p:cNvSpPr>
            <p:nvPr/>
          </p:nvSpPr>
          <p:spPr bwMode="auto">
            <a:xfrm>
              <a:off x="9151979"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sp>
        <p:nvSpPr>
          <p:cNvPr id="27" name="Line 23"/>
          <p:cNvSpPr>
            <a:spLocks noChangeShapeType="1"/>
          </p:cNvSpPr>
          <p:nvPr/>
        </p:nvSpPr>
        <p:spPr bwMode="auto">
          <a:xfrm>
            <a:off x="6508994" y="5515042"/>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28" name="组合 27"/>
          <p:cNvGrpSpPr/>
          <p:nvPr/>
        </p:nvGrpSpPr>
        <p:grpSpPr>
          <a:xfrm>
            <a:off x="1307509" y="5312734"/>
            <a:ext cx="4609034" cy="431844"/>
            <a:chOff x="6079290" y="5282161"/>
            <a:chExt cx="4609034" cy="431844"/>
          </a:xfrm>
        </p:grpSpPr>
        <p:sp>
          <p:nvSpPr>
            <p:cNvPr id="29" name="Rectangle 10"/>
            <p:cNvSpPr>
              <a:spLocks noChangeArrowheads="1"/>
            </p:cNvSpPr>
            <p:nvPr/>
          </p:nvSpPr>
          <p:spPr bwMode="auto">
            <a:xfrm>
              <a:off x="6847462"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0" name="Rectangle 10"/>
            <p:cNvSpPr>
              <a:spLocks noChangeArrowheads="1"/>
            </p:cNvSpPr>
            <p:nvPr/>
          </p:nvSpPr>
          <p:spPr bwMode="auto">
            <a:xfrm>
              <a:off x="9920151"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31" name="Rectangle 10"/>
            <p:cNvSpPr>
              <a:spLocks noChangeArrowheads="1"/>
            </p:cNvSpPr>
            <p:nvPr/>
          </p:nvSpPr>
          <p:spPr bwMode="auto">
            <a:xfrm>
              <a:off x="6079290"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32" name="Rectangle 10"/>
            <p:cNvSpPr>
              <a:spLocks noChangeArrowheads="1"/>
            </p:cNvSpPr>
            <p:nvPr/>
          </p:nvSpPr>
          <p:spPr bwMode="auto">
            <a:xfrm>
              <a:off x="7615635"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3" name="Rectangle 10"/>
            <p:cNvSpPr>
              <a:spLocks noChangeArrowheads="1"/>
            </p:cNvSpPr>
            <p:nvPr/>
          </p:nvSpPr>
          <p:spPr bwMode="auto">
            <a:xfrm>
              <a:off x="8383807"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4" name="Rectangle 10"/>
            <p:cNvSpPr>
              <a:spLocks noChangeArrowheads="1"/>
            </p:cNvSpPr>
            <p:nvPr/>
          </p:nvSpPr>
          <p:spPr bwMode="auto">
            <a:xfrm>
              <a:off x="9151980"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grpSp>
        <p:nvGrpSpPr>
          <p:cNvPr id="35" name="组合 34"/>
          <p:cNvGrpSpPr/>
          <p:nvPr/>
        </p:nvGrpSpPr>
        <p:grpSpPr>
          <a:xfrm>
            <a:off x="7660147" y="3182067"/>
            <a:ext cx="2304517" cy="431800"/>
            <a:chOff x="1307508" y="3151494"/>
            <a:chExt cx="2304517" cy="431800"/>
          </a:xfrm>
          <a:solidFill>
            <a:schemeClr val="bg1">
              <a:lumMod val="95000"/>
            </a:schemeClr>
          </a:solidFill>
          <a:scene3d>
            <a:camera prst="orthographicFront">
              <a:rot lat="0" lon="0" rev="0"/>
            </a:camera>
            <a:lightRig rig="soft" dir="t">
              <a:rot lat="0" lon="0" rev="0"/>
            </a:lightRig>
          </a:scene3d>
        </p:grpSpPr>
        <p:sp>
          <p:nvSpPr>
            <p:cNvPr id="36" name="Rectangle 10"/>
            <p:cNvSpPr>
              <a:spLocks noChangeArrowheads="1"/>
            </p:cNvSpPr>
            <p:nvPr/>
          </p:nvSpPr>
          <p:spPr bwMode="auto">
            <a:xfrm>
              <a:off x="2075680"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sp>
          <p:nvSpPr>
            <p:cNvPr id="37" name="Rectangle 10"/>
            <p:cNvSpPr>
              <a:spLocks noChangeArrowheads="1"/>
            </p:cNvSpPr>
            <p:nvPr/>
          </p:nvSpPr>
          <p:spPr bwMode="auto">
            <a:xfrm>
              <a:off x="2843852"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38" name="Rectangle 10"/>
            <p:cNvSpPr>
              <a:spLocks noChangeArrowheads="1"/>
            </p:cNvSpPr>
            <p:nvPr/>
          </p:nvSpPr>
          <p:spPr bwMode="auto">
            <a:xfrm>
              <a:off x="1307508"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grpSp>
      <p:grpSp>
        <p:nvGrpSpPr>
          <p:cNvPr id="39" name="组合 38"/>
          <p:cNvGrpSpPr/>
          <p:nvPr/>
        </p:nvGrpSpPr>
        <p:grpSpPr>
          <a:xfrm>
            <a:off x="7660148" y="3889733"/>
            <a:ext cx="2304517" cy="431800"/>
            <a:chOff x="1307509" y="3859160"/>
            <a:chExt cx="2304517" cy="431800"/>
          </a:xfrm>
          <a:solidFill>
            <a:schemeClr val="bg1">
              <a:lumMod val="95000"/>
            </a:schemeClr>
          </a:solidFill>
          <a:scene3d>
            <a:camera prst="orthographicFront">
              <a:rot lat="0" lon="0" rev="0"/>
            </a:camera>
            <a:lightRig rig="soft" dir="t">
              <a:rot lat="0" lon="0" rev="0"/>
            </a:lightRig>
          </a:scene3d>
        </p:grpSpPr>
        <p:sp>
          <p:nvSpPr>
            <p:cNvPr id="40" name="Rectangle 10"/>
            <p:cNvSpPr>
              <a:spLocks noChangeArrowheads="1"/>
            </p:cNvSpPr>
            <p:nvPr/>
          </p:nvSpPr>
          <p:spPr bwMode="auto">
            <a:xfrm>
              <a:off x="2075681"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41" name="Rectangle 10"/>
            <p:cNvSpPr>
              <a:spLocks noChangeArrowheads="1"/>
            </p:cNvSpPr>
            <p:nvPr/>
          </p:nvSpPr>
          <p:spPr bwMode="auto">
            <a:xfrm>
              <a:off x="2843853"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42" name="Rectangle 10"/>
            <p:cNvSpPr>
              <a:spLocks noChangeArrowheads="1"/>
            </p:cNvSpPr>
            <p:nvPr/>
          </p:nvSpPr>
          <p:spPr bwMode="auto">
            <a:xfrm>
              <a:off x="1307509"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grpSp>
      <p:grpSp>
        <p:nvGrpSpPr>
          <p:cNvPr id="43" name="组合 42"/>
          <p:cNvGrpSpPr/>
          <p:nvPr/>
        </p:nvGrpSpPr>
        <p:grpSpPr>
          <a:xfrm>
            <a:off x="7660146" y="4610557"/>
            <a:ext cx="3072691" cy="431800"/>
            <a:chOff x="1307507" y="4579984"/>
            <a:chExt cx="3072691" cy="431800"/>
          </a:xfrm>
          <a:solidFill>
            <a:schemeClr val="bg1">
              <a:lumMod val="95000"/>
            </a:schemeClr>
          </a:solidFill>
          <a:scene3d>
            <a:camera prst="orthographicFront">
              <a:rot lat="0" lon="0" rev="0"/>
            </a:camera>
            <a:lightRig rig="soft" dir="t">
              <a:rot lat="0" lon="0" rev="0"/>
            </a:lightRig>
          </a:scene3d>
        </p:grpSpPr>
        <p:sp>
          <p:nvSpPr>
            <p:cNvPr id="44" name="Rectangle 10"/>
            <p:cNvSpPr>
              <a:spLocks noChangeArrowheads="1"/>
            </p:cNvSpPr>
            <p:nvPr/>
          </p:nvSpPr>
          <p:spPr bwMode="auto">
            <a:xfrm>
              <a:off x="2075679"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45" name="Rectangle 10"/>
            <p:cNvSpPr>
              <a:spLocks noChangeArrowheads="1"/>
            </p:cNvSpPr>
            <p:nvPr/>
          </p:nvSpPr>
          <p:spPr bwMode="auto">
            <a:xfrm>
              <a:off x="3612025"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46" name="Rectangle 10"/>
            <p:cNvSpPr>
              <a:spLocks noChangeArrowheads="1"/>
            </p:cNvSpPr>
            <p:nvPr/>
          </p:nvSpPr>
          <p:spPr bwMode="auto">
            <a:xfrm>
              <a:off x="1307507"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47" name="Rectangle 10"/>
            <p:cNvSpPr>
              <a:spLocks noChangeArrowheads="1"/>
            </p:cNvSpPr>
            <p:nvPr/>
          </p:nvSpPr>
          <p:spPr bwMode="auto">
            <a:xfrm>
              <a:off x="2843852"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48" name="组合 47"/>
          <p:cNvGrpSpPr/>
          <p:nvPr/>
        </p:nvGrpSpPr>
        <p:grpSpPr>
          <a:xfrm>
            <a:off x="7660148" y="5318223"/>
            <a:ext cx="3072691" cy="431800"/>
            <a:chOff x="1307509" y="5287650"/>
            <a:chExt cx="3072691" cy="431800"/>
          </a:xfrm>
          <a:solidFill>
            <a:schemeClr val="bg1">
              <a:lumMod val="95000"/>
            </a:schemeClr>
          </a:solidFill>
          <a:scene3d>
            <a:camera prst="orthographicFront">
              <a:rot lat="0" lon="0" rev="0"/>
            </a:camera>
            <a:lightRig rig="soft" dir="t">
              <a:rot lat="0" lon="0" rev="0"/>
            </a:lightRig>
          </a:scene3d>
        </p:grpSpPr>
        <p:sp>
          <p:nvSpPr>
            <p:cNvPr id="49" name="Rectangle 10"/>
            <p:cNvSpPr>
              <a:spLocks noChangeArrowheads="1"/>
            </p:cNvSpPr>
            <p:nvPr/>
          </p:nvSpPr>
          <p:spPr bwMode="auto">
            <a:xfrm>
              <a:off x="2075681"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50" name="Rectangle 10"/>
            <p:cNvSpPr>
              <a:spLocks noChangeArrowheads="1"/>
            </p:cNvSpPr>
            <p:nvPr/>
          </p:nvSpPr>
          <p:spPr bwMode="auto">
            <a:xfrm>
              <a:off x="3612027"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51" name="Rectangle 10"/>
            <p:cNvSpPr>
              <a:spLocks noChangeArrowheads="1"/>
            </p:cNvSpPr>
            <p:nvPr/>
          </p:nvSpPr>
          <p:spPr bwMode="auto">
            <a:xfrm>
              <a:off x="1307509"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52" name="Rectangle 10"/>
            <p:cNvSpPr>
              <a:spLocks noChangeArrowheads="1"/>
            </p:cNvSpPr>
            <p:nvPr/>
          </p:nvSpPr>
          <p:spPr bwMode="auto">
            <a:xfrm>
              <a:off x="2843854"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53" name="矩形 52"/>
          <p:cNvSpPr/>
          <p:nvPr/>
        </p:nvSpPr>
        <p:spPr>
          <a:xfrm>
            <a:off x="1139868" y="2368596"/>
            <a:ext cx="9208882" cy="461665"/>
          </a:xfrm>
          <a:prstGeom prst="rect">
            <a:avLst/>
          </a:prstGeom>
          <a:noFill/>
          <a:ln>
            <a:noFill/>
          </a:ln>
        </p:spPr>
        <p:txBody>
          <a:bodyPr wrap="square">
            <a:spAutoFit/>
          </a:bodyPr>
          <a:lstStyle/>
          <a:p>
            <a:pPr marL="0" marR="0" lvl="0" indent="0" defTabSz="5111750" rtl="0" eaLnBrk="1" fontAlgn="base" latinLnBrk="0" hangingPunct="1">
              <a:lnSpc>
                <a:spcPct val="100000"/>
              </a:lnSpc>
              <a:spcBef>
                <a:spcPct val="50000"/>
              </a:spcBef>
              <a:spcAft>
                <a:spcPct val="0"/>
              </a:spcAft>
              <a:buClrTx/>
              <a:buSzTx/>
              <a:buFontTx/>
              <a:buNone/>
              <a:tabLst>
                <a:tab pos="5111750" algn="l"/>
                <a:tab pos="6369050" algn="l"/>
              </a:tabLst>
              <a:defRPr/>
            </a:pPr>
            <a:r>
              <a:rPr kumimoji="1"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接收方收到的数据 </a:t>
            </a:r>
            <a:r>
              <a:rPr kumimoji="1"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1"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处理后的数据</a:t>
            </a:r>
            <a:r>
              <a:rPr kumimoji="1"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endParaRPr kumimoji="1"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54" name="文本框 53"/>
          <p:cNvSpPr txBox="1"/>
          <p:nvPr/>
        </p:nvSpPr>
        <p:spPr>
          <a:xfrm>
            <a:off x="3186460" y="5940367"/>
            <a:ext cx="5819079" cy="461665"/>
          </a:xfrm>
          <a:prstGeom prst="rect">
            <a:avLst/>
          </a:prstGeom>
          <a:solidFill>
            <a:schemeClr val="accent1">
              <a:lumMod val="20000"/>
              <a:lumOff val="80000"/>
            </a:schemeClr>
          </a:solidFill>
          <a:ln>
            <a:solidFill>
              <a:srgbClr val="C00000"/>
            </a:solidFill>
          </a:ln>
        </p:spPr>
        <p:txBody>
          <a:bodyPr wrap="square" rtlCol="0">
            <a:spAutoFit/>
          </a:bodyPr>
          <a:lstStyle>
            <a:defPPr>
              <a:defRPr lang="zh-CN"/>
            </a:defPPr>
            <a:lvl1pPr algn="ctr">
              <a:defRPr sz="2400">
                <a:solidFill>
                  <a:srgbClr val="C00000"/>
                </a:solidFill>
              </a:defRPr>
            </a:lvl1pPr>
          </a:lstStyle>
          <a:p>
            <a:r>
              <a:rPr lang="zh-CN" altLang="en-US" dirty="0">
                <a:solidFill>
                  <a:schemeClr val="tx1"/>
                </a:solidFill>
              </a:rPr>
              <a:t>问题：效率不高</a:t>
            </a:r>
          </a:p>
        </p:txBody>
      </p:sp>
      <p:sp>
        <p:nvSpPr>
          <p:cNvPr id="55" name="灯片编号占位符 3">
            <a:extLst>
              <a:ext uri="{FF2B5EF4-FFF2-40B4-BE49-F238E27FC236}">
                <a16:creationId xmlns:a16="http://schemas.microsoft.com/office/drawing/2014/main" id="{7A62EEFF-7DD1-4413-97AC-FFF262F65D1C}"/>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18</a:t>
            </a:fld>
            <a:endParaRPr lang="en-US" dirty="0"/>
          </a:p>
        </p:txBody>
      </p:sp>
    </p:spTree>
    <p:extLst>
      <p:ext uri="{BB962C8B-B14F-4D97-AF65-F5344CB8AC3E}">
        <p14:creationId xmlns:p14="http://schemas.microsoft.com/office/powerpoint/2010/main" val="414082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9" grpId="0" animBg="1"/>
      <p:bldP spid="27" grpId="0" animBg="1"/>
      <p:bldP spid="53" grpId="0"/>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成帧：带比特填充的定界符</a:t>
            </a:r>
          </a:p>
        </p:txBody>
      </p:sp>
      <p:sp>
        <p:nvSpPr>
          <p:cNvPr id="3" name="内容占位符 2"/>
          <p:cNvSpPr>
            <a:spLocks noGrp="1"/>
          </p:cNvSpPr>
          <p:nvPr>
            <p:ph idx="1"/>
          </p:nvPr>
        </p:nvSpPr>
        <p:spPr/>
        <p:txBody>
          <a:bodyPr/>
          <a:lstStyle/>
          <a:p>
            <a:pPr>
              <a:lnSpc>
                <a:spcPts val="3600"/>
              </a:lnSpc>
              <a:spcBef>
                <a:spcPts val="1200"/>
              </a:spcBef>
            </a:pPr>
            <a:r>
              <a:rPr lang="zh-CN" altLang="en-US" dirty="0">
                <a:solidFill>
                  <a:srgbClr val="C00000"/>
                </a:solidFill>
              </a:rPr>
              <a:t>带</a:t>
            </a:r>
            <a:r>
              <a:rPr lang="zh-CN" altLang="en-US" b="1" dirty="0">
                <a:solidFill>
                  <a:srgbClr val="C00000"/>
                </a:solidFill>
              </a:rPr>
              <a:t>比特</a:t>
            </a:r>
            <a:r>
              <a:rPr lang="zh-CN" altLang="en-US" dirty="0">
                <a:solidFill>
                  <a:srgbClr val="C00000"/>
                </a:solidFill>
              </a:rPr>
              <a:t>填充的定界符法</a:t>
            </a:r>
            <a:endParaRPr lang="en-US" altLang="zh-CN" dirty="0">
              <a:solidFill>
                <a:srgbClr val="C00000"/>
              </a:solidFill>
            </a:endParaRPr>
          </a:p>
          <a:p>
            <a:pPr lvl="1">
              <a:lnSpc>
                <a:spcPts val="3600"/>
              </a:lnSpc>
              <a:spcBef>
                <a:spcPts val="1200"/>
              </a:spcBef>
            </a:pPr>
            <a:r>
              <a:rPr lang="zh-CN" altLang="en-US" dirty="0"/>
              <a:t>定界符：两个</a:t>
            </a:r>
            <a:r>
              <a:rPr lang="en-US" altLang="zh-CN" dirty="0"/>
              <a:t>0</a:t>
            </a:r>
            <a:r>
              <a:rPr lang="zh-CN" altLang="en-US" dirty="0"/>
              <a:t>比特之间，连续</a:t>
            </a:r>
            <a:r>
              <a:rPr lang="en-US" altLang="zh-CN" dirty="0"/>
              <a:t>6</a:t>
            </a:r>
            <a:r>
              <a:rPr lang="zh-CN" altLang="en-US" dirty="0"/>
              <a:t>个</a:t>
            </a:r>
            <a:r>
              <a:rPr lang="en-US" altLang="zh-CN" dirty="0"/>
              <a:t>1</a:t>
            </a:r>
            <a:r>
              <a:rPr lang="zh-CN" altLang="en-US" dirty="0"/>
              <a:t>比特，即</a:t>
            </a:r>
            <a:r>
              <a:rPr lang="en-US" altLang="zh-CN" dirty="0">
                <a:solidFill>
                  <a:srgbClr val="C00000"/>
                </a:solidFill>
              </a:rPr>
              <a:t>01111110</a:t>
            </a:r>
            <a:r>
              <a:rPr lang="zh-CN" altLang="en-US" dirty="0"/>
              <a:t>，</a:t>
            </a:r>
            <a:r>
              <a:rPr lang="en-US" altLang="zh-CN" dirty="0"/>
              <a:t>0x7E</a:t>
            </a:r>
            <a:endParaRPr lang="zh-CN" altLang="en-US" dirty="0"/>
          </a:p>
          <a:p>
            <a:pPr marL="457200" lvl="1" indent="0">
              <a:lnSpc>
                <a:spcPts val="3600"/>
              </a:lnSpc>
              <a:buNone/>
            </a:pPr>
            <a:endParaRPr lang="en-US" altLang="zh-CN" dirty="0"/>
          </a:p>
          <a:p>
            <a:pPr marL="457200" lvl="1" indent="0">
              <a:buNone/>
            </a:pPr>
            <a:endParaRPr lang="en-US" altLang="zh-CN" dirty="0"/>
          </a:p>
        </p:txBody>
      </p:sp>
      <p:grpSp>
        <p:nvGrpSpPr>
          <p:cNvPr id="18" name="组合 17"/>
          <p:cNvGrpSpPr/>
          <p:nvPr/>
        </p:nvGrpSpPr>
        <p:grpSpPr>
          <a:xfrm>
            <a:off x="2351627" y="3546296"/>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19"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20"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1"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22"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3"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4"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sp>
          <p:nvSpPr>
            <p:cNvPr id="25"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26"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27"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28"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29"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30"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31"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sp>
          <p:nvSpPr>
            <p:cNvPr id="32"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33"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34"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35"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36"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37"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38"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39"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0"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41"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2"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grpSp>
      <p:grpSp>
        <p:nvGrpSpPr>
          <p:cNvPr id="43" name="组合 42"/>
          <p:cNvGrpSpPr/>
          <p:nvPr/>
        </p:nvGrpSpPr>
        <p:grpSpPr>
          <a:xfrm>
            <a:off x="4050788" y="4040037"/>
            <a:ext cx="2375557" cy="770327"/>
            <a:chOff x="4242062" y="3880284"/>
            <a:chExt cx="2375557" cy="770327"/>
          </a:xfrm>
        </p:grpSpPr>
        <p:sp>
          <p:nvSpPr>
            <p:cNvPr id="44" name="左大括号 43"/>
            <p:cNvSpPr/>
            <p:nvPr/>
          </p:nvSpPr>
          <p:spPr>
            <a:xfrm rot="16200000">
              <a:off x="5347931" y="2774415"/>
              <a:ext cx="163819" cy="2375557"/>
            </a:xfrm>
            <a:prstGeom prst="leftBrace">
              <a:avLst>
                <a:gd name="adj1" fmla="val 95127"/>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矩形 44"/>
            <p:cNvSpPr/>
            <p:nvPr/>
          </p:nvSpPr>
          <p:spPr>
            <a:xfrm>
              <a:off x="4696282" y="4250501"/>
              <a:ext cx="1436623"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定界符</a:t>
              </a:r>
            </a:p>
          </p:txBody>
        </p:sp>
      </p:grpSp>
      <p:grpSp>
        <p:nvGrpSpPr>
          <p:cNvPr id="46" name="组合 45"/>
          <p:cNvGrpSpPr/>
          <p:nvPr/>
        </p:nvGrpSpPr>
        <p:grpSpPr>
          <a:xfrm>
            <a:off x="1307508" y="4040038"/>
            <a:ext cx="2552617" cy="764096"/>
            <a:chOff x="1498782" y="3880285"/>
            <a:chExt cx="2552617" cy="764096"/>
          </a:xfrm>
        </p:grpSpPr>
        <p:sp>
          <p:nvSpPr>
            <p:cNvPr id="47" name="左大括号 46"/>
            <p:cNvSpPr/>
            <p:nvPr/>
          </p:nvSpPr>
          <p:spPr>
            <a:xfrm rot="16200000">
              <a:off x="2693181" y="2685886"/>
              <a:ext cx="163819" cy="255261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矩形 47"/>
            <p:cNvSpPr/>
            <p:nvPr/>
          </p:nvSpPr>
          <p:spPr>
            <a:xfrm>
              <a:off x="2056778" y="4244271"/>
              <a:ext cx="1436623"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上一帧</a:t>
              </a:r>
            </a:p>
          </p:txBody>
        </p:sp>
      </p:grpSp>
      <p:grpSp>
        <p:nvGrpSpPr>
          <p:cNvPr id="49" name="组合 48"/>
          <p:cNvGrpSpPr/>
          <p:nvPr/>
        </p:nvGrpSpPr>
        <p:grpSpPr>
          <a:xfrm>
            <a:off x="6588157" y="4044103"/>
            <a:ext cx="4438466" cy="766261"/>
            <a:chOff x="6779431" y="3884350"/>
            <a:chExt cx="4438466" cy="766261"/>
          </a:xfrm>
        </p:grpSpPr>
        <p:sp>
          <p:nvSpPr>
            <p:cNvPr id="50" name="左大括号 49"/>
            <p:cNvSpPr/>
            <p:nvPr/>
          </p:nvSpPr>
          <p:spPr>
            <a:xfrm rot="16200000">
              <a:off x="8916754" y="1747027"/>
              <a:ext cx="163819" cy="4438466"/>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矩形 50"/>
            <p:cNvSpPr/>
            <p:nvPr/>
          </p:nvSpPr>
          <p:spPr>
            <a:xfrm>
              <a:off x="8276860" y="4250501"/>
              <a:ext cx="1436623"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下一帧</a:t>
              </a:r>
            </a:p>
          </p:txBody>
        </p:sp>
      </p:grpSp>
      <p:sp>
        <p:nvSpPr>
          <p:cNvPr id="53" name="文本框 52"/>
          <p:cNvSpPr txBox="1"/>
          <p:nvPr/>
        </p:nvSpPr>
        <p:spPr>
          <a:xfrm>
            <a:off x="1865504" y="5501483"/>
            <a:ext cx="8913332" cy="430887"/>
          </a:xfrm>
          <a:prstGeom prst="rect">
            <a:avLst/>
          </a:prstGeom>
          <a:solidFill>
            <a:schemeClr val="accent4">
              <a:lumMod val="20000"/>
              <a:lumOff val="80000"/>
            </a:schemeClr>
          </a:solidFill>
          <a:ln>
            <a:solidFill>
              <a:schemeClr val="accent4">
                <a:lumMod val="20000"/>
                <a:lumOff val="80000"/>
              </a:schemeClr>
            </a:solidFill>
          </a:ln>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问题：如果有效载荷部分包含与“</a:t>
            </a:r>
            <a:r>
              <a:rPr lang="zh-CN" altLang="en-US" sz="2200" dirty="0">
                <a:solidFill>
                  <a:srgbClr val="C00000"/>
                </a:solidFill>
                <a:latin typeface="微软雅黑" panose="020B0503020204020204" pitchFamily="34" charset="-122"/>
                <a:ea typeface="微软雅黑" panose="020B0503020204020204" pitchFamily="34" charset="-122"/>
              </a:rPr>
              <a:t>定界符</a:t>
            </a:r>
            <a:r>
              <a:rPr lang="zh-CN" altLang="en-US" sz="2200" dirty="0">
                <a:latin typeface="微软雅黑" panose="020B0503020204020204" pitchFamily="34" charset="-122"/>
                <a:ea typeface="微软雅黑" panose="020B0503020204020204" pitchFamily="34" charset="-122"/>
              </a:rPr>
              <a:t>”相同的位组合如何解决？</a:t>
            </a:r>
          </a:p>
        </p:txBody>
      </p:sp>
      <p:sp>
        <p:nvSpPr>
          <p:cNvPr id="52" name="灯片编号占位符 3">
            <a:extLst>
              <a:ext uri="{FF2B5EF4-FFF2-40B4-BE49-F238E27FC236}">
                <a16:creationId xmlns:a16="http://schemas.microsoft.com/office/drawing/2014/main" id="{593C000C-0F74-4A97-A75D-7C2684725723}"/>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19</a:t>
            </a:fld>
            <a:endParaRPr lang="en-US" dirty="0"/>
          </a:p>
        </p:txBody>
      </p:sp>
    </p:spTree>
    <p:extLst>
      <p:ext uri="{BB962C8B-B14F-4D97-AF65-F5344CB8AC3E}">
        <p14:creationId xmlns:p14="http://schemas.microsoft.com/office/powerpoint/2010/main" val="24556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horizontal)">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linds(horizontal)">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A35C35-749B-47DD-8333-0D4B37602122}"/>
              </a:ext>
            </a:extLst>
          </p:cNvPr>
          <p:cNvSpPr>
            <a:spLocks noGrp="1"/>
          </p:cNvSpPr>
          <p:nvPr>
            <p:ph type="title"/>
          </p:nvPr>
        </p:nvSpPr>
        <p:spPr/>
        <p:txBody>
          <a:bodyPr/>
          <a:lstStyle/>
          <a:p>
            <a:r>
              <a:rPr lang="zh-CN" altLang="en-US" dirty="0"/>
              <a:t>目录</a:t>
            </a:r>
          </a:p>
        </p:txBody>
      </p:sp>
      <p:sp>
        <p:nvSpPr>
          <p:cNvPr id="7" name="内容占位符 6">
            <a:extLst>
              <a:ext uri="{FF2B5EF4-FFF2-40B4-BE49-F238E27FC236}">
                <a16:creationId xmlns:a16="http://schemas.microsoft.com/office/drawing/2014/main" id="{824D9CC0-37C0-485A-ABDB-37DD72F2701D}"/>
              </a:ext>
            </a:extLst>
          </p:cNvPr>
          <p:cNvSpPr>
            <a:spLocks noGrp="1"/>
          </p:cNvSpPr>
          <p:nvPr>
            <p:ph idx="1"/>
          </p:nvPr>
        </p:nvSpPr>
        <p:spPr/>
        <p:txBody>
          <a:bodyPr/>
          <a:lstStyle/>
          <a:p>
            <a:r>
              <a:rPr lang="zh-CN" altLang="en-US" dirty="0">
                <a:solidFill>
                  <a:srgbClr val="FF0000"/>
                </a:solidFill>
              </a:rPr>
              <a:t>链路层概述</a:t>
            </a:r>
            <a:endParaRPr lang="en-US" altLang="zh-CN" dirty="0">
              <a:solidFill>
                <a:srgbClr val="FF0000"/>
              </a:solidFill>
            </a:endParaRPr>
          </a:p>
          <a:p>
            <a:r>
              <a:rPr lang="zh-CN" altLang="en-US" dirty="0"/>
              <a:t>成帧</a:t>
            </a:r>
            <a:endParaRPr lang="en-US" altLang="zh-CN" dirty="0"/>
          </a:p>
          <a:p>
            <a:r>
              <a:rPr lang="zh-CN" altLang="en-US" dirty="0"/>
              <a:t>差错检测与修复</a:t>
            </a:r>
            <a:endParaRPr lang="en-US" altLang="zh-CN" dirty="0"/>
          </a:p>
          <a:p>
            <a:r>
              <a:rPr lang="zh-CN" altLang="en-US" dirty="0"/>
              <a:t>访问控制</a:t>
            </a:r>
          </a:p>
        </p:txBody>
      </p:sp>
      <p:sp>
        <p:nvSpPr>
          <p:cNvPr id="5" name="灯片编号占位符 4">
            <a:extLst>
              <a:ext uri="{FF2B5EF4-FFF2-40B4-BE49-F238E27FC236}">
                <a16:creationId xmlns:a16="http://schemas.microsoft.com/office/drawing/2014/main" id="{78046BEA-48F0-42A7-BA1A-E6890BE5C25D}"/>
              </a:ext>
            </a:extLst>
          </p:cNvPr>
          <p:cNvSpPr>
            <a:spLocks noGrp="1"/>
          </p:cNvSpPr>
          <p:nvPr>
            <p:ph type="sldNum" sz="quarter" idx="11"/>
          </p:nvPr>
        </p:nvSpPr>
        <p:spPr/>
        <p:txBody>
          <a:bodyPr/>
          <a:lstStyle/>
          <a:p>
            <a:pPr>
              <a:defRPr/>
            </a:pPr>
            <a:fld id="{138DC131-9A15-4746-A2F6-35F31BCF58C6}" type="slidenum">
              <a:rPr lang="en-US" smtClean="0"/>
              <a:pPr>
                <a:defRPr/>
              </a:pPr>
              <a:t>2</a:t>
            </a:fld>
            <a:endParaRPr lang="en-US" dirty="0"/>
          </a:p>
        </p:txBody>
      </p:sp>
    </p:spTree>
    <p:extLst>
      <p:ext uri="{BB962C8B-B14F-4D97-AF65-F5344CB8AC3E}">
        <p14:creationId xmlns:p14="http://schemas.microsoft.com/office/powerpoint/2010/main" val="3084168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成帧：带比特填充的定界符</a:t>
            </a:r>
          </a:p>
        </p:txBody>
      </p:sp>
      <p:sp>
        <p:nvSpPr>
          <p:cNvPr id="3" name="内容占位符 2"/>
          <p:cNvSpPr>
            <a:spLocks noGrp="1"/>
          </p:cNvSpPr>
          <p:nvPr>
            <p:ph idx="1"/>
          </p:nvPr>
        </p:nvSpPr>
        <p:spPr/>
        <p:txBody>
          <a:bodyPr/>
          <a:lstStyle/>
          <a:p>
            <a:pPr>
              <a:lnSpc>
                <a:spcPts val="3600"/>
              </a:lnSpc>
              <a:spcBef>
                <a:spcPts val="1200"/>
              </a:spcBef>
            </a:pPr>
            <a:r>
              <a:rPr lang="zh-CN" altLang="en-US" dirty="0">
                <a:solidFill>
                  <a:srgbClr val="C00000"/>
                </a:solidFill>
              </a:rPr>
              <a:t>带</a:t>
            </a:r>
            <a:r>
              <a:rPr lang="zh-CN" altLang="en-US" b="1" dirty="0">
                <a:solidFill>
                  <a:srgbClr val="C00000"/>
                </a:solidFill>
              </a:rPr>
              <a:t>比特</a:t>
            </a:r>
            <a:r>
              <a:rPr lang="zh-CN" altLang="en-US" dirty="0">
                <a:solidFill>
                  <a:srgbClr val="C00000"/>
                </a:solidFill>
              </a:rPr>
              <a:t>填充的定界符法：</a:t>
            </a:r>
            <a:r>
              <a:rPr lang="zh-CN" altLang="en-US" dirty="0"/>
              <a:t>发送方检查有效载荷</a:t>
            </a:r>
            <a:endParaRPr lang="en-US" altLang="zh-CN" dirty="0"/>
          </a:p>
          <a:p>
            <a:pPr lvl="1">
              <a:lnSpc>
                <a:spcPts val="3600"/>
              </a:lnSpc>
              <a:spcBef>
                <a:spcPts val="1200"/>
              </a:spcBef>
            </a:pPr>
            <a:r>
              <a:rPr lang="zh-CN" altLang="en-US" dirty="0"/>
              <a:t>若在</a:t>
            </a:r>
            <a:r>
              <a:rPr lang="zh-CN" altLang="en-US" dirty="0">
                <a:solidFill>
                  <a:srgbClr val="7030A0"/>
                </a:solidFill>
              </a:rPr>
              <a:t>有效载荷</a:t>
            </a:r>
            <a:r>
              <a:rPr lang="zh-CN" altLang="en-US" dirty="0"/>
              <a:t>中出现</a:t>
            </a:r>
            <a:r>
              <a:rPr lang="zh-CN" altLang="en-US" dirty="0">
                <a:solidFill>
                  <a:srgbClr val="C00000"/>
                </a:solidFill>
              </a:rPr>
              <a:t>连续</a:t>
            </a:r>
            <a:r>
              <a:rPr lang="en-US" altLang="zh-CN" dirty="0">
                <a:solidFill>
                  <a:srgbClr val="C00000"/>
                </a:solidFill>
              </a:rPr>
              <a:t>5</a:t>
            </a:r>
            <a:r>
              <a:rPr lang="zh-CN" altLang="en-US" dirty="0">
                <a:solidFill>
                  <a:srgbClr val="C00000"/>
                </a:solidFill>
              </a:rPr>
              <a:t>个</a:t>
            </a:r>
            <a:r>
              <a:rPr lang="en-US" altLang="zh-CN" dirty="0">
                <a:solidFill>
                  <a:srgbClr val="C00000"/>
                </a:solidFill>
              </a:rPr>
              <a:t>1</a:t>
            </a:r>
            <a:r>
              <a:rPr lang="zh-CN" altLang="en-US" dirty="0"/>
              <a:t>比特，则直接</a:t>
            </a:r>
            <a:r>
              <a:rPr lang="zh-CN" altLang="en-US" dirty="0">
                <a:solidFill>
                  <a:srgbClr val="C00000"/>
                </a:solidFill>
              </a:rPr>
              <a:t>插入</a:t>
            </a:r>
            <a:r>
              <a:rPr lang="en-US" altLang="zh-CN" dirty="0">
                <a:solidFill>
                  <a:srgbClr val="C00000"/>
                </a:solidFill>
              </a:rPr>
              <a:t>1</a:t>
            </a:r>
            <a:r>
              <a:rPr lang="zh-CN" altLang="en-US" dirty="0">
                <a:solidFill>
                  <a:srgbClr val="C00000"/>
                </a:solidFill>
              </a:rPr>
              <a:t>个</a:t>
            </a:r>
            <a:r>
              <a:rPr lang="en-US" altLang="zh-CN" dirty="0">
                <a:solidFill>
                  <a:srgbClr val="C00000"/>
                </a:solidFill>
              </a:rPr>
              <a:t>0</a:t>
            </a:r>
            <a:r>
              <a:rPr lang="zh-CN" altLang="en-US" dirty="0"/>
              <a:t>比特</a:t>
            </a:r>
          </a:p>
          <a:p>
            <a:pPr marL="457200" lvl="1" indent="0">
              <a:lnSpc>
                <a:spcPts val="3600"/>
              </a:lnSpc>
              <a:buNone/>
            </a:pPr>
            <a:endParaRPr lang="en-US" altLang="zh-CN" dirty="0"/>
          </a:p>
          <a:p>
            <a:pPr marL="457200" lvl="1" indent="0">
              <a:buNone/>
            </a:pPr>
            <a:endParaRPr lang="en-US" altLang="zh-CN" dirty="0"/>
          </a:p>
        </p:txBody>
      </p:sp>
      <p:grpSp>
        <p:nvGrpSpPr>
          <p:cNvPr id="52" name="组合 51"/>
          <p:cNvGrpSpPr/>
          <p:nvPr/>
        </p:nvGrpSpPr>
        <p:grpSpPr>
          <a:xfrm>
            <a:off x="2702440" y="3535103"/>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53"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54"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5"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6"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7"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8"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9"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60"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1"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2"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3"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4"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5"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6"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67"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68"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69"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0"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1"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2"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73"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74"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75"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6"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grpSp>
      <p:sp>
        <p:nvSpPr>
          <p:cNvPr id="77" name="矩形 76"/>
          <p:cNvSpPr/>
          <p:nvPr/>
        </p:nvSpPr>
        <p:spPr>
          <a:xfrm>
            <a:off x="1092734" y="3478717"/>
            <a:ext cx="1450168"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原始载荷</a:t>
            </a:r>
          </a:p>
        </p:txBody>
      </p:sp>
      <p:sp>
        <p:nvSpPr>
          <p:cNvPr id="78" name="矩形 77"/>
          <p:cNvSpPr/>
          <p:nvPr/>
        </p:nvSpPr>
        <p:spPr>
          <a:xfrm>
            <a:off x="1092734" y="4336557"/>
            <a:ext cx="1450168"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载荷填充</a:t>
            </a:r>
          </a:p>
        </p:txBody>
      </p:sp>
      <p:grpSp>
        <p:nvGrpSpPr>
          <p:cNvPr id="79" name="组合 78"/>
          <p:cNvGrpSpPr/>
          <p:nvPr/>
        </p:nvGrpSpPr>
        <p:grpSpPr>
          <a:xfrm>
            <a:off x="2702440" y="4392943"/>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80" name="Rectangle 44"/>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81" name="Rectangle 44"/>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2" name="Rectangle 44"/>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3" name="Rectangle 44"/>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4" name="Rectangle 44"/>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5" name="Rectangle 44"/>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grpSp>
      <p:cxnSp>
        <p:nvCxnSpPr>
          <p:cNvPr id="86" name="直接箭头连接符 85"/>
          <p:cNvCxnSpPr/>
          <p:nvPr/>
        </p:nvCxnSpPr>
        <p:spPr>
          <a:xfrm>
            <a:off x="4616902" y="3822447"/>
            <a:ext cx="159539" cy="51411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Rectangle 44"/>
          <p:cNvSpPr>
            <a:spLocks noChangeArrowheads="1"/>
          </p:cNvSpPr>
          <p:nvPr/>
        </p:nvSpPr>
        <p:spPr bwMode="auto">
          <a:xfrm>
            <a:off x="4616902" y="4392943"/>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grpSp>
        <p:nvGrpSpPr>
          <p:cNvPr id="88" name="组合 87"/>
          <p:cNvGrpSpPr/>
          <p:nvPr/>
        </p:nvGrpSpPr>
        <p:grpSpPr>
          <a:xfrm>
            <a:off x="4935979" y="4392943"/>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89" name="Rectangle 44"/>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90" name="Rectangle 44"/>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1" name="Rectangle 44"/>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2" name="Rectangle 44"/>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3" name="Rectangle 44"/>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4" name="Rectangle 44"/>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grpSp>
      <p:cxnSp>
        <p:nvCxnSpPr>
          <p:cNvPr id="95" name="直接箭头连接符 94"/>
          <p:cNvCxnSpPr/>
          <p:nvPr/>
        </p:nvCxnSpPr>
        <p:spPr>
          <a:xfrm>
            <a:off x="6531363" y="3822447"/>
            <a:ext cx="397338" cy="51411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44"/>
          <p:cNvSpPr>
            <a:spLocks noChangeArrowheads="1"/>
          </p:cNvSpPr>
          <p:nvPr/>
        </p:nvSpPr>
        <p:spPr bwMode="auto">
          <a:xfrm>
            <a:off x="6850441" y="439294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grpSp>
        <p:nvGrpSpPr>
          <p:cNvPr id="97" name="组合 96"/>
          <p:cNvGrpSpPr/>
          <p:nvPr/>
        </p:nvGrpSpPr>
        <p:grpSpPr>
          <a:xfrm>
            <a:off x="7169518" y="4392949"/>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98" name="Rectangle 44"/>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9" name="Rectangle 44"/>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0" name="Rectangle 44"/>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1" name="Rectangle 44"/>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2" name="Rectangle 44"/>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03" name="Rectangle 44"/>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04" name="Rectangle 44"/>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05" name="Rectangle 44"/>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6" name="Rectangle 44"/>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07" name="Rectangle 44"/>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8" name="Rectangle 44"/>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9" name="Rectangle 44"/>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grpSp>
      <p:cxnSp>
        <p:nvCxnSpPr>
          <p:cNvPr id="110" name="直接箭头连接符 109"/>
          <p:cNvCxnSpPr/>
          <p:nvPr/>
        </p:nvCxnSpPr>
        <p:spPr>
          <a:xfrm>
            <a:off x="2702440" y="3953933"/>
            <a:ext cx="191446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a:off x="4696671" y="3953933"/>
            <a:ext cx="183469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6690902" y="3953933"/>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3" name="灯片编号占位符 3">
            <a:extLst>
              <a:ext uri="{FF2B5EF4-FFF2-40B4-BE49-F238E27FC236}">
                <a16:creationId xmlns:a16="http://schemas.microsoft.com/office/drawing/2014/main" id="{0D7A2508-D0E9-4B0A-93F8-B6A52CB95B64}"/>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20</a:t>
            </a:fld>
            <a:endParaRPr lang="en-US" dirty="0"/>
          </a:p>
        </p:txBody>
      </p:sp>
    </p:spTree>
    <p:extLst>
      <p:ext uri="{BB962C8B-B14F-4D97-AF65-F5344CB8AC3E}">
        <p14:creationId xmlns:p14="http://schemas.microsoft.com/office/powerpoint/2010/main" val="152481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ipe(left)">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wipe(left)">
                                      <p:cBhvr>
                                        <p:cTn id="21" dur="500"/>
                                        <p:tgtEl>
                                          <p:spTgt spid="1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up)">
                                      <p:cBhvr>
                                        <p:cTn id="31" dur="500"/>
                                        <p:tgtEl>
                                          <p:spTgt spid="8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left)">
                                      <p:cBhvr>
                                        <p:cTn id="39" dur="500"/>
                                        <p:tgtEl>
                                          <p:spTgt spid="1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wipe(left)">
                                      <p:cBhvr>
                                        <p:cTn id="44" dur="500"/>
                                        <p:tgtEl>
                                          <p:spTgt spid="8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up)">
                                      <p:cBhvr>
                                        <p:cTn id="49" dur="500"/>
                                        <p:tgtEl>
                                          <p:spTgt spid="95"/>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2"/>
                                        </p:tgtEl>
                                        <p:attrNameLst>
                                          <p:attrName>style.visibility</p:attrName>
                                        </p:attrNameLst>
                                      </p:cBhvr>
                                      <p:to>
                                        <p:strVal val="visible"/>
                                      </p:to>
                                    </p:set>
                                    <p:animEffect transition="in" filter="wipe(left)">
                                      <p:cBhvr>
                                        <p:cTn id="57" dur="500"/>
                                        <p:tgtEl>
                                          <p:spTgt spid="1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7"/>
                                        </p:tgtEl>
                                        <p:attrNameLst>
                                          <p:attrName>style.visibility</p:attrName>
                                        </p:attrNameLst>
                                      </p:cBhvr>
                                      <p:to>
                                        <p:strVal val="visible"/>
                                      </p:to>
                                    </p:set>
                                    <p:animEffect transition="in" filter="wipe(left)">
                                      <p:cBhvr>
                                        <p:cTn id="6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7" grpId="0" animBg="1"/>
      <p:bldP spid="9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成帧：带比特填充的定界符</a:t>
            </a:r>
          </a:p>
        </p:txBody>
      </p:sp>
      <p:sp>
        <p:nvSpPr>
          <p:cNvPr id="3" name="内容占位符 2"/>
          <p:cNvSpPr>
            <a:spLocks noGrp="1"/>
          </p:cNvSpPr>
          <p:nvPr>
            <p:ph idx="1"/>
          </p:nvPr>
        </p:nvSpPr>
        <p:spPr/>
        <p:txBody>
          <a:bodyPr/>
          <a:lstStyle/>
          <a:p>
            <a:pPr>
              <a:lnSpc>
                <a:spcPts val="3600"/>
              </a:lnSpc>
            </a:pPr>
            <a:r>
              <a:rPr lang="zh-CN" altLang="en-US" dirty="0">
                <a:solidFill>
                  <a:srgbClr val="C00000"/>
                </a:solidFill>
              </a:rPr>
              <a:t>带</a:t>
            </a:r>
            <a:r>
              <a:rPr lang="zh-CN" altLang="en-US" b="1" dirty="0">
                <a:solidFill>
                  <a:srgbClr val="C00000"/>
                </a:solidFill>
              </a:rPr>
              <a:t>比特</a:t>
            </a:r>
            <a:r>
              <a:rPr lang="zh-CN" altLang="en-US" dirty="0">
                <a:solidFill>
                  <a:srgbClr val="C00000"/>
                </a:solidFill>
              </a:rPr>
              <a:t>填充的定界符法：</a:t>
            </a:r>
            <a:r>
              <a:rPr lang="zh-CN" altLang="en-US" dirty="0"/>
              <a:t>接收方的处理</a:t>
            </a:r>
            <a:endParaRPr lang="en-US" altLang="zh-CN" dirty="0"/>
          </a:p>
          <a:p>
            <a:pPr lvl="1">
              <a:lnSpc>
                <a:spcPts val="3600"/>
              </a:lnSpc>
            </a:pPr>
            <a:r>
              <a:rPr lang="zh-CN" altLang="en-US" dirty="0"/>
              <a:t>若出现</a:t>
            </a:r>
            <a:r>
              <a:rPr lang="zh-CN" altLang="en-US" dirty="0">
                <a:solidFill>
                  <a:srgbClr val="7030A0"/>
                </a:solidFill>
              </a:rPr>
              <a:t>连续</a:t>
            </a:r>
            <a:r>
              <a:rPr lang="en-US" altLang="zh-CN" dirty="0">
                <a:solidFill>
                  <a:srgbClr val="7030A0"/>
                </a:solidFill>
              </a:rPr>
              <a:t>5</a:t>
            </a:r>
            <a:r>
              <a:rPr lang="zh-CN" altLang="en-US" dirty="0">
                <a:solidFill>
                  <a:srgbClr val="7030A0"/>
                </a:solidFill>
              </a:rPr>
              <a:t>个</a:t>
            </a:r>
            <a:r>
              <a:rPr lang="en-US" altLang="zh-CN" dirty="0">
                <a:solidFill>
                  <a:srgbClr val="7030A0"/>
                </a:solidFill>
              </a:rPr>
              <a:t>1</a:t>
            </a:r>
            <a:r>
              <a:rPr lang="zh-CN" altLang="en-US" dirty="0"/>
              <a:t>比特</a:t>
            </a:r>
            <a:endParaRPr lang="en-US" altLang="zh-CN" dirty="0"/>
          </a:p>
          <a:p>
            <a:pPr lvl="2">
              <a:lnSpc>
                <a:spcPts val="3600"/>
              </a:lnSpc>
              <a:spcBef>
                <a:spcPts val="0"/>
              </a:spcBef>
              <a:buFont typeface="Microsoft YaHei" panose="020B0503020204020204" pitchFamily="34" charset="-122"/>
              <a:buChar char="−"/>
            </a:pPr>
            <a:r>
              <a:rPr lang="zh-CN" altLang="en-US" dirty="0"/>
              <a:t>若下一比特为</a:t>
            </a:r>
            <a:r>
              <a:rPr lang="en-US" altLang="zh-CN" dirty="0">
                <a:solidFill>
                  <a:srgbClr val="C00000"/>
                </a:solidFill>
              </a:rPr>
              <a:t>0</a:t>
            </a:r>
            <a:r>
              <a:rPr lang="zh-CN" altLang="en-US" dirty="0"/>
              <a:t>，则为</a:t>
            </a:r>
            <a:r>
              <a:rPr lang="zh-CN" altLang="en-US" dirty="0">
                <a:solidFill>
                  <a:srgbClr val="7030A0"/>
                </a:solidFill>
              </a:rPr>
              <a:t>有效载荷</a:t>
            </a:r>
            <a:r>
              <a:rPr lang="zh-CN" altLang="en-US" dirty="0"/>
              <a:t>，直接</a:t>
            </a:r>
            <a:r>
              <a:rPr lang="zh-CN" altLang="en-US" dirty="0">
                <a:solidFill>
                  <a:srgbClr val="7030A0"/>
                </a:solidFill>
              </a:rPr>
              <a:t>丢弃</a:t>
            </a:r>
            <a:r>
              <a:rPr lang="en-US" altLang="zh-CN" dirty="0">
                <a:solidFill>
                  <a:srgbClr val="7030A0"/>
                </a:solidFill>
              </a:rPr>
              <a:t>0</a:t>
            </a:r>
            <a:r>
              <a:rPr lang="zh-CN" altLang="en-US" dirty="0"/>
              <a:t>比特</a:t>
            </a:r>
            <a:endParaRPr lang="en-US" altLang="zh-CN" dirty="0"/>
          </a:p>
          <a:p>
            <a:pPr lvl="2">
              <a:lnSpc>
                <a:spcPts val="3600"/>
              </a:lnSpc>
              <a:spcBef>
                <a:spcPts val="0"/>
              </a:spcBef>
              <a:buFont typeface="Microsoft YaHei" panose="020B0503020204020204" pitchFamily="34" charset="-122"/>
              <a:buChar char="−"/>
            </a:pPr>
            <a:r>
              <a:rPr lang="zh-CN" altLang="en-US" dirty="0"/>
              <a:t>若下一比特为</a:t>
            </a:r>
            <a:r>
              <a:rPr lang="en-US" altLang="zh-CN" dirty="0">
                <a:solidFill>
                  <a:srgbClr val="C00000"/>
                </a:solidFill>
              </a:rPr>
              <a:t>1</a:t>
            </a:r>
            <a:r>
              <a:rPr lang="zh-CN" altLang="en-US" dirty="0"/>
              <a:t>，则连同前、后各</a:t>
            </a:r>
            <a:r>
              <a:rPr lang="en-US" altLang="zh-CN" dirty="0"/>
              <a:t>1</a:t>
            </a:r>
            <a:r>
              <a:rPr lang="zh-CN" altLang="en-US" dirty="0"/>
              <a:t>比特的</a:t>
            </a:r>
            <a:r>
              <a:rPr lang="en-US" altLang="zh-CN" dirty="0"/>
              <a:t>0</a:t>
            </a:r>
            <a:r>
              <a:rPr lang="zh-CN" altLang="en-US" dirty="0"/>
              <a:t>，构成</a:t>
            </a:r>
            <a:r>
              <a:rPr lang="zh-CN" altLang="en-US" dirty="0">
                <a:solidFill>
                  <a:srgbClr val="7030A0"/>
                </a:solidFill>
              </a:rPr>
              <a:t>定界符，</a:t>
            </a:r>
            <a:r>
              <a:rPr lang="zh-CN" altLang="en-US" dirty="0"/>
              <a:t>一帧结束</a:t>
            </a:r>
          </a:p>
          <a:p>
            <a:pPr marL="457200" lvl="1" indent="0">
              <a:lnSpc>
                <a:spcPts val="3600"/>
              </a:lnSpc>
              <a:buNone/>
            </a:pPr>
            <a:endParaRPr lang="en-US" altLang="zh-CN" dirty="0"/>
          </a:p>
          <a:p>
            <a:pPr marL="457200" lvl="1" indent="0">
              <a:buNone/>
            </a:pPr>
            <a:endParaRPr lang="en-US" altLang="zh-CN" dirty="0"/>
          </a:p>
        </p:txBody>
      </p:sp>
      <p:sp>
        <p:nvSpPr>
          <p:cNvPr id="113" name="Rectangle 44"/>
          <p:cNvSpPr>
            <a:spLocks noChangeArrowheads="1"/>
          </p:cNvSpPr>
          <p:nvPr/>
        </p:nvSpPr>
        <p:spPr bwMode="auto">
          <a:xfrm>
            <a:off x="7015215" y="4554313"/>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sp>
        <p:nvSpPr>
          <p:cNvPr id="114" name="Rectangle 44"/>
          <p:cNvSpPr>
            <a:spLocks noChangeArrowheads="1"/>
          </p:cNvSpPr>
          <p:nvPr/>
        </p:nvSpPr>
        <p:spPr bwMode="auto">
          <a:xfrm>
            <a:off x="4781676" y="455430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grpSp>
        <p:nvGrpSpPr>
          <p:cNvPr id="115" name="组合 114"/>
          <p:cNvGrpSpPr/>
          <p:nvPr/>
        </p:nvGrpSpPr>
        <p:grpSpPr>
          <a:xfrm>
            <a:off x="2867214" y="5537993"/>
            <a:ext cx="1914462" cy="287338"/>
            <a:chOff x="3131931" y="5275314"/>
            <a:chExt cx="1914462" cy="287338"/>
          </a:xfrm>
          <a:solidFill>
            <a:schemeClr val="bg1">
              <a:lumMod val="95000"/>
            </a:schemeClr>
          </a:solidFill>
          <a:scene3d>
            <a:camera prst="orthographicFront">
              <a:rot lat="0" lon="0" rev="0"/>
            </a:camera>
            <a:lightRig rig="soft" dir="t">
              <a:rot lat="0" lon="0" rev="0"/>
            </a:lightRig>
          </a:scene3d>
        </p:grpSpPr>
        <p:sp>
          <p:nvSpPr>
            <p:cNvPr id="116" name="Rectangle 44"/>
            <p:cNvSpPr>
              <a:spLocks noChangeArrowheads="1"/>
            </p:cNvSpPr>
            <p:nvPr/>
          </p:nvSpPr>
          <p:spPr bwMode="auto">
            <a:xfrm>
              <a:off x="3131931"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0</a:t>
              </a:r>
            </a:p>
          </p:txBody>
        </p:sp>
        <p:sp>
          <p:nvSpPr>
            <p:cNvPr id="117" name="Rectangle 44"/>
            <p:cNvSpPr>
              <a:spLocks noChangeArrowheads="1"/>
            </p:cNvSpPr>
            <p:nvPr/>
          </p:nvSpPr>
          <p:spPr bwMode="auto">
            <a:xfrm>
              <a:off x="3451008"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18" name="Rectangle 44"/>
            <p:cNvSpPr>
              <a:spLocks noChangeArrowheads="1"/>
            </p:cNvSpPr>
            <p:nvPr/>
          </p:nvSpPr>
          <p:spPr bwMode="auto">
            <a:xfrm>
              <a:off x="3770085"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19" name="Rectangle 44"/>
            <p:cNvSpPr>
              <a:spLocks noChangeArrowheads="1"/>
            </p:cNvSpPr>
            <p:nvPr/>
          </p:nvSpPr>
          <p:spPr bwMode="auto">
            <a:xfrm>
              <a:off x="4089162"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0" name="Rectangle 44"/>
            <p:cNvSpPr>
              <a:spLocks noChangeArrowheads="1"/>
            </p:cNvSpPr>
            <p:nvPr/>
          </p:nvSpPr>
          <p:spPr bwMode="auto">
            <a:xfrm>
              <a:off x="4408239"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1" name="Rectangle 44"/>
            <p:cNvSpPr>
              <a:spLocks noChangeArrowheads="1"/>
            </p:cNvSpPr>
            <p:nvPr/>
          </p:nvSpPr>
          <p:spPr bwMode="auto">
            <a:xfrm>
              <a:off x="4727316"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grpSp>
      <p:grpSp>
        <p:nvGrpSpPr>
          <p:cNvPr id="122" name="组合 121"/>
          <p:cNvGrpSpPr/>
          <p:nvPr/>
        </p:nvGrpSpPr>
        <p:grpSpPr>
          <a:xfrm>
            <a:off x="4781676" y="5537993"/>
            <a:ext cx="1914462" cy="287344"/>
            <a:chOff x="5046393" y="5275314"/>
            <a:chExt cx="1914462" cy="287344"/>
          </a:xfrm>
          <a:solidFill>
            <a:schemeClr val="bg1">
              <a:lumMod val="95000"/>
            </a:schemeClr>
          </a:solidFill>
          <a:scene3d>
            <a:camera prst="orthographicFront">
              <a:rot lat="0" lon="0" rev="0"/>
            </a:camera>
            <a:lightRig rig="soft" dir="t">
              <a:rot lat="0" lon="0" rev="0"/>
            </a:lightRig>
          </a:scene3d>
        </p:grpSpPr>
        <p:sp>
          <p:nvSpPr>
            <p:cNvPr id="123" name="Rectangle 44"/>
            <p:cNvSpPr>
              <a:spLocks noChangeArrowheads="1"/>
            </p:cNvSpPr>
            <p:nvPr/>
          </p:nvSpPr>
          <p:spPr bwMode="auto">
            <a:xfrm>
              <a:off x="5046393"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0</a:t>
              </a:r>
            </a:p>
          </p:txBody>
        </p:sp>
        <p:sp>
          <p:nvSpPr>
            <p:cNvPr id="124" name="Rectangle 44"/>
            <p:cNvSpPr>
              <a:spLocks noChangeArrowheads="1"/>
            </p:cNvSpPr>
            <p:nvPr/>
          </p:nvSpPr>
          <p:spPr bwMode="auto">
            <a:xfrm>
              <a:off x="5365470"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5" name="Rectangle 44"/>
            <p:cNvSpPr>
              <a:spLocks noChangeArrowheads="1"/>
            </p:cNvSpPr>
            <p:nvPr/>
          </p:nvSpPr>
          <p:spPr bwMode="auto">
            <a:xfrm>
              <a:off x="5684547"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6" name="Rectangle 44"/>
            <p:cNvSpPr>
              <a:spLocks noChangeArrowheads="1"/>
            </p:cNvSpPr>
            <p:nvPr/>
          </p:nvSpPr>
          <p:spPr bwMode="auto">
            <a:xfrm>
              <a:off x="6003624"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7" name="Rectangle 44"/>
            <p:cNvSpPr>
              <a:spLocks noChangeArrowheads="1"/>
            </p:cNvSpPr>
            <p:nvPr/>
          </p:nvSpPr>
          <p:spPr bwMode="auto">
            <a:xfrm>
              <a:off x="632270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8" name="Rectangle 44"/>
            <p:cNvSpPr>
              <a:spLocks noChangeArrowheads="1"/>
            </p:cNvSpPr>
            <p:nvPr/>
          </p:nvSpPr>
          <p:spPr bwMode="auto">
            <a:xfrm>
              <a:off x="664177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grpSp>
      <p:grpSp>
        <p:nvGrpSpPr>
          <p:cNvPr id="129" name="组合 128"/>
          <p:cNvGrpSpPr/>
          <p:nvPr/>
        </p:nvGrpSpPr>
        <p:grpSpPr>
          <a:xfrm>
            <a:off x="6696138" y="5537999"/>
            <a:ext cx="3828924" cy="287338"/>
            <a:chOff x="6960855" y="5275320"/>
            <a:chExt cx="3828924" cy="287338"/>
          </a:xfrm>
          <a:solidFill>
            <a:schemeClr val="bg1">
              <a:lumMod val="95000"/>
            </a:schemeClr>
          </a:solidFill>
          <a:scene3d>
            <a:camera prst="orthographicFront">
              <a:rot lat="0" lon="0" rev="0"/>
            </a:camera>
            <a:lightRig rig="soft" dir="t">
              <a:rot lat="0" lon="0" rev="0"/>
            </a:lightRig>
          </a:scene3d>
        </p:grpSpPr>
        <p:sp>
          <p:nvSpPr>
            <p:cNvPr id="130" name="Rectangle 44"/>
            <p:cNvSpPr>
              <a:spLocks noChangeArrowheads="1"/>
            </p:cNvSpPr>
            <p:nvPr/>
          </p:nvSpPr>
          <p:spPr bwMode="auto">
            <a:xfrm>
              <a:off x="696085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31" name="Rectangle 44"/>
            <p:cNvSpPr>
              <a:spLocks noChangeArrowheads="1"/>
            </p:cNvSpPr>
            <p:nvPr/>
          </p:nvSpPr>
          <p:spPr bwMode="auto">
            <a:xfrm>
              <a:off x="727993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2" name="Rectangle 44"/>
            <p:cNvSpPr>
              <a:spLocks noChangeArrowheads="1"/>
            </p:cNvSpPr>
            <p:nvPr/>
          </p:nvSpPr>
          <p:spPr bwMode="auto">
            <a:xfrm>
              <a:off x="7599009"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3" name="Rectangle 44"/>
            <p:cNvSpPr>
              <a:spLocks noChangeArrowheads="1"/>
            </p:cNvSpPr>
            <p:nvPr/>
          </p:nvSpPr>
          <p:spPr bwMode="auto">
            <a:xfrm>
              <a:off x="7918086"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4" name="Rectangle 44"/>
            <p:cNvSpPr>
              <a:spLocks noChangeArrowheads="1"/>
            </p:cNvSpPr>
            <p:nvPr/>
          </p:nvSpPr>
          <p:spPr bwMode="auto">
            <a:xfrm>
              <a:off x="8237163"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35" name="Rectangle 44"/>
            <p:cNvSpPr>
              <a:spLocks noChangeArrowheads="1"/>
            </p:cNvSpPr>
            <p:nvPr/>
          </p:nvSpPr>
          <p:spPr bwMode="auto">
            <a:xfrm>
              <a:off x="8556240"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36" name="Rectangle 44"/>
            <p:cNvSpPr>
              <a:spLocks noChangeArrowheads="1"/>
            </p:cNvSpPr>
            <p:nvPr/>
          </p:nvSpPr>
          <p:spPr bwMode="auto">
            <a:xfrm>
              <a:off x="8875317"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37" name="Rectangle 44"/>
            <p:cNvSpPr>
              <a:spLocks noChangeArrowheads="1"/>
            </p:cNvSpPr>
            <p:nvPr/>
          </p:nvSpPr>
          <p:spPr bwMode="auto">
            <a:xfrm>
              <a:off x="9194394"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8" name="Rectangle 44"/>
            <p:cNvSpPr>
              <a:spLocks noChangeArrowheads="1"/>
            </p:cNvSpPr>
            <p:nvPr/>
          </p:nvSpPr>
          <p:spPr bwMode="auto">
            <a:xfrm>
              <a:off x="951347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9" name="Rectangle 44"/>
            <p:cNvSpPr>
              <a:spLocks noChangeArrowheads="1"/>
            </p:cNvSpPr>
            <p:nvPr/>
          </p:nvSpPr>
          <p:spPr bwMode="auto">
            <a:xfrm>
              <a:off x="983254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40" name="Rectangle 44"/>
            <p:cNvSpPr>
              <a:spLocks noChangeArrowheads="1"/>
            </p:cNvSpPr>
            <p:nvPr/>
          </p:nvSpPr>
          <p:spPr bwMode="auto">
            <a:xfrm>
              <a:off x="1015162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41" name="Rectangle 44"/>
            <p:cNvSpPr>
              <a:spLocks noChangeArrowheads="1"/>
            </p:cNvSpPr>
            <p:nvPr/>
          </p:nvSpPr>
          <p:spPr bwMode="auto">
            <a:xfrm>
              <a:off x="1047070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grpSp>
      <p:sp>
        <p:nvSpPr>
          <p:cNvPr id="142" name="矩形 141"/>
          <p:cNvSpPr/>
          <p:nvPr/>
        </p:nvSpPr>
        <p:spPr>
          <a:xfrm>
            <a:off x="1042791" y="5481607"/>
            <a:ext cx="1715708" cy="400110"/>
          </a:xfrm>
          <a:prstGeom prst="rect">
            <a:avLst/>
          </a:prstGeom>
          <a:noFill/>
          <a:ln>
            <a:noFill/>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处理后的载荷</a:t>
            </a:r>
          </a:p>
        </p:txBody>
      </p:sp>
      <p:sp>
        <p:nvSpPr>
          <p:cNvPr id="143" name="矩形 142"/>
          <p:cNvSpPr/>
          <p:nvPr/>
        </p:nvSpPr>
        <p:spPr>
          <a:xfrm>
            <a:off x="1042791" y="4497921"/>
            <a:ext cx="1824422" cy="400110"/>
          </a:xfrm>
          <a:prstGeom prst="rect">
            <a:avLst/>
          </a:prstGeom>
          <a:noFill/>
          <a:ln>
            <a:noFill/>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收到的比特流</a:t>
            </a:r>
          </a:p>
        </p:txBody>
      </p:sp>
      <p:grpSp>
        <p:nvGrpSpPr>
          <p:cNvPr id="144" name="组合 143"/>
          <p:cNvGrpSpPr/>
          <p:nvPr/>
        </p:nvGrpSpPr>
        <p:grpSpPr>
          <a:xfrm>
            <a:off x="2867214" y="4554307"/>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145" name="Rectangle 44"/>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0</a:t>
              </a:r>
            </a:p>
          </p:txBody>
        </p:sp>
        <p:sp>
          <p:nvSpPr>
            <p:cNvPr id="146" name="Rectangle 44"/>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47" name="Rectangle 44"/>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48" name="Rectangle 44"/>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49" name="Rectangle 44"/>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0" name="Rectangle 44"/>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grpSp>
      <p:grpSp>
        <p:nvGrpSpPr>
          <p:cNvPr id="151" name="组合 150"/>
          <p:cNvGrpSpPr/>
          <p:nvPr/>
        </p:nvGrpSpPr>
        <p:grpSpPr>
          <a:xfrm>
            <a:off x="5100753" y="4554307"/>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152" name="Rectangle 44"/>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0</a:t>
              </a:r>
            </a:p>
          </p:txBody>
        </p:sp>
        <p:sp>
          <p:nvSpPr>
            <p:cNvPr id="153" name="Rectangle 44"/>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4" name="Rectangle 44"/>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5" name="Rectangle 44"/>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6" name="Rectangle 44"/>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7" name="Rectangle 44"/>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grpSp>
      <p:grpSp>
        <p:nvGrpSpPr>
          <p:cNvPr id="158" name="组合 157"/>
          <p:cNvGrpSpPr/>
          <p:nvPr/>
        </p:nvGrpSpPr>
        <p:grpSpPr>
          <a:xfrm>
            <a:off x="7334292" y="4554313"/>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159" name="Rectangle 44"/>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0" name="Rectangle 44"/>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1" name="Rectangle 44"/>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2" name="Rectangle 44"/>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3" name="Rectangle 44"/>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4" name="Rectangle 44"/>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5" name="Rectangle 44"/>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6" name="Rectangle 44"/>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7" name="Rectangle 44"/>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8" name="Rectangle 44"/>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9" name="Rectangle 44"/>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70" name="Rectangle 44"/>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grpSp>
      <p:cxnSp>
        <p:nvCxnSpPr>
          <p:cNvPr id="171" name="直接箭头连接符 170"/>
          <p:cNvCxnSpPr>
            <a:endCxn id="114" idx="0"/>
          </p:cNvCxnSpPr>
          <p:nvPr/>
        </p:nvCxnSpPr>
        <p:spPr>
          <a:xfrm flipH="1">
            <a:off x="4941215" y="3983811"/>
            <a:ext cx="159538" cy="570496"/>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矩形 171"/>
          <p:cNvSpPr/>
          <p:nvPr/>
        </p:nvSpPr>
        <p:spPr>
          <a:xfrm>
            <a:off x="5100753" y="3668352"/>
            <a:ext cx="697627" cy="400110"/>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丢弃</a:t>
            </a:r>
          </a:p>
        </p:txBody>
      </p:sp>
      <p:cxnSp>
        <p:nvCxnSpPr>
          <p:cNvPr id="173" name="直接箭头连接符 172"/>
          <p:cNvCxnSpPr>
            <a:endCxn id="113" idx="0"/>
          </p:cNvCxnSpPr>
          <p:nvPr/>
        </p:nvCxnSpPr>
        <p:spPr>
          <a:xfrm flipH="1">
            <a:off x="7174754" y="4053574"/>
            <a:ext cx="159538" cy="50073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矩形 173"/>
          <p:cNvSpPr/>
          <p:nvPr/>
        </p:nvSpPr>
        <p:spPr>
          <a:xfrm>
            <a:off x="7391484" y="3668352"/>
            <a:ext cx="697627" cy="400110"/>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丢弃</a:t>
            </a:r>
          </a:p>
        </p:txBody>
      </p:sp>
      <p:sp>
        <p:nvSpPr>
          <p:cNvPr id="175" name="Line 78"/>
          <p:cNvSpPr>
            <a:spLocks noChangeShapeType="1"/>
          </p:cNvSpPr>
          <p:nvPr/>
        </p:nvSpPr>
        <p:spPr bwMode="auto">
          <a:xfrm flipH="1">
            <a:off x="4941213" y="4869766"/>
            <a:ext cx="281807" cy="668234"/>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sp>
        <p:nvSpPr>
          <p:cNvPr id="176" name="Line 78"/>
          <p:cNvSpPr>
            <a:spLocks noChangeShapeType="1"/>
          </p:cNvSpPr>
          <p:nvPr/>
        </p:nvSpPr>
        <p:spPr bwMode="auto">
          <a:xfrm flipH="1">
            <a:off x="6855674" y="4898031"/>
            <a:ext cx="550059" cy="639962"/>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cxnSp>
        <p:nvCxnSpPr>
          <p:cNvPr id="177" name="直接箭头连接符 176"/>
          <p:cNvCxnSpPr/>
          <p:nvPr/>
        </p:nvCxnSpPr>
        <p:spPr>
          <a:xfrm>
            <a:off x="2867215" y="4994409"/>
            <a:ext cx="1914461"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5174506" y="4994409"/>
            <a:ext cx="1840709"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7391484" y="4994409"/>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灯片编号占位符 3">
            <a:extLst>
              <a:ext uri="{FF2B5EF4-FFF2-40B4-BE49-F238E27FC236}">
                <a16:creationId xmlns:a16="http://schemas.microsoft.com/office/drawing/2014/main" id="{E1B60C60-37D6-4E06-9AF6-1B056765AAFC}"/>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21</a:t>
            </a:fld>
            <a:endParaRPr lang="en-US" dirty="0"/>
          </a:p>
        </p:txBody>
      </p:sp>
    </p:spTree>
    <p:extLst>
      <p:ext uri="{BB962C8B-B14F-4D97-AF65-F5344CB8AC3E}">
        <p14:creationId xmlns:p14="http://schemas.microsoft.com/office/powerpoint/2010/main" val="29963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wipe(left)">
                                      <p:cBhvr>
                                        <p:cTn id="24" dur="500"/>
                                        <p:tgtEl>
                                          <p:spTgt spid="1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77"/>
                                        </p:tgtEl>
                                        <p:attrNameLst>
                                          <p:attrName>style.visibility</p:attrName>
                                        </p:attrNameLst>
                                      </p:cBhvr>
                                      <p:to>
                                        <p:strVal val="visible"/>
                                      </p:to>
                                    </p:set>
                                    <p:animEffect transition="in" filter="wipe(left)">
                                      <p:cBhvr>
                                        <p:cTn id="29" dur="500"/>
                                        <p:tgtEl>
                                          <p:spTgt spid="177"/>
                                        </p:tgtEl>
                                      </p:cBhvr>
                                    </p:animEffect>
                                  </p:childTnLst>
                                  <p:subTnLst>
                                    <p:set>
                                      <p:cBhvr override="childStyle">
                                        <p:cTn dur="1" fill="hold" display="0" masterRel="nextClick" afterEffect="1"/>
                                        <p:tgtEl>
                                          <p:spTgt spid="177"/>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1" nodeType="click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randombar(horizontal)">
                                      <p:cBhvr>
                                        <p:cTn id="34" dur="500"/>
                                        <p:tgtEl>
                                          <p:spTgt spid="114"/>
                                        </p:tgtEl>
                                      </p:cBhvr>
                                    </p:animEffect>
                                  </p:childTnLst>
                                  <p:subTnLst>
                                    <p:animClr clrSpc="rgb" dir="cw">
                                      <p:cBhvr override="childStyle">
                                        <p:cTn dur="1" fill="hold" display="0" masterRel="nextClick" afterEffect="1"/>
                                        <p:tgtEl>
                                          <p:spTgt spid="114"/>
                                        </p:tgtEl>
                                        <p:attrNameLst>
                                          <p:attrName>ppt_c</p:attrName>
                                        </p:attrNameLst>
                                      </p:cBhvr>
                                      <p:to>
                                        <a:schemeClr val="bg1"/>
                                      </p:to>
                                    </p:animClr>
                                  </p:subTnLst>
                                </p:cTn>
                              </p:par>
                              <p:par>
                                <p:cTn id="35" presetID="14" presetClass="entr" presetSubtype="1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randombar(horizontal)">
                                      <p:cBhvr>
                                        <p:cTn id="37" dur="500"/>
                                        <p:tgtEl>
                                          <p:spTgt spid="171"/>
                                        </p:tgtEl>
                                      </p:cBhvr>
                                    </p:animEffect>
                                  </p:childTnLst>
                                  <p:subTnLst>
                                    <p:animClr clrSpc="rgb" dir="cw">
                                      <p:cBhvr override="childStyle">
                                        <p:cTn dur="1" fill="hold" display="0" masterRel="nextClick" afterEffect="1"/>
                                        <p:tgtEl>
                                          <p:spTgt spid="171"/>
                                        </p:tgtEl>
                                        <p:attrNameLst>
                                          <p:attrName>ppt_c</p:attrName>
                                        </p:attrNameLst>
                                      </p:cBhvr>
                                      <p:to>
                                        <a:schemeClr val="bg1"/>
                                      </p:to>
                                    </p:animClr>
                                  </p:subTnLst>
                                </p:cTn>
                              </p:par>
                              <p:par>
                                <p:cTn id="38" presetID="14" presetClass="entr" presetSubtype="10" fill="hold" grpId="0" nodeType="with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randombar(horizontal)">
                                      <p:cBhvr>
                                        <p:cTn id="40" dur="500"/>
                                        <p:tgtEl>
                                          <p:spTgt spid="172"/>
                                        </p:tgtEl>
                                      </p:cBhvr>
                                    </p:animEffect>
                                  </p:childTnLst>
                                  <p:subTnLst>
                                    <p:animClr clrSpc="rgb" dir="cw">
                                      <p:cBhvr override="childStyle">
                                        <p:cTn dur="1" fill="hold" display="0" masterRel="nextClick" afterEffect="1"/>
                                        <p:tgtEl>
                                          <p:spTgt spid="172"/>
                                        </p:tgtEl>
                                        <p:attrNameLst>
                                          <p:attrName>ppt_c</p:attrName>
                                        </p:attrNameLst>
                                      </p:cBhvr>
                                      <p:to>
                                        <a:schemeClr val="bg1"/>
                                      </p:to>
                                    </p:animClr>
                                  </p:sub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wipe(left)">
                                      <p:cBhvr>
                                        <p:cTn id="45" dur="500"/>
                                        <p:tgtEl>
                                          <p:spTgt spid="1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78"/>
                                        </p:tgtEl>
                                        <p:attrNameLst>
                                          <p:attrName>style.visibility</p:attrName>
                                        </p:attrNameLst>
                                      </p:cBhvr>
                                      <p:to>
                                        <p:strVal val="visible"/>
                                      </p:to>
                                    </p:set>
                                    <p:animEffect transition="in" filter="wipe(left)">
                                      <p:cBhvr>
                                        <p:cTn id="50" dur="5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1" nodeType="click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randombar(horizontal)">
                                      <p:cBhvr>
                                        <p:cTn id="55" dur="500"/>
                                        <p:tgtEl>
                                          <p:spTgt spid="113"/>
                                        </p:tgtEl>
                                      </p:cBhvr>
                                    </p:animEffect>
                                  </p:childTnLst>
                                  <p:subTnLst>
                                    <p:animClr clrSpc="rgb" dir="cw">
                                      <p:cBhvr override="childStyle">
                                        <p:cTn dur="1" fill="hold" display="0" masterRel="nextClick" afterEffect="1"/>
                                        <p:tgtEl>
                                          <p:spTgt spid="113"/>
                                        </p:tgtEl>
                                        <p:attrNameLst>
                                          <p:attrName>ppt_c</p:attrName>
                                        </p:attrNameLst>
                                      </p:cBhvr>
                                      <p:to>
                                        <a:schemeClr val="bg1"/>
                                      </p:to>
                                    </p:animClr>
                                  </p:subTnLst>
                                </p:cTn>
                              </p:par>
                              <p:par>
                                <p:cTn id="56" presetID="14" presetClass="entr" presetSubtype="10" fill="hold" nodeType="withEffect">
                                  <p:stCondLst>
                                    <p:cond delay="0"/>
                                  </p:stCondLst>
                                  <p:childTnLst>
                                    <p:set>
                                      <p:cBhvr>
                                        <p:cTn id="57" dur="1" fill="hold">
                                          <p:stCondLst>
                                            <p:cond delay="0"/>
                                          </p:stCondLst>
                                        </p:cTn>
                                        <p:tgtEl>
                                          <p:spTgt spid="173"/>
                                        </p:tgtEl>
                                        <p:attrNameLst>
                                          <p:attrName>style.visibility</p:attrName>
                                        </p:attrNameLst>
                                      </p:cBhvr>
                                      <p:to>
                                        <p:strVal val="visible"/>
                                      </p:to>
                                    </p:set>
                                    <p:animEffect transition="in" filter="randombar(horizontal)">
                                      <p:cBhvr>
                                        <p:cTn id="58" dur="500"/>
                                        <p:tgtEl>
                                          <p:spTgt spid="173"/>
                                        </p:tgtEl>
                                      </p:cBhvr>
                                    </p:animEffect>
                                  </p:childTnLst>
                                  <p:subTnLst>
                                    <p:animClr clrSpc="rgb" dir="cw">
                                      <p:cBhvr override="childStyle">
                                        <p:cTn dur="1" fill="hold" display="0" masterRel="nextClick" afterEffect="1"/>
                                        <p:tgtEl>
                                          <p:spTgt spid="173"/>
                                        </p:tgtEl>
                                        <p:attrNameLst>
                                          <p:attrName>ppt_c</p:attrName>
                                        </p:attrNameLst>
                                      </p:cBhvr>
                                      <p:to>
                                        <a:schemeClr val="bg1"/>
                                      </p:to>
                                    </p:animClr>
                                  </p:subTnLst>
                                </p:cTn>
                              </p:par>
                              <p:par>
                                <p:cTn id="59" presetID="14" presetClass="entr" presetSubtype="1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animEffect transition="in" filter="randombar(horizontal)">
                                      <p:cBhvr>
                                        <p:cTn id="61" dur="500"/>
                                        <p:tgtEl>
                                          <p:spTgt spid="174"/>
                                        </p:tgtEl>
                                      </p:cBhvr>
                                    </p:animEffect>
                                  </p:childTnLst>
                                  <p:subTnLst>
                                    <p:animClr clrSpc="rgb" dir="cw">
                                      <p:cBhvr override="childStyle">
                                        <p:cTn dur="1" fill="hold" display="0" masterRel="nextClick" afterEffect="1"/>
                                        <p:tgtEl>
                                          <p:spTgt spid="174"/>
                                        </p:tgtEl>
                                        <p:attrNameLst>
                                          <p:attrName>ppt_c</p:attrName>
                                        </p:attrNameLst>
                                      </p:cBhvr>
                                      <p:to>
                                        <a:schemeClr val="bg1"/>
                                      </p:to>
                                    </p:animClr>
                                  </p:sub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175"/>
                                        </p:tgtEl>
                                        <p:attrNameLst>
                                          <p:attrName>style.visibility</p:attrName>
                                        </p:attrNameLst>
                                      </p:cBhvr>
                                      <p:to>
                                        <p:strVal val="visible"/>
                                      </p:to>
                                    </p:set>
                                    <p:animEffect transition="in" filter="wipe(up)">
                                      <p:cBhvr>
                                        <p:cTn id="66" dur="500"/>
                                        <p:tgtEl>
                                          <p:spTgt spid="17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wipe(left)">
                                      <p:cBhvr>
                                        <p:cTn id="71" dur="500"/>
                                        <p:tgtEl>
                                          <p:spTgt spid="12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wipe(left)">
                                      <p:cBhvr>
                                        <p:cTn id="76" dur="5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176"/>
                                        </p:tgtEl>
                                        <p:attrNameLst>
                                          <p:attrName>style.visibility</p:attrName>
                                        </p:attrNameLst>
                                      </p:cBhvr>
                                      <p:to>
                                        <p:strVal val="visible"/>
                                      </p:to>
                                    </p:set>
                                    <p:animEffect transition="in" filter="wipe(up)">
                                      <p:cBhvr>
                                        <p:cTn id="81" dur="500"/>
                                        <p:tgtEl>
                                          <p:spTgt spid="17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wipe(left)">
                                      <p:cBhvr>
                                        <p:cTn id="86"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3" grpId="1" animBg="1"/>
      <p:bldP spid="114" grpId="0" animBg="1"/>
      <p:bldP spid="114" grpId="1" animBg="1"/>
      <p:bldP spid="142" grpId="0"/>
      <p:bldP spid="143" grpId="0"/>
      <p:bldP spid="172" grpId="0"/>
      <p:bldP spid="174" grpId="0"/>
      <p:bldP spid="175" grpId="0" animBg="1"/>
      <p:bldP spid="1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成帧：物理编码违例</a:t>
            </a:r>
          </a:p>
        </p:txBody>
      </p:sp>
      <p:sp>
        <p:nvSpPr>
          <p:cNvPr id="3" name="内容占位符 2"/>
          <p:cNvSpPr>
            <a:spLocks noGrp="1"/>
          </p:cNvSpPr>
          <p:nvPr>
            <p:ph idx="1"/>
          </p:nvPr>
        </p:nvSpPr>
        <p:spPr/>
        <p:txBody>
          <a:bodyPr>
            <a:noAutofit/>
          </a:bodyPr>
          <a:lstStyle/>
          <a:p>
            <a:r>
              <a:rPr lang="zh-CN" altLang="en-US" sz="2000" dirty="0">
                <a:solidFill>
                  <a:srgbClr val="C00000"/>
                </a:solidFill>
                <a:latin typeface="微软雅黑" panose="020B0503020204020204" pitchFamily="34" charset="-122"/>
                <a:ea typeface="微软雅黑" panose="020B0503020204020204" pitchFamily="34" charset="-122"/>
              </a:rPr>
              <a:t>核心思想：选择的定界符不会在数据部分出现</a:t>
            </a:r>
            <a:endParaRPr lang="en-US" altLang="zh-CN" sz="2000" dirty="0">
              <a:solidFill>
                <a:srgbClr val="C00000"/>
              </a:solidFill>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4B/5B</a:t>
            </a:r>
            <a:r>
              <a:rPr lang="zh-CN" altLang="en-US" sz="2000" dirty="0">
                <a:latin typeface="微软雅黑" panose="020B0503020204020204" pitchFamily="34" charset="-122"/>
                <a:ea typeface="微软雅黑" panose="020B0503020204020204" pitchFamily="34" charset="-122"/>
              </a:rPr>
              <a:t>编码方案</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比特数据映射成</a:t>
            </a:r>
            <a:r>
              <a:rPr lang="en-US" altLang="zh-CN" sz="1600" dirty="0">
                <a:solidFill>
                  <a:srgbClr val="7030A0"/>
                </a:solidFill>
                <a:latin typeface="微软雅黑" panose="020B0503020204020204" pitchFamily="34" charset="-122"/>
                <a:ea typeface="微软雅黑" panose="020B0503020204020204" pitchFamily="34" charset="-122"/>
              </a:rPr>
              <a:t>5</a:t>
            </a:r>
            <a:r>
              <a:rPr lang="zh-CN" altLang="en-US" sz="1600" dirty="0">
                <a:solidFill>
                  <a:srgbClr val="7030A0"/>
                </a:solidFill>
                <a:latin typeface="微软雅黑" panose="020B0503020204020204" pitchFamily="34" charset="-122"/>
                <a:ea typeface="微软雅黑" panose="020B0503020204020204" pitchFamily="34" charset="-122"/>
              </a:rPr>
              <a:t>比特编码，</a:t>
            </a:r>
            <a:r>
              <a:rPr lang="zh-CN" altLang="en-US" sz="1600" dirty="0">
                <a:latin typeface="微软雅黑" panose="020B0503020204020204" pitchFamily="34" charset="-122"/>
                <a:ea typeface="微软雅黑" panose="020B0503020204020204" pitchFamily="34" charset="-122"/>
              </a:rPr>
              <a:t>剩余的一半码字（</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个码字）未使用，可以用做帧定界符</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例如：</a:t>
            </a:r>
            <a:r>
              <a:rPr lang="en-US" altLang="zh-CN" sz="1600" dirty="0">
                <a:latin typeface="微软雅黑" panose="020B0503020204020204" pitchFamily="34" charset="-122"/>
                <a:ea typeface="微软雅黑" panose="020B0503020204020204" pitchFamily="34" charset="-122"/>
              </a:rPr>
              <a:t> 00110</a:t>
            </a:r>
            <a:r>
              <a:rPr lang="zh-CN" altLang="en-US" sz="1600" dirty="0">
                <a:latin typeface="微软雅黑" panose="020B0503020204020204" pitchFamily="34" charset="-122"/>
                <a:ea typeface="微软雅黑" panose="020B0503020204020204" pitchFamily="34" charset="-122"/>
              </a:rPr>
              <a:t>组合不包含在</a:t>
            </a:r>
            <a:r>
              <a:rPr lang="en-US" altLang="zh-CN" sz="1600" dirty="0">
                <a:latin typeface="微软雅黑" panose="020B0503020204020204" pitchFamily="34" charset="-122"/>
                <a:ea typeface="微软雅黑" panose="020B0503020204020204" pitchFamily="34" charset="-122"/>
              </a:rPr>
              <a:t>4B/5B</a:t>
            </a:r>
            <a:r>
              <a:rPr lang="zh-CN" altLang="en-US" sz="1600" dirty="0">
                <a:latin typeface="微软雅黑" panose="020B0503020204020204" pitchFamily="34" charset="-122"/>
                <a:ea typeface="微软雅黑" panose="020B0503020204020204" pitchFamily="34" charset="-122"/>
              </a:rPr>
              <a:t>编码中，可做帧定界符</a:t>
            </a:r>
            <a:endParaRPr lang="en-US" altLang="zh-CN" sz="16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前导码</a:t>
            </a:r>
            <a:endParaRPr lang="en-US" altLang="zh-CN" sz="20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存在很长的 </a:t>
            </a:r>
            <a:r>
              <a:rPr lang="zh-CN" altLang="en-US" sz="1600" dirty="0">
                <a:solidFill>
                  <a:srgbClr val="7030A0"/>
                </a:solidFill>
                <a:latin typeface="微软雅黑" panose="020B0503020204020204" pitchFamily="34" charset="-122"/>
                <a:ea typeface="微软雅黑" panose="020B0503020204020204" pitchFamily="34" charset="-122"/>
              </a:rPr>
              <a:t>前导码</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preamble</a:t>
            </a:r>
            <a:r>
              <a:rPr lang="zh-CN" altLang="en-US" sz="1600" dirty="0">
                <a:latin typeface="微软雅黑" panose="020B0503020204020204" pitchFamily="34" charset="-122"/>
                <a:ea typeface="微软雅黑" panose="020B0503020204020204" pitchFamily="34" charset="-122"/>
              </a:rPr>
              <a:t>），可以用作定界符</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例如：传统以太网、</a:t>
            </a:r>
            <a:r>
              <a:rPr lang="en-US" altLang="zh-CN" sz="1600" dirty="0">
                <a:latin typeface="微软雅黑" panose="020B0503020204020204" pitchFamily="34" charset="-122"/>
                <a:ea typeface="微软雅黑" panose="020B0503020204020204" pitchFamily="34" charset="-122"/>
              </a:rPr>
              <a:t>802.11</a:t>
            </a: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曼切斯特编码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差分曼切斯特编码</a:t>
            </a:r>
            <a:endParaRPr lang="en-US" altLang="zh-CN" sz="20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正常的信号在周期</a:t>
            </a:r>
            <a:r>
              <a:rPr lang="zh-CN" altLang="en-US" sz="1600" dirty="0">
                <a:solidFill>
                  <a:srgbClr val="7030A0"/>
                </a:solidFill>
                <a:latin typeface="微软雅黑" panose="020B0503020204020204" pitchFamily="34" charset="-122"/>
                <a:ea typeface="微软雅黑" panose="020B0503020204020204" pitchFamily="34" charset="-122"/>
              </a:rPr>
              <a:t>中间有跳变</a:t>
            </a:r>
            <a:r>
              <a:rPr lang="zh-CN" altLang="en-US" sz="1600" dirty="0">
                <a:latin typeface="微软雅黑" panose="020B0503020204020204" pitchFamily="34" charset="-122"/>
                <a:ea typeface="微软雅黑" panose="020B0503020204020204" pitchFamily="34" charset="-122"/>
              </a:rPr>
              <a:t>，持续的高电平（或低电平）为违例码，可以用作定界符</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例如：</a:t>
            </a:r>
            <a:r>
              <a:rPr lang="en-US" altLang="zh-CN" sz="1600" dirty="0">
                <a:latin typeface="微软雅黑" panose="020B0503020204020204" pitchFamily="34" charset="-122"/>
                <a:ea typeface="微软雅黑" panose="020B0503020204020204" pitchFamily="34" charset="-122"/>
              </a:rPr>
              <a:t>802.5</a:t>
            </a:r>
            <a:r>
              <a:rPr lang="zh-CN" altLang="en-US" sz="1600" dirty="0">
                <a:latin typeface="微软雅黑" panose="020B0503020204020204" pitchFamily="34" charset="-122"/>
                <a:ea typeface="微软雅黑" panose="020B0503020204020204" pitchFamily="34" charset="-122"/>
              </a:rPr>
              <a:t>令牌环网</a:t>
            </a:r>
            <a:endParaRPr lang="en-US" altLang="zh-CN" sz="1600" dirty="0">
              <a:latin typeface="微软雅黑" panose="020B0503020204020204" pitchFamily="34" charset="-122"/>
              <a:ea typeface="微软雅黑" panose="020B0503020204020204" pitchFamily="34" charset="-122"/>
            </a:endParaRPr>
          </a:p>
          <a:p>
            <a:pPr marL="457200" lvl="1" indent="0">
              <a:buNone/>
            </a:pPr>
            <a:endParaRPr lang="en-US" altLang="zh-CN" sz="2000" dirty="0">
              <a:latin typeface="微软雅黑" panose="020B0503020204020204" pitchFamily="34" charset="-122"/>
              <a:ea typeface="微软雅黑" panose="020B0503020204020204" pitchFamily="34" charset="-122"/>
            </a:endParaRPr>
          </a:p>
        </p:txBody>
      </p:sp>
      <p:sp>
        <p:nvSpPr>
          <p:cNvPr id="5" name="灯片编号占位符 3">
            <a:extLst>
              <a:ext uri="{FF2B5EF4-FFF2-40B4-BE49-F238E27FC236}">
                <a16:creationId xmlns:a16="http://schemas.microsoft.com/office/drawing/2014/main" id="{0AF2182D-9676-4213-9AF4-FE2515C46188}"/>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22</a:t>
            </a:fld>
            <a:endParaRPr lang="en-US" dirty="0"/>
          </a:p>
        </p:txBody>
      </p:sp>
    </p:spTree>
    <p:extLst>
      <p:ext uri="{BB962C8B-B14F-4D97-AF65-F5344CB8AC3E}">
        <p14:creationId xmlns:p14="http://schemas.microsoft.com/office/powerpoint/2010/main" val="3441167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A35C35-749B-47DD-8333-0D4B37602122}"/>
              </a:ext>
            </a:extLst>
          </p:cNvPr>
          <p:cNvSpPr>
            <a:spLocks noGrp="1"/>
          </p:cNvSpPr>
          <p:nvPr>
            <p:ph type="title"/>
          </p:nvPr>
        </p:nvSpPr>
        <p:spPr/>
        <p:txBody>
          <a:bodyPr/>
          <a:lstStyle/>
          <a:p>
            <a:r>
              <a:rPr lang="zh-CN" altLang="en-US" dirty="0"/>
              <a:t>目录</a:t>
            </a:r>
          </a:p>
        </p:txBody>
      </p:sp>
      <p:sp>
        <p:nvSpPr>
          <p:cNvPr id="7" name="内容占位符 6">
            <a:extLst>
              <a:ext uri="{FF2B5EF4-FFF2-40B4-BE49-F238E27FC236}">
                <a16:creationId xmlns:a16="http://schemas.microsoft.com/office/drawing/2014/main" id="{824D9CC0-37C0-485A-ABDB-37DD72F2701D}"/>
              </a:ext>
            </a:extLst>
          </p:cNvPr>
          <p:cNvSpPr>
            <a:spLocks noGrp="1"/>
          </p:cNvSpPr>
          <p:nvPr>
            <p:ph idx="1"/>
          </p:nvPr>
        </p:nvSpPr>
        <p:spPr/>
        <p:txBody>
          <a:bodyPr/>
          <a:lstStyle/>
          <a:p>
            <a:r>
              <a:rPr lang="zh-CN" altLang="en-US" dirty="0"/>
              <a:t>链路层概述</a:t>
            </a:r>
            <a:endParaRPr lang="en-US" altLang="zh-CN" dirty="0"/>
          </a:p>
          <a:p>
            <a:r>
              <a:rPr lang="zh-CN" altLang="en-US" dirty="0"/>
              <a:t>成帧</a:t>
            </a:r>
            <a:endParaRPr lang="en-US" altLang="zh-CN" dirty="0"/>
          </a:p>
          <a:p>
            <a:r>
              <a:rPr lang="zh-CN" altLang="en-US" dirty="0">
                <a:solidFill>
                  <a:srgbClr val="FF0000"/>
                </a:solidFill>
              </a:rPr>
              <a:t>差错检测与修复</a:t>
            </a:r>
            <a:endParaRPr lang="en-US" altLang="zh-CN" dirty="0">
              <a:solidFill>
                <a:srgbClr val="FF0000"/>
              </a:solidFill>
            </a:endParaRPr>
          </a:p>
          <a:p>
            <a:r>
              <a:rPr lang="zh-CN" altLang="en-US" dirty="0"/>
              <a:t>访问控制</a:t>
            </a:r>
          </a:p>
        </p:txBody>
      </p:sp>
      <p:sp>
        <p:nvSpPr>
          <p:cNvPr id="5" name="灯片编号占位符 4">
            <a:extLst>
              <a:ext uri="{FF2B5EF4-FFF2-40B4-BE49-F238E27FC236}">
                <a16:creationId xmlns:a16="http://schemas.microsoft.com/office/drawing/2014/main" id="{78046BEA-48F0-42A7-BA1A-E6890BE5C25D}"/>
              </a:ext>
            </a:extLst>
          </p:cNvPr>
          <p:cNvSpPr>
            <a:spLocks noGrp="1"/>
          </p:cNvSpPr>
          <p:nvPr>
            <p:ph type="sldNum" sz="quarter" idx="11"/>
          </p:nvPr>
        </p:nvSpPr>
        <p:spPr/>
        <p:txBody>
          <a:bodyPr/>
          <a:lstStyle/>
          <a:p>
            <a:pPr>
              <a:defRPr/>
            </a:pPr>
            <a:fld id="{138DC131-9A15-4746-A2F6-35F31BCF58C6}" type="slidenum">
              <a:rPr lang="en-US" smtClean="0"/>
              <a:pPr>
                <a:defRPr/>
              </a:pPr>
              <a:t>23</a:t>
            </a:fld>
            <a:endParaRPr lang="en-US" dirty="0"/>
          </a:p>
        </p:txBody>
      </p:sp>
    </p:spTree>
    <p:extLst>
      <p:ext uri="{BB962C8B-B14F-4D97-AF65-F5344CB8AC3E}">
        <p14:creationId xmlns:p14="http://schemas.microsoft.com/office/powerpoint/2010/main" val="2531479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差错控制</a:t>
            </a:r>
          </a:p>
        </p:txBody>
      </p:sp>
      <p:sp>
        <p:nvSpPr>
          <p:cNvPr id="3" name="内容占位符 2"/>
          <p:cNvSpPr>
            <a:spLocks noGrp="1"/>
          </p:cNvSpPr>
          <p:nvPr>
            <p:ph idx="1"/>
          </p:nvPr>
        </p:nvSpPr>
        <p:spPr/>
        <p:txBody>
          <a:bodyPr>
            <a:normAutofit/>
          </a:bodyPr>
          <a:lstStyle/>
          <a:p>
            <a:r>
              <a:rPr lang="zh-CN" altLang="en-US" dirty="0"/>
              <a:t>链路层存在的一个问题：</a:t>
            </a:r>
            <a:r>
              <a:rPr lang="zh-CN" altLang="en-US" dirty="0">
                <a:solidFill>
                  <a:srgbClr val="C00000"/>
                </a:solidFill>
              </a:rPr>
              <a:t>信道的噪声导致数据传输问题</a:t>
            </a:r>
            <a:endParaRPr lang="en-US" altLang="zh-CN" dirty="0">
              <a:solidFill>
                <a:srgbClr val="C00000"/>
              </a:solidFill>
            </a:endParaRPr>
          </a:p>
          <a:p>
            <a:pPr lvl="1"/>
            <a:r>
              <a:rPr lang="zh-CN" altLang="en-US" dirty="0"/>
              <a:t>差错（</a:t>
            </a:r>
            <a:r>
              <a:rPr lang="en-US" altLang="zh-CN" dirty="0"/>
              <a:t> incorrect </a:t>
            </a:r>
            <a:r>
              <a:rPr lang="zh-CN" altLang="en-US" dirty="0"/>
              <a:t>）：数据发生错误</a:t>
            </a:r>
            <a:endParaRPr lang="en-US" altLang="zh-CN" dirty="0"/>
          </a:p>
          <a:p>
            <a:pPr lvl="1"/>
            <a:r>
              <a:rPr lang="zh-CN" altLang="en-US" dirty="0"/>
              <a:t>丢失（</a:t>
            </a:r>
            <a:r>
              <a:rPr lang="en-US" altLang="zh-CN" dirty="0"/>
              <a:t> lost </a:t>
            </a:r>
            <a:r>
              <a:rPr lang="zh-CN" altLang="en-US" dirty="0"/>
              <a:t>）：接收方未收到</a:t>
            </a:r>
            <a:endParaRPr lang="en-US" altLang="zh-CN" dirty="0"/>
          </a:p>
          <a:p>
            <a:pPr lvl="1"/>
            <a:r>
              <a:rPr lang="zh-CN" altLang="en-US" dirty="0">
                <a:solidFill>
                  <a:srgbClr val="7030A0"/>
                </a:solidFill>
              </a:rPr>
              <a:t>乱序（</a:t>
            </a:r>
            <a:r>
              <a:rPr lang="en-US" altLang="zh-CN" dirty="0">
                <a:solidFill>
                  <a:srgbClr val="7030A0"/>
                </a:solidFill>
              </a:rPr>
              <a:t>out of order</a:t>
            </a:r>
            <a:r>
              <a:rPr lang="zh-CN" altLang="en-US" dirty="0">
                <a:solidFill>
                  <a:srgbClr val="7030A0"/>
                </a:solidFill>
              </a:rPr>
              <a:t>）：先发后到，后发先到</a:t>
            </a:r>
            <a:endParaRPr lang="en-US" altLang="zh-CN" dirty="0">
              <a:solidFill>
                <a:srgbClr val="7030A0"/>
              </a:solidFill>
            </a:endParaRPr>
          </a:p>
          <a:p>
            <a:pPr lvl="1"/>
            <a:r>
              <a:rPr lang="zh-CN" altLang="en-US" dirty="0"/>
              <a:t>重复（</a:t>
            </a:r>
            <a:r>
              <a:rPr lang="en-US" altLang="zh-CN" dirty="0"/>
              <a:t>repeatedly delivery</a:t>
            </a:r>
            <a:r>
              <a:rPr lang="zh-CN" altLang="en-US" dirty="0"/>
              <a:t>）：一次发送，多次接收</a:t>
            </a:r>
            <a:endParaRPr lang="en-US" altLang="zh-CN" dirty="0"/>
          </a:p>
          <a:p>
            <a:pPr>
              <a:spcBef>
                <a:spcPts val="2400"/>
              </a:spcBef>
            </a:pPr>
            <a:r>
              <a:rPr lang="zh-CN" altLang="en-US" dirty="0"/>
              <a:t>解决方案：</a:t>
            </a:r>
            <a:r>
              <a:rPr lang="zh-CN" altLang="en-US" dirty="0">
                <a:solidFill>
                  <a:srgbClr val="C00000"/>
                </a:solidFill>
              </a:rPr>
              <a:t>差错检测与纠正、确认重传</a:t>
            </a:r>
            <a:endParaRPr lang="en-US" altLang="zh-CN" dirty="0">
              <a:solidFill>
                <a:srgbClr val="C00000"/>
              </a:solidFill>
            </a:endParaRPr>
          </a:p>
          <a:p>
            <a:pPr lvl="1"/>
            <a:r>
              <a:rPr lang="zh-CN" altLang="en-US" dirty="0"/>
              <a:t>确认：</a:t>
            </a:r>
            <a:r>
              <a:rPr lang="zh-CN" altLang="en-US" dirty="0">
                <a:solidFill>
                  <a:srgbClr val="7030A0"/>
                </a:solidFill>
              </a:rPr>
              <a:t>接收方</a:t>
            </a:r>
            <a:r>
              <a:rPr lang="zh-CN" altLang="en-US" dirty="0"/>
              <a:t>校验数据（差错校验），并给发送方应答，防止</a:t>
            </a:r>
            <a:r>
              <a:rPr lang="zh-CN" altLang="en-US" dirty="0">
                <a:solidFill>
                  <a:srgbClr val="7030A0"/>
                </a:solidFill>
              </a:rPr>
              <a:t>差错</a:t>
            </a:r>
            <a:endParaRPr lang="en-US" altLang="zh-CN" dirty="0"/>
          </a:p>
          <a:p>
            <a:pPr lvl="1"/>
            <a:r>
              <a:rPr lang="zh-CN" altLang="en-US" dirty="0"/>
              <a:t>定时器：</a:t>
            </a:r>
            <a:r>
              <a:rPr lang="zh-CN" altLang="en-US" dirty="0">
                <a:solidFill>
                  <a:srgbClr val="7030A0"/>
                </a:solidFill>
              </a:rPr>
              <a:t>发送方</a:t>
            </a:r>
            <a:r>
              <a:rPr lang="zh-CN" altLang="en-US" dirty="0"/>
              <a:t>启动定时器，防止</a:t>
            </a:r>
            <a:r>
              <a:rPr lang="zh-CN" altLang="en-US" dirty="0">
                <a:solidFill>
                  <a:srgbClr val="7030A0"/>
                </a:solidFill>
              </a:rPr>
              <a:t>丢失</a:t>
            </a:r>
            <a:endParaRPr lang="en-US" altLang="zh-CN" dirty="0"/>
          </a:p>
          <a:p>
            <a:pPr lvl="1"/>
            <a:r>
              <a:rPr lang="zh-CN" altLang="en-US" dirty="0"/>
              <a:t>顺序号：</a:t>
            </a:r>
            <a:r>
              <a:rPr lang="zh-CN" altLang="en-US" dirty="0">
                <a:solidFill>
                  <a:srgbClr val="7030A0"/>
                </a:solidFill>
              </a:rPr>
              <a:t>接收方</a:t>
            </a:r>
            <a:r>
              <a:rPr lang="zh-CN" altLang="en-US" dirty="0"/>
              <a:t>检查序号，防止</a:t>
            </a:r>
            <a:r>
              <a:rPr lang="zh-CN" altLang="en-US" dirty="0">
                <a:solidFill>
                  <a:srgbClr val="7030A0"/>
                </a:solidFill>
              </a:rPr>
              <a:t>乱序</a:t>
            </a:r>
            <a:r>
              <a:rPr lang="zh-CN" altLang="en-US" dirty="0"/>
              <a:t>递交、</a:t>
            </a:r>
            <a:r>
              <a:rPr lang="zh-CN" altLang="en-US" dirty="0">
                <a:solidFill>
                  <a:srgbClr val="7030A0"/>
                </a:solidFill>
              </a:rPr>
              <a:t>重复</a:t>
            </a:r>
            <a:r>
              <a:rPr lang="zh-CN" altLang="en-US" dirty="0"/>
              <a:t>递交</a:t>
            </a:r>
          </a:p>
        </p:txBody>
      </p:sp>
      <p:sp>
        <p:nvSpPr>
          <p:cNvPr id="6" name="灯片编号占位符 3">
            <a:extLst>
              <a:ext uri="{FF2B5EF4-FFF2-40B4-BE49-F238E27FC236}">
                <a16:creationId xmlns:a16="http://schemas.microsoft.com/office/drawing/2014/main" id="{5F8D887E-9B24-42F2-9CE3-39EDEFC05965}"/>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24</a:t>
            </a:fld>
            <a:endParaRPr lang="en-US" dirty="0"/>
          </a:p>
        </p:txBody>
      </p:sp>
    </p:spTree>
    <p:extLst>
      <p:ext uri="{BB962C8B-B14F-4D97-AF65-F5344CB8AC3E}">
        <p14:creationId xmlns:p14="http://schemas.microsoft.com/office/powerpoint/2010/main" val="73635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left)">
                                      <p:cBhvr>
                                        <p:cTn id="10" dur="500"/>
                                        <p:tgtEl>
                                          <p:spTgt spid="3">
                                            <p:txEl>
                                              <p:pRg st="6" end="6"/>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left)">
                                      <p:cBhvr>
                                        <p:cTn id="13" dur="500"/>
                                        <p:tgtEl>
                                          <p:spTgt spid="3">
                                            <p:txEl>
                                              <p:pRg st="7" end="7"/>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left)">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a:t>
            </a:r>
          </a:p>
        </p:txBody>
      </p:sp>
      <p:sp>
        <p:nvSpPr>
          <p:cNvPr id="3" name="内容占位符 2"/>
          <p:cNvSpPr>
            <a:spLocks noGrp="1"/>
          </p:cNvSpPr>
          <p:nvPr>
            <p:ph idx="1"/>
          </p:nvPr>
        </p:nvSpPr>
        <p:spPr/>
        <p:txBody>
          <a:bodyPr>
            <a:normAutofit/>
          </a:bodyPr>
          <a:lstStyle/>
          <a:p>
            <a:pPr>
              <a:lnSpc>
                <a:spcPct val="140000"/>
              </a:lnSpc>
            </a:pPr>
            <a:r>
              <a:rPr kumimoji="1" lang="zh-CN" altLang="en-US" dirty="0"/>
              <a:t>如何解决信道传输差错问题</a:t>
            </a:r>
            <a:endParaRPr kumimoji="1" lang="en-US" altLang="zh-CN" dirty="0"/>
          </a:p>
          <a:p>
            <a:pPr lvl="1">
              <a:lnSpc>
                <a:spcPct val="140000"/>
              </a:lnSpc>
            </a:pPr>
            <a:r>
              <a:rPr kumimoji="1" lang="zh-CN" altLang="en-US" dirty="0"/>
              <a:t>通常采用</a:t>
            </a:r>
            <a:r>
              <a:rPr kumimoji="1" lang="zh-CN" altLang="en-US" dirty="0">
                <a:solidFill>
                  <a:srgbClr val="C00000"/>
                </a:solidFill>
              </a:rPr>
              <a:t>增加冗余信息（或称校验信息）</a:t>
            </a:r>
            <a:r>
              <a:rPr kumimoji="1" lang="zh-CN" altLang="en-US" dirty="0"/>
              <a:t>的策略</a:t>
            </a:r>
            <a:endParaRPr kumimoji="1" lang="en-US" altLang="zh-CN" dirty="0"/>
          </a:p>
          <a:p>
            <a:pPr lvl="1">
              <a:lnSpc>
                <a:spcPct val="140000"/>
              </a:lnSpc>
            </a:pPr>
            <a:r>
              <a:rPr kumimoji="1" lang="zh-CN" altLang="en-US" dirty="0"/>
              <a:t>简单示例：每个比特传三份，如果每比特的三份中有一位出错，可以纠正</a:t>
            </a:r>
            <a:endParaRPr kumimoji="1" lang="en-US" altLang="zh-CN" dirty="0"/>
          </a:p>
          <a:p>
            <a:pPr lvl="2">
              <a:lnSpc>
                <a:spcPct val="140000"/>
              </a:lnSpc>
            </a:pPr>
            <a:r>
              <a:rPr kumimoji="1" lang="zh-CN" altLang="en-US" dirty="0"/>
              <a:t>蓝牙</a:t>
            </a:r>
            <a:r>
              <a:rPr kumimoji="1" lang="en-US" altLang="zh-CN" dirty="0"/>
              <a:t>1/3 FEC</a:t>
            </a:r>
            <a:r>
              <a:rPr kumimoji="1" lang="zh-CN" altLang="en-US" dirty="0"/>
              <a:t>采用这种方法</a:t>
            </a:r>
            <a:endParaRPr kumimoji="1" lang="en-US" altLang="zh-CN"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25</a:t>
            </a:fld>
            <a:endParaRPr kumimoji="1"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453171236"/>
              </p:ext>
            </p:extLst>
          </p:nvPr>
        </p:nvGraphicFramePr>
        <p:xfrm>
          <a:off x="2057400" y="3532236"/>
          <a:ext cx="6155520" cy="1416633"/>
        </p:xfrm>
        <a:graphic>
          <a:graphicData uri="http://schemas.openxmlformats.org/drawingml/2006/table">
            <a:tbl>
              <a:tblPr firstRow="1" bandRow="1">
                <a:tableStyleId>{5C22544A-7EE6-4342-B048-85BDC9FD1C3A}</a:tableStyleId>
              </a:tblPr>
              <a:tblGrid>
                <a:gridCol w="439680">
                  <a:extLst>
                    <a:ext uri="{9D8B030D-6E8A-4147-A177-3AD203B41FA5}">
                      <a16:colId xmlns:a16="http://schemas.microsoft.com/office/drawing/2014/main" val="2159514440"/>
                    </a:ext>
                  </a:extLst>
                </a:gridCol>
                <a:gridCol w="439680">
                  <a:extLst>
                    <a:ext uri="{9D8B030D-6E8A-4147-A177-3AD203B41FA5}">
                      <a16:colId xmlns:a16="http://schemas.microsoft.com/office/drawing/2014/main" val="566667465"/>
                    </a:ext>
                  </a:extLst>
                </a:gridCol>
                <a:gridCol w="439680">
                  <a:extLst>
                    <a:ext uri="{9D8B030D-6E8A-4147-A177-3AD203B41FA5}">
                      <a16:colId xmlns:a16="http://schemas.microsoft.com/office/drawing/2014/main" val="2631221232"/>
                    </a:ext>
                  </a:extLst>
                </a:gridCol>
                <a:gridCol w="439680">
                  <a:extLst>
                    <a:ext uri="{9D8B030D-6E8A-4147-A177-3AD203B41FA5}">
                      <a16:colId xmlns:a16="http://schemas.microsoft.com/office/drawing/2014/main" val="2659543706"/>
                    </a:ext>
                  </a:extLst>
                </a:gridCol>
                <a:gridCol w="439680">
                  <a:extLst>
                    <a:ext uri="{9D8B030D-6E8A-4147-A177-3AD203B41FA5}">
                      <a16:colId xmlns:a16="http://schemas.microsoft.com/office/drawing/2014/main" val="4149966517"/>
                    </a:ext>
                  </a:extLst>
                </a:gridCol>
                <a:gridCol w="439680">
                  <a:extLst>
                    <a:ext uri="{9D8B030D-6E8A-4147-A177-3AD203B41FA5}">
                      <a16:colId xmlns:a16="http://schemas.microsoft.com/office/drawing/2014/main" val="95372404"/>
                    </a:ext>
                  </a:extLst>
                </a:gridCol>
                <a:gridCol w="439680">
                  <a:extLst>
                    <a:ext uri="{9D8B030D-6E8A-4147-A177-3AD203B41FA5}">
                      <a16:colId xmlns:a16="http://schemas.microsoft.com/office/drawing/2014/main" val="1044709437"/>
                    </a:ext>
                  </a:extLst>
                </a:gridCol>
                <a:gridCol w="439680">
                  <a:extLst>
                    <a:ext uri="{9D8B030D-6E8A-4147-A177-3AD203B41FA5}">
                      <a16:colId xmlns:a16="http://schemas.microsoft.com/office/drawing/2014/main" val="3856979970"/>
                    </a:ext>
                  </a:extLst>
                </a:gridCol>
                <a:gridCol w="439680">
                  <a:extLst>
                    <a:ext uri="{9D8B030D-6E8A-4147-A177-3AD203B41FA5}">
                      <a16:colId xmlns:a16="http://schemas.microsoft.com/office/drawing/2014/main" val="2092690815"/>
                    </a:ext>
                  </a:extLst>
                </a:gridCol>
                <a:gridCol w="439680">
                  <a:extLst>
                    <a:ext uri="{9D8B030D-6E8A-4147-A177-3AD203B41FA5}">
                      <a16:colId xmlns:a16="http://schemas.microsoft.com/office/drawing/2014/main" val="3187205882"/>
                    </a:ext>
                  </a:extLst>
                </a:gridCol>
                <a:gridCol w="439680">
                  <a:extLst>
                    <a:ext uri="{9D8B030D-6E8A-4147-A177-3AD203B41FA5}">
                      <a16:colId xmlns:a16="http://schemas.microsoft.com/office/drawing/2014/main" val="4172268858"/>
                    </a:ext>
                  </a:extLst>
                </a:gridCol>
                <a:gridCol w="439680">
                  <a:extLst>
                    <a:ext uri="{9D8B030D-6E8A-4147-A177-3AD203B41FA5}">
                      <a16:colId xmlns:a16="http://schemas.microsoft.com/office/drawing/2014/main" val="3914894513"/>
                    </a:ext>
                  </a:extLst>
                </a:gridCol>
                <a:gridCol w="439680">
                  <a:extLst>
                    <a:ext uri="{9D8B030D-6E8A-4147-A177-3AD203B41FA5}">
                      <a16:colId xmlns:a16="http://schemas.microsoft.com/office/drawing/2014/main" val="2325384079"/>
                    </a:ext>
                  </a:extLst>
                </a:gridCol>
                <a:gridCol w="439680">
                  <a:extLst>
                    <a:ext uri="{9D8B030D-6E8A-4147-A177-3AD203B41FA5}">
                      <a16:colId xmlns:a16="http://schemas.microsoft.com/office/drawing/2014/main" val="1459483936"/>
                    </a:ext>
                  </a:extLst>
                </a:gridCol>
              </a:tblGrid>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00B0F0"/>
                          </a:solidFill>
                          <a:latin typeface="微软雅黑" panose="020B0503020204020204" pitchFamily="34" charset="-122"/>
                          <a:ea typeface="微软雅黑" panose="020B0503020204020204" pitchFamily="34" charset="-122"/>
                        </a:rPr>
                        <a:t>0</a:t>
                      </a:r>
                      <a:endParaRPr lang="zh-CN" altLang="en-US" sz="2000" b="0"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3751117"/>
                  </a:ext>
                </a:extLst>
              </a:tr>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00B0F0"/>
                          </a:solidFill>
                          <a:latin typeface="微软雅黑" panose="020B0503020204020204" pitchFamily="34" charset="-122"/>
                          <a:ea typeface="微软雅黑" panose="020B0503020204020204" pitchFamily="34" charset="-122"/>
                        </a:rPr>
                        <a:t>1</a:t>
                      </a:r>
                      <a:endParaRPr lang="zh-CN" altLang="en-US" sz="2000" b="0"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4392764"/>
                  </a:ext>
                </a:extLst>
              </a:tr>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484220"/>
                  </a:ext>
                </a:extLst>
              </a:tr>
            </a:tbl>
          </a:graphicData>
        </a:graphic>
      </p:graphicFrame>
      <p:sp>
        <p:nvSpPr>
          <p:cNvPr id="7" name="矩形 6"/>
          <p:cNvSpPr/>
          <p:nvPr/>
        </p:nvSpPr>
        <p:spPr>
          <a:xfrm>
            <a:off x="2060296" y="3481582"/>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93724" y="3477017"/>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35616" y="3475859"/>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72972" y="3477017"/>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814124" y="3477017"/>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44125" y="3477017"/>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689041" y="3477016"/>
            <a:ext cx="430001"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438262" y="4075769"/>
            <a:ext cx="340262" cy="307264"/>
          </a:xfrm>
          <a:prstGeom prst="rect">
            <a:avLst/>
          </a:prstGeom>
          <a:solidFill>
            <a:schemeClr val="bg1"/>
          </a:solidFill>
        </p:spPr>
        <p:txBody>
          <a:bodyPr wrap="square" rtlCol="0" anchor="ctr">
            <a:spAutoFit/>
          </a:bodyPr>
          <a:lstStyle/>
          <a:p>
            <a:pPr algn="ctr">
              <a:lnSpc>
                <a:spcPts val="1600"/>
              </a:lnSpc>
            </a:pPr>
            <a:r>
              <a:rPr lang="en-US" altLang="zh-CN" sz="2000" dirty="0">
                <a:solidFill>
                  <a:srgbClr val="00B0F0"/>
                </a:solidFill>
                <a:latin typeface="微软雅黑" panose="020B0503020204020204" pitchFamily="34" charset="-122"/>
                <a:ea typeface="微软雅黑" panose="020B0503020204020204" pitchFamily="34" charset="-122"/>
              </a:rPr>
              <a:t>0</a:t>
            </a:r>
            <a:endParaRPr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750099" y="3603701"/>
            <a:ext cx="340262" cy="307264"/>
          </a:xfrm>
          <a:prstGeom prst="rect">
            <a:avLst/>
          </a:prstGeom>
          <a:solidFill>
            <a:schemeClr val="bg1"/>
          </a:solidFill>
        </p:spPr>
        <p:txBody>
          <a:bodyPr wrap="square" rtlCol="0" anchor="ctr">
            <a:spAutoFit/>
          </a:bodyPr>
          <a:lstStyle/>
          <a:p>
            <a:pPr algn="ctr">
              <a:lnSpc>
                <a:spcPts val="1600"/>
              </a:lnSpc>
            </a:pPr>
            <a:r>
              <a:rPr lang="en-US" altLang="zh-CN" sz="2000" dirty="0">
                <a:solidFill>
                  <a:srgbClr val="00B0F0"/>
                </a:solidFill>
                <a:latin typeface="微软雅黑" panose="020B0503020204020204" pitchFamily="34" charset="-122"/>
                <a:ea typeface="微软雅黑" panose="020B0503020204020204" pitchFamily="34" charset="-122"/>
              </a:rPr>
              <a:t>1</a:t>
            </a:r>
            <a:endParaRPr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17" name="矩形 16"/>
          <p:cNvSpPr/>
          <p:nvPr/>
        </p:nvSpPr>
        <p:spPr>
          <a:xfrm>
            <a:off x="4689042" y="3481040"/>
            <a:ext cx="435304"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370890" y="3477426"/>
            <a:ext cx="437859"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2060296" y="5251610"/>
            <a:ext cx="6196509" cy="1088966"/>
            <a:chOff x="2043807" y="5139645"/>
            <a:chExt cx="6196509" cy="1088966"/>
          </a:xfrm>
        </p:grpSpPr>
        <p:sp>
          <p:nvSpPr>
            <p:cNvPr id="19" name="文本框 18"/>
            <p:cNvSpPr txBox="1"/>
            <p:nvPr/>
          </p:nvSpPr>
          <p:spPr>
            <a:xfrm>
              <a:off x="2043807" y="5828501"/>
              <a:ext cx="2092857" cy="400110"/>
            </a:xfrm>
            <a:prstGeom prst="rect">
              <a:avLst/>
            </a:prstGeom>
            <a:solidFill>
              <a:srgbClr val="66CCFF"/>
            </a:solidFill>
            <a:ln>
              <a:solidFill>
                <a:srgbClr val="00B0F0"/>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33.3%</a:t>
              </a:r>
              <a:endParaRPr lang="zh-CN" altLang="en-US" sz="2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136663" y="5828501"/>
              <a:ext cx="4103652" cy="400110"/>
            </a:xfrm>
            <a:prstGeom prst="rect">
              <a:avLst/>
            </a:prstGeom>
            <a:solidFill>
              <a:srgbClr val="009999"/>
            </a:solidFill>
            <a:ln>
              <a:solidFill>
                <a:srgbClr val="00B0F0"/>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66.7%</a:t>
              </a:r>
              <a:endParaRPr lang="zh-CN" altLang="en-US" sz="2000" dirty="0">
                <a:latin typeface="微软雅黑" panose="020B0503020204020204" pitchFamily="34" charset="-122"/>
                <a:ea typeface="微软雅黑" panose="020B0503020204020204" pitchFamily="34" charset="-122"/>
              </a:endParaRPr>
            </a:p>
          </p:txBody>
        </p:sp>
        <p:sp>
          <p:nvSpPr>
            <p:cNvPr id="21" name="右大括号 20"/>
            <p:cNvSpPr/>
            <p:nvPr/>
          </p:nvSpPr>
          <p:spPr>
            <a:xfrm rot="16200000">
              <a:off x="2961432" y="4591352"/>
              <a:ext cx="257605" cy="2092856"/>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p:cNvSpPr txBox="1"/>
            <p:nvPr/>
          </p:nvSpPr>
          <p:spPr>
            <a:xfrm>
              <a:off x="2348089" y="5147733"/>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原始数据</a:t>
              </a:r>
            </a:p>
          </p:txBody>
        </p:sp>
        <p:sp>
          <p:nvSpPr>
            <p:cNvPr id="23" name="右大括号 22"/>
            <p:cNvSpPr/>
            <p:nvPr/>
          </p:nvSpPr>
          <p:spPr>
            <a:xfrm rot="16200000">
              <a:off x="6073154" y="3597454"/>
              <a:ext cx="247552" cy="4086773"/>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p:cNvSpPr txBox="1"/>
            <p:nvPr/>
          </p:nvSpPr>
          <p:spPr>
            <a:xfrm>
              <a:off x="5559778" y="5139645"/>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冗余信息</a:t>
              </a:r>
            </a:p>
          </p:txBody>
        </p:sp>
      </p:grpSp>
      <p:sp>
        <p:nvSpPr>
          <p:cNvPr id="25" name="矩形 24"/>
          <p:cNvSpPr/>
          <p:nvPr/>
        </p:nvSpPr>
        <p:spPr>
          <a:xfrm>
            <a:off x="8789667" y="3789690"/>
            <a:ext cx="3140603" cy="984885"/>
          </a:xfrm>
          <a:prstGeom prst="rect">
            <a:avLst/>
          </a:prstGeom>
        </p:spPr>
        <p:txBody>
          <a:bodyPr wrap="none">
            <a:spAutoFit/>
          </a:bodyPr>
          <a:lstStyle/>
          <a:p>
            <a:pPr>
              <a:spcBef>
                <a:spcPts val="1200"/>
              </a:spcBef>
            </a:pPr>
            <a:r>
              <a:rPr kumimoji="1" lang="zh-CN" altLang="en-US" sz="2400" dirty="0">
                <a:solidFill>
                  <a:srgbClr val="C00000"/>
                </a:solidFill>
                <a:latin typeface="微软雅黑" panose="020B0503020204020204" pitchFamily="34" charset="-122"/>
                <a:ea typeface="微软雅黑" panose="020B0503020204020204" pitchFamily="34" charset="-122"/>
              </a:rPr>
              <a:t>携带</a:t>
            </a:r>
            <a:r>
              <a:rPr kumimoji="1" lang="en-US" altLang="zh-CN" sz="2400" dirty="0">
                <a:solidFill>
                  <a:srgbClr val="C00000"/>
                </a:solidFill>
                <a:latin typeface="微软雅黑" panose="020B0503020204020204" pitchFamily="34" charset="-122"/>
                <a:ea typeface="微软雅黑" panose="020B0503020204020204" pitchFamily="34" charset="-122"/>
              </a:rPr>
              <a:t>2/3</a:t>
            </a:r>
            <a:r>
              <a:rPr kumimoji="1" lang="zh-CN" altLang="en-US" sz="2400" dirty="0">
                <a:solidFill>
                  <a:srgbClr val="C00000"/>
                </a:solidFill>
                <a:latin typeface="微软雅黑" panose="020B0503020204020204" pitchFamily="34" charset="-122"/>
                <a:ea typeface="微软雅黑" panose="020B0503020204020204" pitchFamily="34" charset="-122"/>
              </a:rPr>
              <a:t>的冗余信息！</a:t>
            </a:r>
            <a:endParaRPr kumimoji="1" lang="en-US" altLang="zh-CN" sz="2400" dirty="0">
              <a:solidFill>
                <a:srgbClr val="C00000"/>
              </a:solidFill>
              <a:latin typeface="微软雅黑" panose="020B0503020204020204" pitchFamily="34" charset="-122"/>
              <a:ea typeface="微软雅黑" panose="020B0503020204020204" pitchFamily="34" charset="-122"/>
            </a:endParaRPr>
          </a:p>
          <a:p>
            <a:pPr algn="ctr">
              <a:spcBef>
                <a:spcPts val="1200"/>
              </a:spcBef>
            </a:pPr>
            <a:r>
              <a:rPr kumimoji="1" lang="zh-CN" altLang="en-US" sz="2400" dirty="0">
                <a:solidFill>
                  <a:srgbClr val="C00000"/>
                </a:solidFill>
                <a:latin typeface="微软雅黑" panose="020B0503020204020204" pitchFamily="34" charset="-122"/>
                <a:ea typeface="微软雅黑" panose="020B0503020204020204" pitchFamily="34" charset="-122"/>
              </a:rPr>
              <a:t>冗余信息量大！</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734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par>
                          <p:cTn id="27" fill="hold">
                            <p:stCondLst>
                              <p:cond delay="5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14"/>
                                        </p:tgtEl>
                                        <p:attrNameLst>
                                          <p:attrName>style.visibility</p:attrName>
                                        </p:attrNameLst>
                                      </p:cBhvr>
                                      <p:to>
                                        <p:strVal val="visible"/>
                                      </p:to>
                                    </p:set>
                                    <p:animEffect transition="in" filter="fade">
                                      <p:cBhvr>
                                        <p:cTn id="30" dur="5000"/>
                                        <p:tgtEl>
                                          <p:spTgt spid="14"/>
                                        </p:tgtEl>
                                      </p:cBhvr>
                                    </p:animEffect>
                                    <p:anim calcmode="lin" valueType="num">
                                      <p:cBhvr>
                                        <p:cTn id="31" dur="5000" fill="hold"/>
                                        <p:tgtEl>
                                          <p:spTgt spid="14"/>
                                        </p:tgtEl>
                                        <p:attrNameLst>
                                          <p:attrName>ppt_w</p:attrName>
                                        </p:attrNameLst>
                                      </p:cBhvr>
                                      <p:tavLst>
                                        <p:tav tm="0" fmla="#ppt_w*sin(2.5*pi*$)">
                                          <p:val>
                                            <p:fltVal val="0"/>
                                          </p:val>
                                        </p:tav>
                                        <p:tav tm="100000">
                                          <p:val>
                                            <p:fltVal val="1"/>
                                          </p:val>
                                        </p:tav>
                                      </p:tavLst>
                                    </p:anim>
                                    <p:anim calcmode="lin" valueType="num">
                                      <p:cBhvr>
                                        <p:cTn id="32" dur="5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4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par>
                          <p:cTn id="52" fill="hold">
                            <p:stCondLst>
                              <p:cond delay="4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15"/>
                                        </p:tgtEl>
                                        <p:attrNameLst>
                                          <p:attrName>style.visibility</p:attrName>
                                        </p:attrNameLst>
                                      </p:cBhvr>
                                      <p:to>
                                        <p:strVal val="visible"/>
                                      </p:to>
                                    </p:set>
                                    <p:animEffect transition="in" filter="fade">
                                      <p:cBhvr>
                                        <p:cTn id="55" dur="5000"/>
                                        <p:tgtEl>
                                          <p:spTgt spid="15"/>
                                        </p:tgtEl>
                                      </p:cBhvr>
                                    </p:animEffect>
                                    <p:anim calcmode="lin" valueType="num">
                                      <p:cBhvr>
                                        <p:cTn id="56" dur="5000" fill="hold"/>
                                        <p:tgtEl>
                                          <p:spTgt spid="15"/>
                                        </p:tgtEl>
                                        <p:attrNameLst>
                                          <p:attrName>ppt_w</p:attrName>
                                        </p:attrNameLst>
                                      </p:cBhvr>
                                      <p:tavLst>
                                        <p:tav tm="0" fmla="#ppt_w*sin(2.5*pi*$)">
                                          <p:val>
                                            <p:fltVal val="0"/>
                                          </p:val>
                                        </p:tav>
                                        <p:tav tm="100000">
                                          <p:val>
                                            <p:fltVal val="1"/>
                                          </p:val>
                                        </p:tav>
                                      </p:tavLst>
                                    </p:anim>
                                    <p:anim calcmode="lin" valueType="num">
                                      <p:cBhvr>
                                        <p:cTn id="57" dur="5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circle(in)">
                                      <p:cBhvr>
                                        <p:cTn id="70"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a:t>
            </a:r>
          </a:p>
        </p:txBody>
      </p:sp>
      <p:sp>
        <p:nvSpPr>
          <p:cNvPr id="3" name="内容占位符 2"/>
          <p:cNvSpPr>
            <a:spLocks noGrp="1"/>
          </p:cNvSpPr>
          <p:nvPr>
            <p:ph idx="1"/>
          </p:nvPr>
        </p:nvSpPr>
        <p:spPr/>
        <p:txBody>
          <a:bodyPr>
            <a:normAutofit fontScale="92500" lnSpcReduction="20000"/>
          </a:bodyPr>
          <a:lstStyle/>
          <a:p>
            <a:pPr>
              <a:lnSpc>
                <a:spcPct val="140000"/>
              </a:lnSpc>
            </a:pPr>
            <a:r>
              <a:rPr kumimoji="1" lang="zh-CN" altLang="en-US" dirty="0">
                <a:solidFill>
                  <a:srgbClr val="C00000"/>
                </a:solidFill>
              </a:rPr>
              <a:t>目标：</a:t>
            </a:r>
            <a:r>
              <a:rPr kumimoji="1" lang="zh-CN" altLang="en-US" dirty="0"/>
              <a:t>保证一定差错检测和纠错能力的前提下，如何减少冗余信息量？</a:t>
            </a:r>
            <a:endParaRPr lang="zh-CN" altLang="en-US" dirty="0"/>
          </a:p>
          <a:p>
            <a:pPr>
              <a:lnSpc>
                <a:spcPct val="140000"/>
              </a:lnSpc>
            </a:pPr>
            <a:r>
              <a:rPr kumimoji="1" lang="zh-CN" altLang="en-US" dirty="0">
                <a:solidFill>
                  <a:srgbClr val="C00000"/>
                </a:solidFill>
              </a:rPr>
              <a:t>考虑的问题</a:t>
            </a:r>
            <a:endParaRPr kumimoji="1" lang="en-US" altLang="zh-CN" dirty="0">
              <a:solidFill>
                <a:srgbClr val="C00000"/>
              </a:solidFill>
            </a:endParaRPr>
          </a:p>
          <a:p>
            <a:pPr lvl="1">
              <a:lnSpc>
                <a:spcPct val="140000"/>
              </a:lnSpc>
            </a:pPr>
            <a:r>
              <a:rPr kumimoji="1" lang="zh-CN" altLang="en-US" dirty="0"/>
              <a:t>信道的特征和传输需求</a:t>
            </a:r>
            <a:endParaRPr kumimoji="1" lang="en-US" altLang="zh-CN" dirty="0"/>
          </a:p>
          <a:p>
            <a:pPr lvl="1">
              <a:lnSpc>
                <a:spcPct val="140000"/>
              </a:lnSpc>
            </a:pPr>
            <a:r>
              <a:rPr kumimoji="1" lang="zh-CN" altLang="en-US" dirty="0"/>
              <a:t>冗余信息的计算方法、携带的冗余信息量</a:t>
            </a:r>
            <a:endParaRPr kumimoji="1" lang="en-US" altLang="zh-CN" dirty="0"/>
          </a:p>
          <a:p>
            <a:pPr lvl="1">
              <a:lnSpc>
                <a:spcPct val="140000"/>
              </a:lnSpc>
            </a:pPr>
            <a:r>
              <a:rPr kumimoji="1" lang="zh-CN" altLang="en-US" dirty="0"/>
              <a:t>计算的复杂度等</a:t>
            </a:r>
            <a:endParaRPr kumimoji="1" lang="en-US" altLang="zh-CN" dirty="0"/>
          </a:p>
          <a:p>
            <a:pPr>
              <a:lnSpc>
                <a:spcPct val="140000"/>
              </a:lnSpc>
            </a:pPr>
            <a:r>
              <a:rPr kumimoji="1" lang="zh-CN" altLang="en-US" dirty="0">
                <a:solidFill>
                  <a:srgbClr val="C00000"/>
                </a:solidFill>
              </a:rPr>
              <a:t>两种主要策略</a:t>
            </a:r>
            <a:endParaRPr kumimoji="1" lang="en-US" altLang="zh-CN" dirty="0">
              <a:solidFill>
                <a:srgbClr val="C00000"/>
              </a:solidFill>
            </a:endParaRPr>
          </a:p>
          <a:p>
            <a:pPr lvl="1">
              <a:lnSpc>
                <a:spcPct val="140000"/>
              </a:lnSpc>
            </a:pPr>
            <a:r>
              <a:rPr kumimoji="1" lang="zh-CN" altLang="en-US" dirty="0"/>
              <a:t>检错码（</a:t>
            </a:r>
            <a:r>
              <a:rPr kumimoji="1" lang="en-US" altLang="zh-CN" dirty="0"/>
              <a:t>error-detecting code</a:t>
            </a:r>
            <a:r>
              <a:rPr kumimoji="1" lang="zh-CN" altLang="en-US" dirty="0"/>
              <a:t>）</a:t>
            </a:r>
            <a:endParaRPr kumimoji="1" lang="en-US" altLang="zh-CN" dirty="0">
              <a:solidFill>
                <a:srgbClr val="C00000"/>
              </a:solidFill>
            </a:endParaRPr>
          </a:p>
          <a:p>
            <a:pPr lvl="1">
              <a:lnSpc>
                <a:spcPct val="140000"/>
              </a:lnSpc>
            </a:pPr>
            <a:r>
              <a:rPr kumimoji="1" lang="zh-CN" altLang="en-US" dirty="0"/>
              <a:t>纠错码（</a:t>
            </a:r>
            <a:r>
              <a:rPr kumimoji="1" lang="en-US" altLang="zh-CN" dirty="0"/>
              <a:t>error-correcting code)</a:t>
            </a:r>
          </a:p>
          <a:p>
            <a:pPr>
              <a:lnSpc>
                <a:spcPct val="140000"/>
              </a:lnSpc>
            </a:pPr>
            <a:r>
              <a:rPr kumimoji="1" lang="zh-CN" altLang="en-US" dirty="0"/>
              <a:t>选择错略具体策略取决于信道特征，如：</a:t>
            </a:r>
            <a:endParaRPr kumimoji="1" lang="en-US" altLang="zh-CN" dirty="0"/>
          </a:p>
          <a:p>
            <a:pPr lvl="1">
              <a:lnSpc>
                <a:spcPct val="140000"/>
              </a:lnSpc>
            </a:pPr>
            <a:r>
              <a:rPr kumimoji="1" lang="zh-CN" altLang="en-US" dirty="0"/>
              <a:t>误码率较高的无线链路</a:t>
            </a:r>
            <a:endParaRPr kumimoji="1" lang="en-US" altLang="zh-CN" dirty="0"/>
          </a:p>
          <a:p>
            <a:pPr lvl="1">
              <a:lnSpc>
                <a:spcPct val="140000"/>
              </a:lnSpc>
            </a:pPr>
            <a:r>
              <a:rPr kumimoji="1" lang="zh-CN" altLang="en-US" dirty="0"/>
              <a:t>误码率较低的光纤链路</a:t>
            </a:r>
            <a:endParaRPr kumimoji="1" lang="en-US" altLang="zh-CN" dirty="0">
              <a:solidFill>
                <a:srgbClr val="C00000"/>
              </a:solidFill>
            </a:endParaRPr>
          </a:p>
          <a:p>
            <a:pPr>
              <a:lnSpc>
                <a:spcPct val="140000"/>
              </a:lnSpc>
            </a:pPr>
            <a:endParaRPr kumimoji="1" lang="en-US" altLang="zh-CN" dirty="0">
              <a:solidFill>
                <a:srgbClr val="C00000"/>
              </a:solidFill>
            </a:endParaRPr>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26</a:t>
            </a:fld>
            <a:endParaRPr kumimoji="1" lang="zh-CN" altLang="en-US" dirty="0"/>
          </a:p>
        </p:txBody>
      </p:sp>
      <p:pic>
        <p:nvPicPr>
          <p:cNvPr id="6" name="Picture 3" descr="521 Error Detection">
            <a:extLst>
              <a:ext uri="{FF2B5EF4-FFF2-40B4-BE49-F238E27FC236}">
                <a16:creationId xmlns:a16="http://schemas.microsoft.com/office/drawing/2014/main" id="{88B8E007-29F9-40B6-9248-02E685946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266630"/>
            <a:ext cx="5670550" cy="3109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EBA06DE-025A-4D01-B4F2-6C809EBF87B1}"/>
              </a:ext>
            </a:extLst>
          </p:cNvPr>
          <p:cNvSpPr>
            <a:spLocks noChangeArrowheads="1"/>
          </p:cNvSpPr>
          <p:nvPr/>
        </p:nvSpPr>
        <p:spPr bwMode="auto">
          <a:xfrm>
            <a:off x="10071101" y="3336926"/>
            <a:ext cx="176213" cy="1936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8" name="Text Box 5">
            <a:extLst>
              <a:ext uri="{FF2B5EF4-FFF2-40B4-BE49-F238E27FC236}">
                <a16:creationId xmlns:a16="http://schemas.microsoft.com/office/drawing/2014/main" id="{7A73F701-4933-45F3-B6A8-F76E19B677DA}"/>
              </a:ext>
            </a:extLst>
          </p:cNvPr>
          <p:cNvSpPr txBox="1">
            <a:spLocks noChangeArrowheads="1"/>
          </p:cNvSpPr>
          <p:nvPr/>
        </p:nvSpPr>
        <p:spPr bwMode="auto">
          <a:xfrm>
            <a:off x="9459914" y="3294062"/>
            <a:ext cx="942975"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otherwise</a:t>
            </a:r>
          </a:p>
        </p:txBody>
      </p:sp>
      <p:sp>
        <p:nvSpPr>
          <p:cNvPr id="9" name="矩形 8">
            <a:extLst>
              <a:ext uri="{FF2B5EF4-FFF2-40B4-BE49-F238E27FC236}">
                <a16:creationId xmlns:a16="http://schemas.microsoft.com/office/drawing/2014/main" id="{524EDA2F-568B-456C-BE87-377A17DABE90}"/>
              </a:ext>
            </a:extLst>
          </p:cNvPr>
          <p:cNvSpPr/>
          <p:nvPr/>
        </p:nvSpPr>
        <p:spPr>
          <a:xfrm>
            <a:off x="5410200" y="2529016"/>
            <a:ext cx="6934200" cy="646331"/>
          </a:xfrm>
          <a:prstGeom prst="rect">
            <a:avLst/>
          </a:prstGeom>
        </p:spPr>
        <p:txBody>
          <a:bodyPr wrap="square">
            <a:spAutoFit/>
          </a:bodyPr>
          <a:lstStyle/>
          <a:p>
            <a:pPr>
              <a:defRPr/>
            </a:pPr>
            <a:r>
              <a:rPr lang="en-US" altLang="zh-CN" dirty="0">
                <a:latin typeface="Arial" charset="0"/>
              </a:rPr>
              <a:t>EDC= Error Detection and Correction bits (redundancy)</a:t>
            </a:r>
          </a:p>
          <a:p>
            <a:pPr>
              <a:defRPr/>
            </a:pPr>
            <a:r>
              <a:rPr lang="en-US" altLang="zh-CN" dirty="0">
                <a:latin typeface="Arial" charset="0"/>
              </a:rPr>
              <a:t>D    = Data protected by error checking, may include header fields </a:t>
            </a:r>
            <a:endParaRPr lang="zh-CN" altLang="en-US" dirty="0"/>
          </a:p>
        </p:txBody>
      </p:sp>
    </p:spTree>
    <p:extLst>
      <p:ext uri="{BB962C8B-B14F-4D97-AF65-F5344CB8AC3E}">
        <p14:creationId xmlns:p14="http://schemas.microsoft.com/office/powerpoint/2010/main" val="3632711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a:t>
            </a:r>
          </a:p>
        </p:txBody>
      </p:sp>
      <p:sp>
        <p:nvSpPr>
          <p:cNvPr id="3" name="内容占位符 2"/>
          <p:cNvSpPr>
            <a:spLocks noGrp="1"/>
          </p:cNvSpPr>
          <p:nvPr>
            <p:ph idx="1"/>
          </p:nvPr>
        </p:nvSpPr>
        <p:spPr/>
        <p:txBody>
          <a:bodyPr>
            <a:normAutofit fontScale="92500" lnSpcReduction="10000"/>
          </a:bodyPr>
          <a:lstStyle/>
          <a:p>
            <a:pPr>
              <a:lnSpc>
                <a:spcPct val="140000"/>
              </a:lnSpc>
            </a:pPr>
            <a:r>
              <a:rPr kumimoji="1" lang="zh-CN" altLang="en-US" dirty="0">
                <a:solidFill>
                  <a:srgbClr val="0070C0"/>
                </a:solidFill>
              </a:rPr>
              <a:t>检错码（</a:t>
            </a:r>
            <a:r>
              <a:rPr kumimoji="1" lang="en-US" altLang="zh-CN" dirty="0">
                <a:solidFill>
                  <a:srgbClr val="0070C0"/>
                </a:solidFill>
              </a:rPr>
              <a:t>error-detecting code</a:t>
            </a:r>
            <a:r>
              <a:rPr kumimoji="1" lang="zh-CN" altLang="en-US" dirty="0">
                <a:solidFill>
                  <a:srgbClr val="0070C0"/>
                </a:solidFill>
              </a:rPr>
              <a:t>）</a:t>
            </a:r>
            <a:endParaRPr kumimoji="1" lang="en-US" altLang="zh-CN" dirty="0">
              <a:solidFill>
                <a:srgbClr val="0070C0"/>
              </a:solidFill>
            </a:endParaRPr>
          </a:p>
          <a:p>
            <a:pPr lvl="1">
              <a:lnSpc>
                <a:spcPct val="140000"/>
              </a:lnSpc>
            </a:pPr>
            <a:r>
              <a:rPr kumimoji="1" lang="zh-CN" altLang="en-US" dirty="0">
                <a:solidFill>
                  <a:srgbClr val="C00000"/>
                </a:solidFill>
              </a:rPr>
              <a:t>只能使接收方推断是否发生错误</a:t>
            </a:r>
            <a:r>
              <a:rPr kumimoji="1" lang="zh-CN" altLang="en-US" dirty="0"/>
              <a:t>，但不能推断哪位发生错误，接收方可以请求发送方重传数据</a:t>
            </a:r>
            <a:endParaRPr kumimoji="1" lang="en-US" altLang="zh-CN" dirty="0"/>
          </a:p>
          <a:p>
            <a:pPr lvl="1">
              <a:lnSpc>
                <a:spcPct val="140000"/>
              </a:lnSpc>
            </a:pPr>
            <a:r>
              <a:rPr kumimoji="1" lang="zh-CN" altLang="en-US" dirty="0"/>
              <a:t>主要用在高可靠、误码率较低的信道上，例如光纤链路</a:t>
            </a:r>
            <a:endParaRPr kumimoji="1" lang="en-US" altLang="zh-CN" dirty="0"/>
          </a:p>
          <a:p>
            <a:pPr lvl="1">
              <a:lnSpc>
                <a:spcPct val="140000"/>
              </a:lnSpc>
            </a:pPr>
            <a:r>
              <a:rPr kumimoji="1" lang="zh-CN" altLang="en-US" dirty="0"/>
              <a:t>偶尔发生的差错，可以通过重传解决差错问题</a:t>
            </a:r>
            <a:endParaRPr kumimoji="1" lang="en-US" altLang="zh-CN" dirty="0"/>
          </a:p>
          <a:p>
            <a:pPr>
              <a:lnSpc>
                <a:spcPct val="140000"/>
              </a:lnSpc>
              <a:spcBef>
                <a:spcPts val="800"/>
              </a:spcBef>
            </a:pPr>
            <a:endParaRPr kumimoji="1" lang="en-US" altLang="zh-CN" dirty="0"/>
          </a:p>
          <a:p>
            <a:pPr>
              <a:lnSpc>
                <a:spcPct val="140000"/>
              </a:lnSpc>
              <a:spcBef>
                <a:spcPts val="800"/>
              </a:spcBef>
            </a:pPr>
            <a:r>
              <a:rPr kumimoji="1" lang="zh-CN" altLang="en-US" dirty="0">
                <a:solidFill>
                  <a:srgbClr val="0070C0"/>
                </a:solidFill>
              </a:rPr>
              <a:t>纠错码（</a:t>
            </a:r>
            <a:r>
              <a:rPr kumimoji="1" lang="en-US" altLang="zh-CN" dirty="0">
                <a:solidFill>
                  <a:srgbClr val="0070C0"/>
                </a:solidFill>
              </a:rPr>
              <a:t>error-correcting code)</a:t>
            </a:r>
          </a:p>
          <a:p>
            <a:pPr lvl="1">
              <a:lnSpc>
                <a:spcPct val="140000"/>
              </a:lnSpc>
              <a:spcBef>
                <a:spcPts val="800"/>
              </a:spcBef>
            </a:pPr>
            <a:r>
              <a:rPr lang="zh-CN" altLang="en-US" dirty="0"/>
              <a:t>接收方能够判断接收到的数据是否有错，并</a:t>
            </a:r>
            <a:r>
              <a:rPr lang="zh-CN" altLang="en-US" dirty="0">
                <a:solidFill>
                  <a:srgbClr val="C00000"/>
                </a:solidFill>
              </a:rPr>
              <a:t>能纠正错误（定位出错的位置）</a:t>
            </a:r>
          </a:p>
          <a:p>
            <a:pPr lvl="1">
              <a:lnSpc>
                <a:spcPct val="140000"/>
              </a:lnSpc>
              <a:spcBef>
                <a:spcPts val="800"/>
              </a:spcBef>
            </a:pPr>
            <a:r>
              <a:rPr kumimoji="1" lang="zh-CN" altLang="en-US" dirty="0"/>
              <a:t>主要用于错误发生比较频繁的信道上，如无线链路</a:t>
            </a:r>
            <a:endParaRPr kumimoji="1" lang="en-US" altLang="zh-CN" dirty="0"/>
          </a:p>
          <a:p>
            <a:pPr lvl="1">
              <a:lnSpc>
                <a:spcPct val="140000"/>
              </a:lnSpc>
              <a:spcBef>
                <a:spcPts val="800"/>
              </a:spcBef>
            </a:pPr>
            <a:r>
              <a:rPr kumimoji="1" lang="zh-CN" altLang="en-US" dirty="0"/>
              <a:t>也经常用于物理层，以及更高层（例如，实时流媒体应用和内容分发）</a:t>
            </a:r>
            <a:endParaRPr kumimoji="1" lang="en-US" altLang="zh-CN" dirty="0"/>
          </a:p>
          <a:p>
            <a:pPr lvl="1">
              <a:lnSpc>
                <a:spcPct val="140000"/>
              </a:lnSpc>
              <a:spcBef>
                <a:spcPts val="800"/>
              </a:spcBef>
            </a:pPr>
            <a:r>
              <a:rPr kumimoji="1" lang="zh-CN" altLang="en-US" dirty="0"/>
              <a:t>使用纠错码的技术通常称为</a:t>
            </a:r>
            <a:r>
              <a:rPr kumimoji="1" lang="zh-CN" altLang="en-US" dirty="0">
                <a:solidFill>
                  <a:srgbClr val="C00000"/>
                </a:solidFill>
              </a:rPr>
              <a:t>前向纠错</a:t>
            </a:r>
            <a:r>
              <a:rPr kumimoji="1" lang="zh-CN" altLang="en-US" dirty="0"/>
              <a:t>（</a:t>
            </a:r>
            <a:r>
              <a:rPr kumimoji="1" lang="en-US" altLang="zh-CN" dirty="0"/>
              <a:t>FEC</a:t>
            </a:r>
            <a:r>
              <a:rPr kumimoji="1" lang="zh-CN" altLang="en-US" dirty="0"/>
              <a:t>，</a:t>
            </a:r>
            <a:r>
              <a:rPr kumimoji="1" lang="en-US" altLang="zh-CN" dirty="0"/>
              <a:t>Forward Error Correction)</a:t>
            </a:r>
          </a:p>
          <a:p>
            <a:pPr lvl="1">
              <a:lnSpc>
                <a:spcPct val="140000"/>
              </a:lnSpc>
            </a:pPr>
            <a:endParaRPr kumimoji="1" lang="zh-CN" altLang="en-US"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27</a:t>
            </a:fld>
            <a:endParaRPr kumimoji="1" lang="zh-CN" altLang="en-US" dirty="0"/>
          </a:p>
        </p:txBody>
      </p:sp>
    </p:spTree>
    <p:extLst>
      <p:ext uri="{BB962C8B-B14F-4D97-AF65-F5344CB8AC3E}">
        <p14:creationId xmlns:p14="http://schemas.microsoft.com/office/powerpoint/2010/main" val="3556428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3C07C-80B9-4996-A1B4-2D6D3F780C08}"/>
              </a:ext>
            </a:extLst>
          </p:cNvPr>
          <p:cNvSpPr>
            <a:spLocks noGrp="1"/>
          </p:cNvSpPr>
          <p:nvPr>
            <p:ph type="title"/>
          </p:nvPr>
        </p:nvSpPr>
        <p:spPr/>
        <p:txBody>
          <a:bodyPr/>
          <a:lstStyle/>
          <a:p>
            <a:r>
              <a:rPr kumimoji="1" lang="zh-CN" altLang="en-US" dirty="0"/>
              <a:t>差错检测和纠正</a:t>
            </a:r>
            <a:endParaRPr lang="zh-CN" altLang="en-US" dirty="0"/>
          </a:p>
        </p:txBody>
      </p:sp>
      <p:sp>
        <p:nvSpPr>
          <p:cNvPr id="3" name="内容占位符 2">
            <a:extLst>
              <a:ext uri="{FF2B5EF4-FFF2-40B4-BE49-F238E27FC236}">
                <a16:creationId xmlns:a16="http://schemas.microsoft.com/office/drawing/2014/main" id="{C8B0B9A0-06C9-47A8-822F-420F2DF097E4}"/>
              </a:ext>
            </a:extLst>
          </p:cNvPr>
          <p:cNvSpPr>
            <a:spLocks noGrp="1"/>
          </p:cNvSpPr>
          <p:nvPr>
            <p:ph idx="1"/>
          </p:nvPr>
        </p:nvSpPr>
        <p:spPr/>
        <p:txBody>
          <a:bodyPr/>
          <a:lstStyle/>
          <a:p>
            <a:pPr>
              <a:defRPr/>
            </a:pPr>
            <a:r>
              <a:rPr lang="zh-CN" altLang="en-US" sz="2400" dirty="0">
                <a:latin typeface="Arial" charset="0"/>
              </a:rPr>
              <a:t>差错检测不是</a:t>
            </a:r>
            <a:r>
              <a:rPr lang="en-US" altLang="zh-CN" sz="2400" dirty="0">
                <a:latin typeface="Arial" charset="0"/>
              </a:rPr>
              <a:t>100%</a:t>
            </a:r>
            <a:r>
              <a:rPr lang="zh-CN" altLang="en-US" sz="2400" dirty="0">
                <a:latin typeface="Arial" charset="0"/>
              </a:rPr>
              <a:t>正确的</a:t>
            </a:r>
            <a:endParaRPr lang="en-US" altLang="zh-CN" sz="2400" dirty="0">
              <a:latin typeface="Arial" charset="0"/>
            </a:endParaRPr>
          </a:p>
          <a:p>
            <a:pPr lvl="1">
              <a:defRPr/>
            </a:pPr>
            <a:r>
              <a:rPr lang="zh-CN" altLang="en-US" sz="2400" dirty="0">
                <a:latin typeface="Arial" charset="0"/>
              </a:rPr>
              <a:t>有些错误可能无法被检测出来，但概率极低</a:t>
            </a:r>
            <a:endParaRPr lang="en-US" altLang="zh-CN" sz="2400" dirty="0">
              <a:latin typeface="Arial" charset="0"/>
            </a:endParaRPr>
          </a:p>
          <a:p>
            <a:endParaRPr lang="en-US" altLang="zh-CN" sz="2400" dirty="0">
              <a:latin typeface="Arial" charset="0"/>
            </a:endParaRPr>
          </a:p>
          <a:p>
            <a:r>
              <a:rPr lang="zh-CN" altLang="en-US" sz="2400" dirty="0">
                <a:latin typeface="Arial" charset="0"/>
              </a:rPr>
              <a:t>使用更多的冗余信息，通常可以提升正确率</a:t>
            </a:r>
            <a:endParaRPr lang="en-US" altLang="zh-CN" sz="2400" dirty="0">
              <a:latin typeface="Arial" charset="0"/>
            </a:endParaRPr>
          </a:p>
          <a:p>
            <a:endParaRPr lang="zh-CN" altLang="en-US" dirty="0"/>
          </a:p>
        </p:txBody>
      </p:sp>
      <p:sp>
        <p:nvSpPr>
          <p:cNvPr id="4" name="灯片编号占位符 3">
            <a:extLst>
              <a:ext uri="{FF2B5EF4-FFF2-40B4-BE49-F238E27FC236}">
                <a16:creationId xmlns:a16="http://schemas.microsoft.com/office/drawing/2014/main" id="{30228D04-3A0E-4D36-9395-74282593EF1F}"/>
              </a:ext>
            </a:extLst>
          </p:cNvPr>
          <p:cNvSpPr>
            <a:spLocks noGrp="1"/>
          </p:cNvSpPr>
          <p:nvPr>
            <p:ph type="sldNum" sz="quarter" idx="11"/>
          </p:nvPr>
        </p:nvSpPr>
        <p:spPr/>
        <p:txBody>
          <a:bodyPr/>
          <a:lstStyle/>
          <a:p>
            <a:pPr>
              <a:defRPr/>
            </a:pPr>
            <a:fld id="{3FFE790D-BCFB-4008-9260-CA63AEE325FD}" type="slidenum">
              <a:rPr lang="en-US" smtClean="0"/>
              <a:pPr>
                <a:defRPr/>
              </a:pPr>
              <a:t>28</a:t>
            </a:fld>
            <a:endParaRPr lang="en-US" dirty="0"/>
          </a:p>
        </p:txBody>
      </p:sp>
    </p:spTree>
    <p:extLst>
      <p:ext uri="{BB962C8B-B14F-4D97-AF65-F5344CB8AC3E}">
        <p14:creationId xmlns:p14="http://schemas.microsoft.com/office/powerpoint/2010/main" val="4193308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kumimoji="1" lang="zh-CN" altLang="en-US" dirty="0"/>
              <a:t>典型检错码</a:t>
            </a:r>
          </a:p>
        </p:txBody>
      </p:sp>
      <p:sp>
        <p:nvSpPr>
          <p:cNvPr id="52226" name="Rectangle 3"/>
          <p:cNvSpPr>
            <a:spLocks noGrp="1" noChangeArrowheads="1"/>
          </p:cNvSpPr>
          <p:nvPr>
            <p:ph idx="1"/>
          </p:nvPr>
        </p:nvSpPr>
        <p:spPr/>
        <p:txBody>
          <a:bodyPr>
            <a:normAutofit/>
          </a:bodyPr>
          <a:lstStyle/>
          <a:p>
            <a:pPr>
              <a:lnSpc>
                <a:spcPts val="4300"/>
              </a:lnSpc>
              <a:spcBef>
                <a:spcPts val="1200"/>
              </a:spcBef>
            </a:pPr>
            <a:r>
              <a:rPr lang="zh-CN" altLang="en-US" dirty="0">
                <a:sym typeface="Symbol" panose="05050102010706020507" pitchFamily="18" charset="2"/>
              </a:rPr>
              <a:t>常用的检错码包括：</a:t>
            </a:r>
            <a:endParaRPr lang="en-US" altLang="zh-CN" dirty="0">
              <a:sym typeface="Symbol" panose="05050102010706020507" pitchFamily="18" charset="2"/>
            </a:endParaRPr>
          </a:p>
          <a:p>
            <a:pPr lvl="1">
              <a:lnSpc>
                <a:spcPts val="4300"/>
              </a:lnSpc>
              <a:spcBef>
                <a:spcPts val="1200"/>
              </a:spcBef>
            </a:pPr>
            <a:r>
              <a:rPr lang="zh-CN" altLang="en-US" dirty="0">
                <a:solidFill>
                  <a:srgbClr val="C00000"/>
                </a:solidFill>
                <a:sym typeface="Symbol" panose="05050102010706020507" pitchFamily="18" charset="2"/>
              </a:rPr>
              <a:t>奇偶检验</a:t>
            </a:r>
            <a:r>
              <a:rPr lang="zh-CN" altLang="en-US" dirty="0">
                <a:sym typeface="Symbol" panose="05050102010706020507" pitchFamily="18" charset="2"/>
              </a:rPr>
              <a:t> </a:t>
            </a:r>
            <a:r>
              <a:rPr lang="en-US" altLang="zh-CN" dirty="0">
                <a:sym typeface="Symbol" panose="05050102010706020507" pitchFamily="18" charset="2"/>
              </a:rPr>
              <a:t>(</a:t>
            </a:r>
            <a:r>
              <a:rPr lang="en-US" altLang="zh-CN" dirty="0"/>
              <a:t>Parity Check</a:t>
            </a:r>
            <a:r>
              <a:rPr lang="en-US" altLang="zh-CN" dirty="0">
                <a:sym typeface="Symbol" panose="05050102010706020507" pitchFamily="18" charset="2"/>
              </a:rPr>
              <a:t>)</a:t>
            </a:r>
            <a:r>
              <a:rPr lang="zh-CN" altLang="en-US" dirty="0">
                <a:sym typeface="Symbol" panose="05050102010706020507" pitchFamily="18" charset="2"/>
              </a:rPr>
              <a:t>：</a:t>
            </a:r>
            <a:r>
              <a:rPr lang="en-US" altLang="zh-CN" dirty="0">
                <a:sym typeface="Symbol" panose="05050102010706020507" pitchFamily="18" charset="2"/>
              </a:rPr>
              <a:t>1</a:t>
            </a:r>
            <a:r>
              <a:rPr lang="zh-CN" altLang="en-US" dirty="0">
                <a:sym typeface="Symbol" panose="05050102010706020507" pitchFamily="18" charset="2"/>
              </a:rPr>
              <a:t>位奇偶校验是最简单、最基础的检错码</a:t>
            </a:r>
            <a:endParaRPr lang="en-US" altLang="zh-CN" dirty="0">
              <a:sym typeface="Symbol" panose="05050102010706020507" pitchFamily="18" charset="2"/>
            </a:endParaRPr>
          </a:p>
          <a:p>
            <a:pPr lvl="1">
              <a:lnSpc>
                <a:spcPts val="4300"/>
              </a:lnSpc>
              <a:spcBef>
                <a:spcPts val="1200"/>
              </a:spcBef>
            </a:pPr>
            <a:r>
              <a:rPr lang="zh-CN" altLang="en-US" dirty="0">
                <a:solidFill>
                  <a:srgbClr val="C00000"/>
                </a:solidFill>
                <a:sym typeface="Symbol" panose="05050102010706020507" pitchFamily="18" charset="2"/>
              </a:rPr>
              <a:t>校验和</a:t>
            </a:r>
            <a:r>
              <a:rPr lang="en-US" altLang="zh-CN" dirty="0">
                <a:sym typeface="Symbol" panose="05050102010706020507" pitchFamily="18" charset="2"/>
              </a:rPr>
              <a:t> (Checksum)</a:t>
            </a:r>
            <a:r>
              <a:rPr lang="zh-CN" altLang="en-US" dirty="0">
                <a:sym typeface="Symbol" panose="05050102010706020507" pitchFamily="18" charset="2"/>
              </a:rPr>
              <a:t>：主要用于</a:t>
            </a:r>
            <a:r>
              <a:rPr lang="en-US" altLang="zh-CN" dirty="0">
                <a:sym typeface="Symbol" panose="05050102010706020507" pitchFamily="18" charset="2"/>
              </a:rPr>
              <a:t>TCP/IP</a:t>
            </a:r>
            <a:r>
              <a:rPr lang="zh-CN" altLang="en-US" dirty="0">
                <a:sym typeface="Symbol" panose="05050102010706020507" pitchFamily="18" charset="2"/>
              </a:rPr>
              <a:t>体系中的网络层和传输层</a:t>
            </a:r>
            <a:endParaRPr lang="en-US" altLang="zh-CN" dirty="0">
              <a:sym typeface="Symbol" panose="05050102010706020507" pitchFamily="18" charset="2"/>
            </a:endParaRPr>
          </a:p>
          <a:p>
            <a:pPr lvl="1">
              <a:lnSpc>
                <a:spcPts val="4300"/>
              </a:lnSpc>
              <a:spcBef>
                <a:spcPts val="1200"/>
              </a:spcBef>
            </a:pPr>
            <a:r>
              <a:rPr lang="zh-CN" altLang="en-US" dirty="0">
                <a:solidFill>
                  <a:srgbClr val="C00000"/>
                </a:solidFill>
                <a:sym typeface="Symbol" panose="05050102010706020507" pitchFamily="18" charset="2"/>
              </a:rPr>
              <a:t>循环冗余校验 </a:t>
            </a:r>
            <a:r>
              <a:rPr lang="en-US" altLang="zh-CN" dirty="0">
                <a:sym typeface="Symbol" panose="05050102010706020507" pitchFamily="18" charset="2"/>
              </a:rPr>
              <a:t>(</a:t>
            </a:r>
            <a:r>
              <a:rPr lang="en-US" altLang="zh-CN" dirty="0"/>
              <a:t>Cyclic Redundancy Check</a:t>
            </a:r>
            <a:r>
              <a:rPr lang="zh-CN" altLang="en-US" dirty="0"/>
              <a:t>，</a:t>
            </a:r>
            <a:r>
              <a:rPr lang="en-US" altLang="zh-CN" dirty="0"/>
              <a:t>CRC)</a:t>
            </a:r>
            <a:r>
              <a:rPr lang="zh-CN" altLang="en-US" dirty="0"/>
              <a:t>：数据链路层广泛使用的校验方法</a:t>
            </a:r>
            <a:endParaRPr lang="en-US" altLang="zh-CN" dirty="0"/>
          </a:p>
          <a:p>
            <a:pPr lvl="1">
              <a:lnSpc>
                <a:spcPts val="4300"/>
              </a:lnSpc>
              <a:spcBef>
                <a:spcPts val="1200"/>
              </a:spcBef>
            </a:pPr>
            <a:r>
              <a:rPr lang="zh-CN" altLang="en-US" dirty="0">
                <a:solidFill>
                  <a:srgbClr val="C00000"/>
                </a:solidFill>
                <a:sym typeface="Symbol" panose="05050102010706020507" pitchFamily="18" charset="2"/>
              </a:rPr>
              <a:t>海明码</a:t>
            </a:r>
            <a:endParaRPr lang="en-US" altLang="zh-CN" dirty="0">
              <a:solidFill>
                <a:srgbClr val="C00000"/>
              </a:solidFill>
              <a:sym typeface="Symbol" panose="05050102010706020507" pitchFamily="18" charset="2"/>
            </a:endParaRPr>
          </a:p>
          <a:p>
            <a:pPr lvl="1">
              <a:lnSpc>
                <a:spcPts val="4300"/>
              </a:lnSpc>
              <a:spcBef>
                <a:spcPts val="1200"/>
              </a:spcBef>
            </a:pPr>
            <a:r>
              <a:rPr lang="en-US" altLang="zh-CN" dirty="0">
                <a:solidFill>
                  <a:srgbClr val="C00000"/>
                </a:solidFill>
                <a:sym typeface="Symbol" panose="05050102010706020507" pitchFamily="18" charset="2"/>
              </a:rPr>
              <a:t>Reed-Solomon Code</a:t>
            </a:r>
          </a:p>
          <a:p>
            <a:pPr marL="457200" lvl="1" indent="0">
              <a:lnSpc>
                <a:spcPts val="3800"/>
              </a:lnSpc>
              <a:buNone/>
            </a:pPr>
            <a:endParaRPr lang="zh-CN" altLang="en-US" dirty="0">
              <a:sym typeface="Symbol" panose="05050102010706020507" pitchFamily="18" charset="2"/>
            </a:endParaRPr>
          </a:p>
        </p:txBody>
      </p:sp>
    </p:spTree>
    <p:extLst>
      <p:ext uri="{BB962C8B-B14F-4D97-AF65-F5344CB8AC3E}">
        <p14:creationId xmlns:p14="http://schemas.microsoft.com/office/powerpoint/2010/main" val="392920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6EA34-7531-4A69-9C6E-7BC12B632FB9}"/>
              </a:ext>
            </a:extLst>
          </p:cNvPr>
          <p:cNvSpPr>
            <a:spLocks noGrp="1"/>
          </p:cNvSpPr>
          <p:nvPr>
            <p:ph type="title"/>
          </p:nvPr>
        </p:nvSpPr>
        <p:spPr/>
        <p:txBody>
          <a:bodyPr>
            <a:normAutofit/>
          </a:bodyPr>
          <a:lstStyle/>
          <a:p>
            <a:r>
              <a:rPr lang="zh-CN" altLang="en-US" dirty="0"/>
              <a:t>数据链路层在协议栈中的位置</a:t>
            </a:r>
          </a:p>
        </p:txBody>
      </p:sp>
      <p:sp>
        <p:nvSpPr>
          <p:cNvPr id="24" name="内容占位符 2">
            <a:extLst>
              <a:ext uri="{FF2B5EF4-FFF2-40B4-BE49-F238E27FC236}">
                <a16:creationId xmlns:a16="http://schemas.microsoft.com/office/drawing/2014/main" id="{BFCD87D3-E36B-467C-9F20-43EA3F5B383E}"/>
              </a:ext>
            </a:extLst>
          </p:cNvPr>
          <p:cNvSpPr>
            <a:spLocks noGrp="1"/>
          </p:cNvSpPr>
          <p:nvPr>
            <p:ph idx="1"/>
          </p:nvPr>
        </p:nvSpPr>
        <p:spPr/>
        <p:txBody>
          <a:bodyPr>
            <a:normAutofit/>
          </a:bodyPr>
          <a:lstStyle/>
          <a:p>
            <a:pPr>
              <a:lnSpc>
                <a:spcPts val="3800"/>
              </a:lnSpc>
            </a:pPr>
            <a:r>
              <a:rPr lang="zh-CN" altLang="en-US" dirty="0"/>
              <a:t>向下：利用物理层提供的位流服务</a:t>
            </a:r>
            <a:endParaRPr lang="en-US" altLang="zh-CN" dirty="0"/>
          </a:p>
          <a:p>
            <a:pPr>
              <a:lnSpc>
                <a:spcPts val="3800"/>
              </a:lnSpc>
            </a:pPr>
            <a:r>
              <a:rPr lang="zh-CN" altLang="en-US" dirty="0"/>
              <a:t>向上：向网络层提供</a:t>
            </a:r>
            <a:r>
              <a:rPr lang="zh-CN" altLang="en-US" dirty="0">
                <a:solidFill>
                  <a:srgbClr val="7030A0"/>
                </a:solidFill>
              </a:rPr>
              <a:t>明确的 </a:t>
            </a:r>
            <a:r>
              <a:rPr lang="en-US" altLang="zh-CN" dirty="0"/>
              <a:t>(well-defined) </a:t>
            </a:r>
            <a:r>
              <a:rPr lang="zh-CN" altLang="en-US" dirty="0">
                <a:solidFill>
                  <a:srgbClr val="7030A0"/>
                </a:solidFill>
              </a:rPr>
              <a:t>服务接口</a:t>
            </a:r>
            <a:endParaRPr lang="en-US" altLang="zh-CN" dirty="0">
              <a:solidFill>
                <a:srgbClr val="7030A0"/>
              </a:solidFill>
            </a:endParaRPr>
          </a:p>
          <a:p>
            <a:pPr marL="0" indent="0">
              <a:lnSpc>
                <a:spcPts val="3800"/>
              </a:lnSpc>
              <a:buNone/>
            </a:pPr>
            <a:endParaRPr lang="en-US" altLang="zh-CN" dirty="0"/>
          </a:p>
        </p:txBody>
      </p:sp>
      <p:sp>
        <p:nvSpPr>
          <p:cNvPr id="4" name="灯片编号占位符 3">
            <a:extLst>
              <a:ext uri="{FF2B5EF4-FFF2-40B4-BE49-F238E27FC236}">
                <a16:creationId xmlns:a16="http://schemas.microsoft.com/office/drawing/2014/main" id="{ABEF5E08-B5D5-4163-94DD-389AB17A6E00}"/>
              </a:ext>
            </a:extLst>
          </p:cNvPr>
          <p:cNvSpPr>
            <a:spLocks noGrp="1"/>
          </p:cNvSpPr>
          <p:nvPr>
            <p:ph type="sldNum" sz="quarter" idx="4294967295"/>
          </p:nvPr>
        </p:nvSpPr>
        <p:spPr/>
        <p:txBody>
          <a:bodyPr/>
          <a:lstStyle/>
          <a:p>
            <a:fld id="{8D4D1E41-7A09-AB4A-A4E1-09765ADA2698}" type="slidenum">
              <a:rPr kumimoji="1" lang="zh-CN" altLang="en-US" smtClean="0"/>
              <a:t>3</a:t>
            </a:fld>
            <a:endParaRPr kumimoji="1" lang="zh-CN" altLang="en-US" dirty="0"/>
          </a:p>
        </p:txBody>
      </p:sp>
      <p:grpSp>
        <p:nvGrpSpPr>
          <p:cNvPr id="7" name="组合 6"/>
          <p:cNvGrpSpPr/>
          <p:nvPr/>
        </p:nvGrpSpPr>
        <p:grpSpPr>
          <a:xfrm>
            <a:off x="3505200" y="3352800"/>
            <a:ext cx="3849451" cy="2592388"/>
            <a:chOff x="4332600" y="2496402"/>
            <a:chExt cx="3454707" cy="2592388"/>
          </a:xfrm>
          <a:solidFill>
            <a:schemeClr val="accent5">
              <a:lumMod val="20000"/>
              <a:lumOff val="80000"/>
            </a:schemeClr>
          </a:solidFill>
        </p:grpSpPr>
        <p:sp>
          <p:nvSpPr>
            <p:cNvPr id="8" name="Rectangle 6"/>
            <p:cNvSpPr>
              <a:spLocks noChangeArrowheads="1"/>
            </p:cNvSpPr>
            <p:nvPr/>
          </p:nvSpPr>
          <p:spPr bwMode="auto">
            <a:xfrm>
              <a:off x="4332600" y="24964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应用层（</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a:t>
              </a:r>
              <a:endPar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Rectangle 7"/>
            <p:cNvSpPr>
              <a:spLocks noChangeArrowheads="1"/>
            </p:cNvSpPr>
            <p:nvPr/>
          </p:nvSpPr>
          <p:spPr bwMode="auto">
            <a:xfrm>
              <a:off x="4332600" y="29282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传输层（</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TL)</a:t>
              </a:r>
              <a:endPar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Rectangle 8"/>
            <p:cNvSpPr>
              <a:spLocks noChangeArrowheads="1"/>
            </p:cNvSpPr>
            <p:nvPr/>
          </p:nvSpPr>
          <p:spPr bwMode="auto">
            <a:xfrm>
              <a:off x="4332600" y="33600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网络层（</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NL</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3" name="Rectangle 11"/>
            <p:cNvSpPr>
              <a:spLocks noChangeArrowheads="1"/>
            </p:cNvSpPr>
            <p:nvPr/>
          </p:nvSpPr>
          <p:spPr bwMode="auto">
            <a:xfrm>
              <a:off x="4332600" y="4656990"/>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algn="ctr"/>
              <a:r>
                <a:rPr lang="zh-CN" altLang="en-US" sz="2000" kern="0" dirty="0">
                  <a:solidFill>
                    <a:prstClr val="black"/>
                  </a:solidFill>
                  <a:latin typeface="微软雅黑" panose="020B0503020204020204" pitchFamily="34" charset="-122"/>
                  <a:ea typeface="微软雅黑" panose="020B0503020204020204" pitchFamily="34" charset="-122"/>
                </a:rPr>
                <a:t>物理层（</a:t>
              </a:r>
              <a:r>
                <a:rPr lang="en-US" altLang="zh-CN" sz="2000" kern="0" dirty="0">
                  <a:solidFill>
                    <a:prstClr val="black"/>
                  </a:solidFill>
                  <a:latin typeface="微软雅黑" panose="020B0503020204020204" pitchFamily="34" charset="-122"/>
                  <a:ea typeface="微软雅黑" panose="020B0503020204020204" pitchFamily="34" charset="-122"/>
                </a:rPr>
                <a:t>PHL</a:t>
              </a:r>
              <a:r>
                <a:rPr lang="zh-CN" altLang="en-US" sz="2000" kern="0" dirty="0">
                  <a:solidFill>
                    <a:prstClr val="black"/>
                  </a:solidFill>
                  <a:latin typeface="微软雅黑" panose="020B0503020204020204" pitchFamily="34" charset="-122"/>
                  <a:ea typeface="微软雅黑" panose="020B0503020204020204" pitchFamily="34" charset="-122"/>
                </a:rPr>
                <a:t>）</a:t>
              </a:r>
            </a:p>
          </p:txBody>
        </p:sp>
      </p:grpSp>
      <p:sp>
        <p:nvSpPr>
          <p:cNvPr id="16" name="Rectangle 9"/>
          <p:cNvSpPr>
            <a:spLocks noChangeArrowheads="1"/>
          </p:cNvSpPr>
          <p:nvPr/>
        </p:nvSpPr>
        <p:spPr bwMode="auto">
          <a:xfrm>
            <a:off x="7354651" y="4648993"/>
            <a:ext cx="2794580" cy="444376"/>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algn="ctr">
              <a:defRPr/>
            </a:pPr>
            <a:r>
              <a:rPr lang="zh-CN" altLang="en-US" sz="2000" kern="0" dirty="0">
                <a:solidFill>
                  <a:prstClr val="black"/>
                </a:solidFill>
                <a:latin typeface="微软雅黑" panose="020B0503020204020204" pitchFamily="34" charset="-122"/>
                <a:ea typeface="微软雅黑" panose="020B0503020204020204" pitchFamily="34" charset="-122"/>
              </a:rPr>
              <a:t>逻辑链路控制 </a:t>
            </a:r>
            <a:r>
              <a:rPr lang="en-US" altLang="zh-CN" sz="2000" kern="0" dirty="0">
                <a:solidFill>
                  <a:prstClr val="black"/>
                </a:solidFill>
                <a:latin typeface="微软雅黑" panose="020B0503020204020204" pitchFamily="34" charset="-122"/>
                <a:ea typeface="微软雅黑" panose="020B0503020204020204" pitchFamily="34" charset="-122"/>
              </a:rPr>
              <a:t>(LLC)</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
        <p:nvSpPr>
          <p:cNvPr id="17" name="Rectangle 10"/>
          <p:cNvSpPr>
            <a:spLocks noChangeArrowheads="1"/>
          </p:cNvSpPr>
          <p:nvPr/>
        </p:nvSpPr>
        <p:spPr bwMode="auto">
          <a:xfrm>
            <a:off x="7354652" y="5080793"/>
            <a:ext cx="2794580" cy="445169"/>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algn="ctr"/>
            <a:r>
              <a:rPr lang="zh-CN" altLang="en-US" sz="2000" kern="0" dirty="0">
                <a:solidFill>
                  <a:prstClr val="black"/>
                </a:solidFill>
                <a:latin typeface="微软雅黑" panose="020B0503020204020204" pitchFamily="34" charset="-122"/>
                <a:ea typeface="微软雅黑" panose="020B0503020204020204" pitchFamily="34" charset="-122"/>
              </a:rPr>
              <a:t>介质访问控制 </a:t>
            </a:r>
            <a:r>
              <a:rPr lang="en-US" altLang="zh-CN" sz="2000" kern="0" dirty="0">
                <a:solidFill>
                  <a:prstClr val="black"/>
                </a:solidFill>
                <a:latin typeface="微软雅黑" panose="020B0503020204020204" pitchFamily="34" charset="-122"/>
                <a:ea typeface="微软雅黑" panose="020B0503020204020204" pitchFamily="34" charset="-122"/>
              </a:rPr>
              <a:t>(MAC)</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
        <p:nvSpPr>
          <p:cNvPr id="19" name="Rectangle 8"/>
          <p:cNvSpPr>
            <a:spLocks noChangeArrowheads="1"/>
          </p:cNvSpPr>
          <p:nvPr/>
        </p:nvSpPr>
        <p:spPr bwMode="auto">
          <a:xfrm>
            <a:off x="3505200" y="4648993"/>
            <a:ext cx="3849451" cy="864395"/>
          </a:xfrm>
          <a:prstGeom prst="rect">
            <a:avLst/>
          </a:prstGeom>
          <a:solidFill>
            <a:schemeClr val="accent2">
              <a:lumMod val="40000"/>
              <a:lumOff val="6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L="182563" algn="ctr"/>
            <a:r>
              <a:rPr lang="zh-CN" altLang="en-US" sz="2000" kern="0" dirty="0">
                <a:solidFill>
                  <a:prstClr val="black"/>
                </a:solidFill>
                <a:latin typeface="微软雅黑" panose="020B0503020204020204" pitchFamily="34" charset="-122"/>
                <a:ea typeface="微软雅黑" panose="020B0503020204020204" pitchFamily="34" charset="-122"/>
              </a:rPr>
              <a:t>数据链路层（</a:t>
            </a:r>
            <a:r>
              <a:rPr lang="en-US" altLang="zh-CN" sz="2000" kern="0" dirty="0">
                <a:solidFill>
                  <a:prstClr val="black"/>
                </a:solidFill>
                <a:latin typeface="微软雅黑" panose="020B0503020204020204" pitchFamily="34" charset="-122"/>
                <a:ea typeface="微软雅黑" panose="020B0503020204020204" pitchFamily="34" charset="-122"/>
              </a:rPr>
              <a:t>DLL</a:t>
            </a:r>
            <a:r>
              <a:rPr lang="zh-CN" altLang="en-US" sz="2000" kern="0" dirty="0">
                <a:solidFill>
                  <a:prstClr val="black"/>
                </a:solidFill>
                <a:latin typeface="微软雅黑" panose="020B0503020204020204" pitchFamily="34" charset="-122"/>
                <a:ea typeface="微软雅黑" panose="020B0503020204020204" pitchFamily="34" charset="-122"/>
              </a:rPr>
              <a:t>）</a:t>
            </a:r>
          </a:p>
        </p:txBody>
      </p:sp>
      <p:sp>
        <p:nvSpPr>
          <p:cNvPr id="22" name="椭圆形标注 21"/>
          <p:cNvSpPr/>
          <p:nvPr/>
        </p:nvSpPr>
        <p:spPr>
          <a:xfrm>
            <a:off x="8153400" y="2828072"/>
            <a:ext cx="2863693" cy="1164466"/>
          </a:xfrm>
          <a:prstGeom prst="wedgeEllipseCallout">
            <a:avLst>
              <a:gd name="adj1" fmla="val -39044"/>
              <a:gd name="adj2" fmla="val 109510"/>
            </a:avLst>
          </a:prstGeom>
          <a:solidFill>
            <a:schemeClr val="accent5">
              <a:lumMod val="20000"/>
              <a:lumOff val="8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R="0" lvl="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早期链路层</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进一步划分</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个子层</a:t>
            </a:r>
          </a:p>
        </p:txBody>
      </p:sp>
      <p:sp>
        <p:nvSpPr>
          <p:cNvPr id="3" name="左大括号 2">
            <a:extLst>
              <a:ext uri="{FF2B5EF4-FFF2-40B4-BE49-F238E27FC236}">
                <a16:creationId xmlns:a16="http://schemas.microsoft.com/office/drawing/2014/main" id="{6E3CA2A6-1554-4EC6-B1CF-793002BBE6BF}"/>
              </a:ext>
            </a:extLst>
          </p:cNvPr>
          <p:cNvSpPr/>
          <p:nvPr/>
        </p:nvSpPr>
        <p:spPr bwMode="auto">
          <a:xfrm>
            <a:off x="3174865" y="4648199"/>
            <a:ext cx="228600" cy="1250015"/>
          </a:xfrm>
          <a:prstGeom prst="leftBrac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6" name="文本框 5">
            <a:extLst>
              <a:ext uri="{FF2B5EF4-FFF2-40B4-BE49-F238E27FC236}">
                <a16:creationId xmlns:a16="http://schemas.microsoft.com/office/drawing/2014/main" id="{CD44B3AC-F798-4AED-A73D-4BF6AB7131CC}"/>
              </a:ext>
            </a:extLst>
          </p:cNvPr>
          <p:cNvSpPr txBox="1"/>
          <p:nvPr/>
        </p:nvSpPr>
        <p:spPr>
          <a:xfrm>
            <a:off x="2297701" y="5101627"/>
            <a:ext cx="877163" cy="369332"/>
          </a:xfrm>
          <a:prstGeom prst="rect">
            <a:avLst/>
          </a:prstGeom>
          <a:noFill/>
        </p:spPr>
        <p:txBody>
          <a:bodyPr wrap="none" rtlCol="0">
            <a:spAutoFit/>
          </a:bodyPr>
          <a:lstStyle/>
          <a:p>
            <a:r>
              <a:rPr lang="zh-CN" altLang="en-US" dirty="0"/>
              <a:t>接入层</a:t>
            </a:r>
          </a:p>
        </p:txBody>
      </p:sp>
    </p:spTree>
    <p:extLst>
      <p:ext uri="{BB962C8B-B14F-4D97-AF65-F5344CB8AC3E}">
        <p14:creationId xmlns:p14="http://schemas.microsoft.com/office/powerpoint/2010/main" val="3207542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典型检错码</a:t>
            </a:r>
            <a:r>
              <a:rPr kumimoji="1" lang="en-US" altLang="zh-CN" dirty="0"/>
              <a:t>—</a:t>
            </a:r>
            <a:r>
              <a:rPr kumimoji="1" lang="zh-CN" altLang="en-US" dirty="0"/>
              <a:t>奇偶校验</a:t>
            </a:r>
          </a:p>
        </p:txBody>
      </p:sp>
      <p:sp>
        <p:nvSpPr>
          <p:cNvPr id="3" name="内容占位符 2"/>
          <p:cNvSpPr>
            <a:spLocks noGrp="1"/>
          </p:cNvSpPr>
          <p:nvPr>
            <p:ph idx="1"/>
          </p:nvPr>
        </p:nvSpPr>
        <p:spPr/>
        <p:txBody>
          <a:bodyPr>
            <a:noAutofit/>
          </a:bodyPr>
          <a:lstStyle/>
          <a:p>
            <a:pPr>
              <a:lnSpc>
                <a:spcPts val="3800"/>
              </a:lnSpc>
            </a:pPr>
            <a:r>
              <a:rPr kumimoji="1" lang="en-US" altLang="zh-CN" dirty="0"/>
              <a:t>1</a:t>
            </a:r>
            <a:r>
              <a:rPr kumimoji="1" lang="zh-CN" altLang="en-US" dirty="0"/>
              <a:t>位奇偶校验：增加</a:t>
            </a:r>
            <a:r>
              <a:rPr kumimoji="1" lang="en-US" altLang="zh-CN" dirty="0"/>
              <a:t>1</a:t>
            </a:r>
            <a:r>
              <a:rPr kumimoji="1" lang="zh-CN" altLang="en-US" dirty="0"/>
              <a:t>位校验位，</a:t>
            </a:r>
            <a:r>
              <a:rPr lang="zh-CN" altLang="en-US" dirty="0">
                <a:solidFill>
                  <a:srgbClr val="C00000"/>
                </a:solidFill>
              </a:rPr>
              <a:t>可以检查奇数位错误</a:t>
            </a:r>
            <a:endParaRPr kumimoji="1" lang="en-US" altLang="zh-CN" dirty="0">
              <a:solidFill>
                <a:srgbClr val="C00000"/>
              </a:solidFill>
            </a:endParaRPr>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30</a:t>
            </a:fld>
            <a:endParaRPr kumimoji="1" lang="zh-CN" altLang="en-US" dirty="0"/>
          </a:p>
        </p:txBody>
      </p:sp>
      <p:graphicFrame>
        <p:nvGraphicFramePr>
          <p:cNvPr id="10" name="表格 9"/>
          <p:cNvGraphicFramePr>
            <a:graphicFrameLocks noGrp="1"/>
          </p:cNvGraphicFramePr>
          <p:nvPr/>
        </p:nvGraphicFramePr>
        <p:xfrm>
          <a:off x="2228815" y="2815083"/>
          <a:ext cx="3680664" cy="472211"/>
        </p:xfrm>
        <a:graphic>
          <a:graphicData uri="http://schemas.openxmlformats.org/drawingml/2006/table">
            <a:tbl>
              <a:tblPr firstRow="1" bandRow="1">
                <a:tableStyleId>{5C22544A-7EE6-4342-B048-85BDC9FD1C3A}</a:tableStyleId>
              </a:tblPr>
              <a:tblGrid>
                <a:gridCol w="460083">
                  <a:extLst>
                    <a:ext uri="{9D8B030D-6E8A-4147-A177-3AD203B41FA5}">
                      <a16:colId xmlns:a16="http://schemas.microsoft.com/office/drawing/2014/main" val="3044174629"/>
                    </a:ext>
                  </a:extLst>
                </a:gridCol>
                <a:gridCol w="460083">
                  <a:extLst>
                    <a:ext uri="{9D8B030D-6E8A-4147-A177-3AD203B41FA5}">
                      <a16:colId xmlns:a16="http://schemas.microsoft.com/office/drawing/2014/main" val="2089325296"/>
                    </a:ext>
                  </a:extLst>
                </a:gridCol>
                <a:gridCol w="460083">
                  <a:extLst>
                    <a:ext uri="{9D8B030D-6E8A-4147-A177-3AD203B41FA5}">
                      <a16:colId xmlns:a16="http://schemas.microsoft.com/office/drawing/2014/main" val="3979609783"/>
                    </a:ext>
                  </a:extLst>
                </a:gridCol>
                <a:gridCol w="460083">
                  <a:extLst>
                    <a:ext uri="{9D8B030D-6E8A-4147-A177-3AD203B41FA5}">
                      <a16:colId xmlns:a16="http://schemas.microsoft.com/office/drawing/2014/main" val="1270467655"/>
                    </a:ext>
                  </a:extLst>
                </a:gridCol>
                <a:gridCol w="460083">
                  <a:extLst>
                    <a:ext uri="{9D8B030D-6E8A-4147-A177-3AD203B41FA5}">
                      <a16:colId xmlns:a16="http://schemas.microsoft.com/office/drawing/2014/main" val="3229848189"/>
                    </a:ext>
                  </a:extLst>
                </a:gridCol>
                <a:gridCol w="460083">
                  <a:extLst>
                    <a:ext uri="{9D8B030D-6E8A-4147-A177-3AD203B41FA5}">
                      <a16:colId xmlns:a16="http://schemas.microsoft.com/office/drawing/2014/main" val="647982207"/>
                    </a:ext>
                  </a:extLst>
                </a:gridCol>
                <a:gridCol w="460083">
                  <a:extLst>
                    <a:ext uri="{9D8B030D-6E8A-4147-A177-3AD203B41FA5}">
                      <a16:colId xmlns:a16="http://schemas.microsoft.com/office/drawing/2014/main" val="614755695"/>
                    </a:ext>
                  </a:extLst>
                </a:gridCol>
                <a:gridCol w="460083">
                  <a:extLst>
                    <a:ext uri="{9D8B030D-6E8A-4147-A177-3AD203B41FA5}">
                      <a16:colId xmlns:a16="http://schemas.microsoft.com/office/drawing/2014/main" val="3059093890"/>
                    </a:ext>
                  </a:extLst>
                </a:gridCol>
              </a:tblGrid>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6416494"/>
                  </a:ext>
                </a:extLst>
              </a:tr>
            </a:tbl>
          </a:graphicData>
        </a:graphic>
      </p:graphicFrame>
      <p:sp>
        <p:nvSpPr>
          <p:cNvPr id="11" name="文本框 10"/>
          <p:cNvSpPr txBox="1"/>
          <p:nvPr/>
        </p:nvSpPr>
        <p:spPr>
          <a:xfrm>
            <a:off x="5490073" y="2926495"/>
            <a:ext cx="340262" cy="307264"/>
          </a:xfrm>
          <a:prstGeom prst="rect">
            <a:avLst/>
          </a:prstGeom>
          <a:solidFill>
            <a:schemeClr val="bg1"/>
          </a:solidFill>
        </p:spPr>
        <p:txBody>
          <a:bodyPr wrap="square" rtlCol="0" anchor="ctr">
            <a:spAutoFit/>
          </a:bodyPr>
          <a:lstStyle/>
          <a:p>
            <a:pPr algn="ctr">
              <a:lnSpc>
                <a:spcPts val="1600"/>
              </a:lnSpc>
            </a:pPr>
            <a:r>
              <a:rPr lang="en-US" altLang="zh-CN" sz="2000" dirty="0">
                <a:solidFill>
                  <a:srgbClr val="FF0000"/>
                </a:solidFill>
                <a:latin typeface="微软雅黑" panose="020B0503020204020204" pitchFamily="34" charset="-122"/>
                <a:ea typeface="微软雅黑" panose="020B0503020204020204" pitchFamily="34" charset="-122"/>
              </a:rPr>
              <a:t>0</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nvGraphicFramePr>
        <p:xfrm>
          <a:off x="2228815" y="4871884"/>
          <a:ext cx="3680664" cy="472211"/>
        </p:xfrm>
        <a:graphic>
          <a:graphicData uri="http://schemas.openxmlformats.org/drawingml/2006/table">
            <a:tbl>
              <a:tblPr firstRow="1" bandRow="1">
                <a:tableStyleId>{5C22544A-7EE6-4342-B048-85BDC9FD1C3A}</a:tableStyleId>
              </a:tblPr>
              <a:tblGrid>
                <a:gridCol w="460083">
                  <a:extLst>
                    <a:ext uri="{9D8B030D-6E8A-4147-A177-3AD203B41FA5}">
                      <a16:colId xmlns:a16="http://schemas.microsoft.com/office/drawing/2014/main" val="3044174629"/>
                    </a:ext>
                  </a:extLst>
                </a:gridCol>
                <a:gridCol w="460083">
                  <a:extLst>
                    <a:ext uri="{9D8B030D-6E8A-4147-A177-3AD203B41FA5}">
                      <a16:colId xmlns:a16="http://schemas.microsoft.com/office/drawing/2014/main" val="2089325296"/>
                    </a:ext>
                  </a:extLst>
                </a:gridCol>
                <a:gridCol w="460083">
                  <a:extLst>
                    <a:ext uri="{9D8B030D-6E8A-4147-A177-3AD203B41FA5}">
                      <a16:colId xmlns:a16="http://schemas.microsoft.com/office/drawing/2014/main" val="3979609783"/>
                    </a:ext>
                  </a:extLst>
                </a:gridCol>
                <a:gridCol w="460083">
                  <a:extLst>
                    <a:ext uri="{9D8B030D-6E8A-4147-A177-3AD203B41FA5}">
                      <a16:colId xmlns:a16="http://schemas.microsoft.com/office/drawing/2014/main" val="1270467655"/>
                    </a:ext>
                  </a:extLst>
                </a:gridCol>
                <a:gridCol w="460083">
                  <a:extLst>
                    <a:ext uri="{9D8B030D-6E8A-4147-A177-3AD203B41FA5}">
                      <a16:colId xmlns:a16="http://schemas.microsoft.com/office/drawing/2014/main" val="3229848189"/>
                    </a:ext>
                  </a:extLst>
                </a:gridCol>
                <a:gridCol w="460083">
                  <a:extLst>
                    <a:ext uri="{9D8B030D-6E8A-4147-A177-3AD203B41FA5}">
                      <a16:colId xmlns:a16="http://schemas.microsoft.com/office/drawing/2014/main" val="647982207"/>
                    </a:ext>
                  </a:extLst>
                </a:gridCol>
                <a:gridCol w="460083">
                  <a:extLst>
                    <a:ext uri="{9D8B030D-6E8A-4147-A177-3AD203B41FA5}">
                      <a16:colId xmlns:a16="http://schemas.microsoft.com/office/drawing/2014/main" val="614755695"/>
                    </a:ext>
                  </a:extLst>
                </a:gridCol>
                <a:gridCol w="460083">
                  <a:extLst>
                    <a:ext uri="{9D8B030D-6E8A-4147-A177-3AD203B41FA5}">
                      <a16:colId xmlns:a16="http://schemas.microsoft.com/office/drawing/2014/main" val="3059093890"/>
                    </a:ext>
                  </a:extLst>
                </a:gridCol>
              </a:tblGrid>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6416494"/>
                  </a:ext>
                </a:extLst>
              </a:tr>
            </a:tbl>
          </a:graphicData>
        </a:graphic>
      </p:graphicFrame>
      <p:sp>
        <p:nvSpPr>
          <p:cNvPr id="14" name="文本框 13"/>
          <p:cNvSpPr txBox="1"/>
          <p:nvPr/>
        </p:nvSpPr>
        <p:spPr>
          <a:xfrm>
            <a:off x="5490073" y="4983296"/>
            <a:ext cx="340262" cy="307264"/>
          </a:xfrm>
          <a:prstGeom prst="rect">
            <a:avLst/>
          </a:prstGeom>
          <a:solidFill>
            <a:schemeClr val="bg1"/>
          </a:solidFill>
        </p:spPr>
        <p:txBody>
          <a:bodyPr wrap="square" rtlCol="0" anchor="ctr">
            <a:spAutoFit/>
          </a:bodyPr>
          <a:lstStyle/>
          <a:p>
            <a:pPr algn="ctr">
              <a:lnSpc>
                <a:spcPts val="1600"/>
              </a:lnSpc>
            </a:pPr>
            <a:r>
              <a:rPr lang="en-US" altLang="zh-CN" sz="2000" dirty="0">
                <a:solidFill>
                  <a:srgbClr val="FF0000"/>
                </a:solidFill>
                <a:latin typeface="微软雅黑" panose="020B0503020204020204" pitchFamily="34" charset="-122"/>
                <a:ea typeface="微软雅黑" panose="020B0503020204020204" pitchFamily="34" charset="-122"/>
              </a:rPr>
              <a:t>1</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5" name="内容占位符 2"/>
          <p:cNvSpPr txBox="1">
            <a:spLocks/>
          </p:cNvSpPr>
          <p:nvPr/>
        </p:nvSpPr>
        <p:spPr>
          <a:xfrm>
            <a:off x="799439" y="2046626"/>
            <a:ext cx="10617200" cy="618328"/>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ts val="3800"/>
              </a:lnSpc>
            </a:pPr>
            <a:r>
              <a:rPr kumimoji="1" lang="zh-CN" altLang="en-US" dirty="0"/>
              <a:t>偶校验：保证</a:t>
            </a:r>
            <a:r>
              <a:rPr kumimoji="1" lang="en-US" altLang="zh-CN" dirty="0"/>
              <a:t>1</a:t>
            </a:r>
            <a:r>
              <a:rPr kumimoji="1" lang="zh-CN" altLang="en-US" dirty="0"/>
              <a:t>的个数为偶数个，例如：</a:t>
            </a:r>
            <a:endParaRPr kumimoji="1" lang="en-US" altLang="zh-CN" dirty="0"/>
          </a:p>
        </p:txBody>
      </p:sp>
      <p:sp>
        <p:nvSpPr>
          <p:cNvPr id="17" name="内容占位符 2"/>
          <p:cNvSpPr txBox="1">
            <a:spLocks/>
          </p:cNvSpPr>
          <p:nvPr/>
        </p:nvSpPr>
        <p:spPr>
          <a:xfrm>
            <a:off x="809767" y="4110483"/>
            <a:ext cx="10617200" cy="571710"/>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ts val="3800"/>
              </a:lnSpc>
            </a:pPr>
            <a:r>
              <a:rPr kumimoji="1" lang="zh-CN" altLang="en-US" dirty="0"/>
              <a:t>奇校验：保证</a:t>
            </a:r>
            <a:r>
              <a:rPr kumimoji="1" lang="en-US" altLang="zh-CN" dirty="0"/>
              <a:t>1</a:t>
            </a:r>
            <a:r>
              <a:rPr kumimoji="1" lang="zh-CN" altLang="en-US" dirty="0"/>
              <a:t>的个数为奇数个，例如：</a:t>
            </a:r>
            <a:endParaRPr kumimoji="1" lang="en-US" altLang="zh-CN" dirty="0"/>
          </a:p>
        </p:txBody>
      </p:sp>
      <p:grpSp>
        <p:nvGrpSpPr>
          <p:cNvPr id="31" name="组合 30"/>
          <p:cNvGrpSpPr/>
          <p:nvPr/>
        </p:nvGrpSpPr>
        <p:grpSpPr>
          <a:xfrm>
            <a:off x="2228814" y="3343933"/>
            <a:ext cx="4156163" cy="781137"/>
            <a:chOff x="2228814" y="3343933"/>
            <a:chExt cx="4156163" cy="781137"/>
          </a:xfrm>
        </p:grpSpPr>
        <p:sp>
          <p:nvSpPr>
            <p:cNvPr id="21" name="右大括号 20"/>
            <p:cNvSpPr/>
            <p:nvPr/>
          </p:nvSpPr>
          <p:spPr>
            <a:xfrm rot="16200000" flipH="1">
              <a:off x="3650532" y="1922216"/>
              <a:ext cx="318616" cy="3162051"/>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p:cNvSpPr txBox="1"/>
            <p:nvPr/>
          </p:nvSpPr>
          <p:spPr>
            <a:xfrm>
              <a:off x="3126011" y="3724262"/>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数据位</a:t>
              </a:r>
            </a:p>
          </p:txBody>
        </p:sp>
        <p:cxnSp>
          <p:nvCxnSpPr>
            <p:cNvPr id="26" name="直接箭头连接符 25"/>
            <p:cNvCxnSpPr/>
            <p:nvPr/>
          </p:nvCxnSpPr>
          <p:spPr>
            <a:xfrm flipV="1">
              <a:off x="5660204" y="3343933"/>
              <a:ext cx="0" cy="31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935431" y="3724960"/>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校验位</a:t>
              </a:r>
            </a:p>
          </p:txBody>
        </p:sp>
      </p:grpSp>
      <p:grpSp>
        <p:nvGrpSpPr>
          <p:cNvPr id="32" name="组合 31"/>
          <p:cNvGrpSpPr/>
          <p:nvPr/>
        </p:nvGrpSpPr>
        <p:grpSpPr>
          <a:xfrm>
            <a:off x="2269758" y="5389018"/>
            <a:ext cx="4115219" cy="793532"/>
            <a:chOff x="2269758" y="5389018"/>
            <a:chExt cx="4115219" cy="793532"/>
          </a:xfrm>
        </p:grpSpPr>
        <p:sp>
          <p:nvSpPr>
            <p:cNvPr id="18" name="右大括号 17"/>
            <p:cNvSpPr/>
            <p:nvPr/>
          </p:nvSpPr>
          <p:spPr>
            <a:xfrm rot="16200000" flipH="1">
              <a:off x="3691476" y="3980056"/>
              <a:ext cx="318616" cy="3162051"/>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3166955" y="5782440"/>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数据位</a:t>
              </a:r>
            </a:p>
          </p:txBody>
        </p:sp>
        <p:cxnSp>
          <p:nvCxnSpPr>
            <p:cNvPr id="29" name="直接箭头连接符 28"/>
            <p:cNvCxnSpPr/>
            <p:nvPr/>
          </p:nvCxnSpPr>
          <p:spPr>
            <a:xfrm flipV="1">
              <a:off x="5660204" y="5389018"/>
              <a:ext cx="0" cy="31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935431" y="5770045"/>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校验位</a:t>
              </a:r>
            </a:p>
          </p:txBody>
        </p:sp>
      </p:grpSp>
      <p:sp>
        <p:nvSpPr>
          <p:cNvPr id="33" name="文本框 32"/>
          <p:cNvSpPr txBox="1"/>
          <p:nvPr/>
        </p:nvSpPr>
        <p:spPr>
          <a:xfrm>
            <a:off x="7707110" y="3311778"/>
            <a:ext cx="3844542" cy="1027333"/>
          </a:xfrm>
          <a:prstGeom prst="rect">
            <a:avLst/>
          </a:prstGeom>
          <a:noFill/>
          <a:ln>
            <a:solidFill>
              <a:srgbClr val="00B0F0"/>
            </a:solidFill>
          </a:ln>
        </p:spPr>
        <p:txBody>
          <a:bodyPr wrap="square" rtlCol="0" anchor="ctr">
            <a:spAutoFit/>
          </a:bodyPr>
          <a:lstStyle/>
          <a:p>
            <a:pPr algn="ctr">
              <a:lnSpc>
                <a:spcPts val="3800"/>
              </a:lnSpc>
            </a:pPr>
            <a:r>
              <a:rPr lang="zh-CN" altLang="en-US" sz="2400" dirty="0">
                <a:solidFill>
                  <a:srgbClr val="C00000"/>
                </a:solidFill>
              </a:rPr>
              <a:t>考虑二维奇偶校验，是否可以进行纠错？</a:t>
            </a:r>
            <a:endParaRPr lang="en-US" altLang="zh-CN" sz="2400" dirty="0">
              <a:solidFill>
                <a:srgbClr val="C00000"/>
              </a:solidFill>
            </a:endParaRPr>
          </a:p>
        </p:txBody>
      </p:sp>
    </p:spTree>
    <p:extLst>
      <p:ext uri="{BB962C8B-B14F-4D97-AF65-F5344CB8AC3E}">
        <p14:creationId xmlns:p14="http://schemas.microsoft.com/office/powerpoint/2010/main" val="348804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1+#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circle(in)">
                                      <p:cBhvr>
                                        <p:cTn id="3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p:bldP spid="17" grpId="0"/>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AE455-DAB1-4EBA-83C2-6FD1B59A88AA}"/>
              </a:ext>
            </a:extLst>
          </p:cNvPr>
          <p:cNvSpPr>
            <a:spLocks noGrp="1"/>
          </p:cNvSpPr>
          <p:nvPr>
            <p:ph type="title"/>
          </p:nvPr>
        </p:nvSpPr>
        <p:spPr/>
        <p:txBody>
          <a:bodyPr/>
          <a:lstStyle/>
          <a:p>
            <a:r>
              <a:rPr kumimoji="1" lang="zh-CN" altLang="en-US" dirty="0"/>
              <a:t>典型检错码</a:t>
            </a:r>
            <a:r>
              <a:rPr kumimoji="1" lang="en-US" altLang="zh-CN" dirty="0"/>
              <a:t>—</a:t>
            </a:r>
            <a:r>
              <a:rPr kumimoji="1" lang="zh-CN" altLang="en-US" dirty="0"/>
              <a:t>奇偶校验</a:t>
            </a:r>
          </a:p>
        </p:txBody>
      </p:sp>
      <p:sp>
        <p:nvSpPr>
          <p:cNvPr id="4" name="灯片编号占位符 3">
            <a:extLst>
              <a:ext uri="{FF2B5EF4-FFF2-40B4-BE49-F238E27FC236}">
                <a16:creationId xmlns:a16="http://schemas.microsoft.com/office/drawing/2014/main" id="{72D6D8E9-EFB1-4F2A-873C-D8C40D46A742}"/>
              </a:ext>
            </a:extLst>
          </p:cNvPr>
          <p:cNvSpPr>
            <a:spLocks noGrp="1"/>
          </p:cNvSpPr>
          <p:nvPr>
            <p:ph type="sldNum" sz="quarter" idx="11"/>
          </p:nvPr>
        </p:nvSpPr>
        <p:spPr/>
        <p:txBody>
          <a:bodyPr/>
          <a:lstStyle/>
          <a:p>
            <a:pPr>
              <a:defRPr/>
            </a:pPr>
            <a:fld id="{3FFE790D-BCFB-4008-9260-CA63AEE325FD}" type="slidenum">
              <a:rPr lang="en-US" smtClean="0"/>
              <a:pPr>
                <a:defRPr/>
              </a:pPr>
              <a:t>31</a:t>
            </a:fld>
            <a:endParaRPr lang="en-US" dirty="0"/>
          </a:p>
        </p:txBody>
      </p:sp>
      <p:pic>
        <p:nvPicPr>
          <p:cNvPr id="5" name="Picture 5" descr="523 Double Bit Parity">
            <a:extLst>
              <a:ext uri="{FF2B5EF4-FFF2-40B4-BE49-F238E27FC236}">
                <a16:creationId xmlns:a16="http://schemas.microsoft.com/office/drawing/2014/main" id="{B9B3C055-D9FB-49EC-B074-13D704E72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133600"/>
            <a:ext cx="3751262"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6">
            <a:extLst>
              <a:ext uri="{FF2B5EF4-FFF2-40B4-BE49-F238E27FC236}">
                <a16:creationId xmlns:a16="http://schemas.microsoft.com/office/drawing/2014/main" id="{E66C9448-0F3F-4400-BC73-B8726D807728}"/>
              </a:ext>
            </a:extLst>
          </p:cNvPr>
          <p:cNvSpPr txBox="1">
            <a:spLocks noChangeArrowheads="1"/>
          </p:cNvSpPr>
          <p:nvPr/>
        </p:nvSpPr>
        <p:spPr bwMode="auto">
          <a:xfrm>
            <a:off x="1828800" y="1417638"/>
            <a:ext cx="33522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400" i="0" dirty="0">
                <a:solidFill>
                  <a:srgbClr val="CC0000"/>
                </a:solidFill>
                <a:latin typeface="微软雅黑" panose="020B0503020204020204" pitchFamily="34" charset="-122"/>
                <a:ea typeface="微软雅黑" panose="020B0503020204020204" pitchFamily="34" charset="-122"/>
              </a:rPr>
              <a:t>二维奇偶校验</a:t>
            </a:r>
            <a:r>
              <a:rPr lang="en-US" sz="2400" i="0" dirty="0">
                <a:solidFill>
                  <a:srgbClr val="CC0000"/>
                </a:solidFill>
                <a:latin typeface="微软雅黑" panose="020B0503020204020204" pitchFamily="34" charset="-122"/>
                <a:ea typeface="微软雅黑" panose="020B0503020204020204" pitchFamily="34" charset="-122"/>
              </a:rPr>
              <a:t>:</a:t>
            </a:r>
          </a:p>
          <a:p>
            <a:pPr marL="342900" indent="-342900">
              <a:buClr>
                <a:srgbClr val="000099"/>
              </a:buClr>
              <a:buSzPct val="100000"/>
              <a:buFont typeface="Wingdings" charset="2"/>
              <a:buChar char="§"/>
              <a:defRPr/>
            </a:pPr>
            <a:r>
              <a:rPr lang="zh-CN" altLang="en-US" sz="2000" i="0" dirty="0">
                <a:latin typeface="微软雅黑" panose="020B0503020204020204" pitchFamily="34" charset="-122"/>
                <a:ea typeface="微软雅黑" panose="020B0503020204020204" pitchFamily="34" charset="-122"/>
              </a:rPr>
              <a:t>检测并纠错单个比特错误</a:t>
            </a:r>
            <a:endParaRPr lang="en-US" sz="2000" i="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A2D3148-65CD-497A-8790-DEA7A3708ADE}"/>
              </a:ext>
            </a:extLst>
          </p:cNvPr>
          <p:cNvPicPr>
            <a:picLocks noChangeAspect="1"/>
          </p:cNvPicPr>
          <p:nvPr/>
        </p:nvPicPr>
        <p:blipFill>
          <a:blip r:embed="rId3"/>
          <a:stretch>
            <a:fillRect/>
          </a:stretch>
        </p:blipFill>
        <p:spPr>
          <a:xfrm>
            <a:off x="6400800" y="5134887"/>
            <a:ext cx="197335" cy="275230"/>
          </a:xfrm>
          <a:prstGeom prst="rect">
            <a:avLst/>
          </a:prstGeom>
        </p:spPr>
      </p:pic>
      <p:pic>
        <p:nvPicPr>
          <p:cNvPr id="8" name="图片 7">
            <a:extLst>
              <a:ext uri="{FF2B5EF4-FFF2-40B4-BE49-F238E27FC236}">
                <a16:creationId xmlns:a16="http://schemas.microsoft.com/office/drawing/2014/main" id="{D4097468-F243-49DC-A40A-9C8E13E29A2D}"/>
              </a:ext>
            </a:extLst>
          </p:cNvPr>
          <p:cNvPicPr>
            <a:picLocks noChangeAspect="1"/>
          </p:cNvPicPr>
          <p:nvPr/>
        </p:nvPicPr>
        <p:blipFill>
          <a:blip r:embed="rId3"/>
          <a:stretch>
            <a:fillRect/>
          </a:stretch>
        </p:blipFill>
        <p:spPr>
          <a:xfrm>
            <a:off x="4729405" y="5134887"/>
            <a:ext cx="197335" cy="275230"/>
          </a:xfrm>
          <a:prstGeom prst="rect">
            <a:avLst/>
          </a:prstGeom>
        </p:spPr>
      </p:pic>
    </p:spTree>
    <p:extLst>
      <p:ext uri="{BB962C8B-B14F-4D97-AF65-F5344CB8AC3E}">
        <p14:creationId xmlns:p14="http://schemas.microsoft.com/office/powerpoint/2010/main" val="4268952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典型检错码</a:t>
            </a:r>
            <a:r>
              <a:rPr kumimoji="1" lang="en-US" altLang="zh-CN" dirty="0"/>
              <a:t>—</a:t>
            </a:r>
            <a:r>
              <a:rPr kumimoji="1" lang="zh-CN" altLang="en-US" dirty="0"/>
              <a:t>校验和</a:t>
            </a:r>
          </a:p>
        </p:txBody>
      </p:sp>
      <p:sp>
        <p:nvSpPr>
          <p:cNvPr id="3" name="内容占位符 2"/>
          <p:cNvSpPr>
            <a:spLocks noGrp="1"/>
          </p:cNvSpPr>
          <p:nvPr>
            <p:ph idx="1"/>
          </p:nvPr>
        </p:nvSpPr>
        <p:spPr/>
        <p:txBody>
          <a:bodyPr>
            <a:normAutofit/>
          </a:bodyPr>
          <a:lstStyle/>
          <a:p>
            <a:pPr>
              <a:lnSpc>
                <a:spcPct val="150000"/>
              </a:lnSpc>
            </a:pPr>
            <a:r>
              <a:rPr kumimoji="1" lang="en-US" altLang="zh-CN" dirty="0"/>
              <a:t>TCP/IP</a:t>
            </a:r>
            <a:r>
              <a:rPr kumimoji="1" lang="zh-CN" altLang="en-US" dirty="0"/>
              <a:t>体系中主要采用的错误检测方法（具体见</a:t>
            </a:r>
            <a:r>
              <a:rPr kumimoji="1" lang="en-US" altLang="zh-CN" dirty="0"/>
              <a:t>UDP</a:t>
            </a:r>
            <a:r>
              <a:rPr kumimoji="1" lang="zh-CN" altLang="en-US" dirty="0"/>
              <a:t>部分讲义）</a:t>
            </a:r>
            <a:endParaRPr kumimoji="1" lang="en-US" altLang="zh-CN" dirty="0"/>
          </a:p>
        </p:txBody>
      </p:sp>
      <p:grpSp>
        <p:nvGrpSpPr>
          <p:cNvPr id="4" name="组合 3"/>
          <p:cNvGrpSpPr/>
          <p:nvPr/>
        </p:nvGrpSpPr>
        <p:grpSpPr>
          <a:xfrm>
            <a:off x="961542" y="3669534"/>
            <a:ext cx="4306081" cy="2369880"/>
            <a:chOff x="2744714" y="3986470"/>
            <a:chExt cx="4306081" cy="2369880"/>
          </a:xfrm>
        </p:grpSpPr>
        <p:sp>
          <p:nvSpPr>
            <p:cNvPr id="7" name="Text Box 4">
              <a:extLst>
                <a:ext uri="{FF2B5EF4-FFF2-40B4-BE49-F238E27FC236}">
                  <a16:creationId xmlns:a16="http://schemas.microsoft.com/office/drawing/2014/main" id="{9B174DB8-1FC8-4F43-94D7-56E51904FE8D}"/>
                </a:ext>
              </a:extLst>
            </p:cNvPr>
            <p:cNvSpPr txBox="1">
              <a:spLocks noChangeArrowheads="1"/>
            </p:cNvSpPr>
            <p:nvPr/>
          </p:nvSpPr>
          <p:spPr bwMode="auto">
            <a:xfrm>
              <a:off x="2820914" y="3986470"/>
              <a:ext cx="4229881" cy="23698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1 1 1 0 0 1 1 0 0 1 1 0 0 1 1 0</a:t>
              </a:r>
            </a:p>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1 1 0 1 0 1 0 1 0 1 0 1 0 1 0 1</a:t>
              </a:r>
            </a:p>
            <a:p>
              <a:pPr algn="l">
                <a:lnSpc>
                  <a:spcPct val="120000"/>
                </a:lnSpc>
                <a:defRPr/>
              </a:pPr>
              <a:endParaRPr lang="en-US" sz="2000" b="1" dirty="0">
                <a:latin typeface="微软雅黑" panose="020B0503020204020204" pitchFamily="34" charset="-122"/>
                <a:ea typeface="微软雅黑" panose="020B0503020204020204" pitchFamily="34" charset="-122"/>
              </a:endParaRPr>
            </a:p>
            <a:p>
              <a:pPr algn="l">
                <a:defRPr/>
              </a:pPr>
              <a:r>
                <a:rPr lang="en-US" sz="2000" b="1" dirty="0">
                  <a:latin typeface="微软雅黑" panose="020B0503020204020204" pitchFamily="34" charset="-122"/>
                  <a:ea typeface="微软雅黑" panose="020B0503020204020204" pitchFamily="34" charset="-122"/>
                </a:rPr>
                <a:t>1  1 0 1 1 1 0 1 1 1 0 1 1 1 0 1 1</a:t>
              </a:r>
            </a:p>
            <a:p>
              <a:pPr algn="l">
                <a:lnSpc>
                  <a:spcPct val="120000"/>
                </a:lnSpc>
                <a:defRPr/>
              </a:pPr>
              <a:endParaRPr lang="en-US" sz="2000" b="1" dirty="0">
                <a:latin typeface="微软雅黑" panose="020B0503020204020204" pitchFamily="34" charset="-122"/>
                <a:ea typeface="微软雅黑" panose="020B0503020204020204" pitchFamily="34" charset="-122"/>
              </a:endParaRPr>
            </a:p>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1 0 1 1 1 0 1 1 1 0 1 1 1 1 0 0</a:t>
              </a:r>
            </a:p>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a:t>
              </a:r>
              <a:r>
                <a:rPr lang="en-US" sz="2000" b="1" dirty="0">
                  <a:solidFill>
                    <a:srgbClr val="C00000"/>
                  </a:solidFill>
                  <a:latin typeface="微软雅黑" panose="020B0503020204020204" pitchFamily="34" charset="-122"/>
                  <a:ea typeface="微软雅黑" panose="020B0503020204020204" pitchFamily="34" charset="-122"/>
                </a:rPr>
                <a:t>0 1 0 0 0 1 0 0 0 1 0 0 0 0 1 1</a:t>
              </a:r>
              <a:endParaRPr lang="en-US" sz="2400" b="1" dirty="0">
                <a:solidFill>
                  <a:srgbClr val="C00000"/>
                </a:solidFill>
                <a:latin typeface="微软雅黑" panose="020B0503020204020204" pitchFamily="34" charset="-122"/>
                <a:ea typeface="微软雅黑" panose="020B0503020204020204" pitchFamily="34" charset="-122"/>
              </a:endParaRPr>
            </a:p>
          </p:txBody>
        </p:sp>
        <p:sp>
          <p:nvSpPr>
            <p:cNvPr id="8" name="Line 5">
              <a:extLst>
                <a:ext uri="{FF2B5EF4-FFF2-40B4-BE49-F238E27FC236}">
                  <a16:creationId xmlns:a16="http://schemas.microsoft.com/office/drawing/2014/main" id="{6B7A5157-C9C5-4E69-8774-15BDEE99D5F1}"/>
                </a:ext>
              </a:extLst>
            </p:cNvPr>
            <p:cNvSpPr>
              <a:spLocks noChangeShapeType="1"/>
            </p:cNvSpPr>
            <p:nvPr/>
          </p:nvSpPr>
          <p:spPr bwMode="auto">
            <a:xfrm flipH="1">
              <a:off x="2744714" y="4813558"/>
              <a:ext cx="4206929"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9" name="Oval 6">
              <a:extLst>
                <a:ext uri="{FF2B5EF4-FFF2-40B4-BE49-F238E27FC236}">
                  <a16:creationId xmlns:a16="http://schemas.microsoft.com/office/drawing/2014/main" id="{C349E8C1-FB8C-4DD2-937E-921290DDF5A3}"/>
                </a:ext>
              </a:extLst>
            </p:cNvPr>
            <p:cNvSpPr>
              <a:spLocks noChangeArrowheads="1"/>
            </p:cNvSpPr>
            <p:nvPr/>
          </p:nvSpPr>
          <p:spPr bwMode="auto">
            <a:xfrm>
              <a:off x="2820913" y="4989770"/>
              <a:ext cx="309415"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10" name="Line 10">
              <a:extLst>
                <a:ext uri="{FF2B5EF4-FFF2-40B4-BE49-F238E27FC236}">
                  <a16:creationId xmlns:a16="http://schemas.microsoft.com/office/drawing/2014/main" id="{C0DA2F60-A56E-43BE-9FFD-D3F55F76073C}"/>
                </a:ext>
              </a:extLst>
            </p:cNvPr>
            <p:cNvSpPr>
              <a:spLocks noChangeShapeType="1"/>
            </p:cNvSpPr>
            <p:nvPr/>
          </p:nvSpPr>
          <p:spPr bwMode="auto">
            <a:xfrm flipH="1">
              <a:off x="2744714" y="5532695"/>
              <a:ext cx="4206929"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11" name="Freeform 11">
              <a:extLst>
                <a:ext uri="{FF2B5EF4-FFF2-40B4-BE49-F238E27FC236}">
                  <a16:creationId xmlns:a16="http://schemas.microsoft.com/office/drawing/2014/main" id="{6818F98D-5E8C-4EBE-BF6A-BCEDC9012BFB}"/>
                </a:ext>
              </a:extLst>
            </p:cNvPr>
            <p:cNvSpPr>
              <a:spLocks/>
            </p:cNvSpPr>
            <p:nvPr/>
          </p:nvSpPr>
          <p:spPr bwMode="auto">
            <a:xfrm>
              <a:off x="2982839" y="5296159"/>
              <a:ext cx="3836602" cy="76786"/>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
        <p:nvSpPr>
          <p:cNvPr id="6" name="矩形 5"/>
          <p:cNvSpPr/>
          <p:nvPr/>
        </p:nvSpPr>
        <p:spPr>
          <a:xfrm>
            <a:off x="1215412" y="2143428"/>
            <a:ext cx="3953059" cy="1287981"/>
          </a:xfrm>
          <a:prstGeom prst="rect">
            <a:avLst/>
          </a:prstGeom>
          <a:ln>
            <a:solidFill>
              <a:schemeClr val="accent1"/>
            </a:solidFill>
          </a:ln>
        </p:spPr>
        <p:txBody>
          <a:bodyPr wrap="square">
            <a:spAutoFit/>
          </a:bodyPr>
          <a:lstStyle/>
          <a:p>
            <a:pPr>
              <a:lnSpc>
                <a:spcPts val="3200"/>
              </a:lnSpc>
            </a:pPr>
            <a:r>
              <a:rPr lang="zh-CN" altLang="en-US" sz="2200" dirty="0">
                <a:solidFill>
                  <a:srgbClr val="C00000"/>
                </a:solidFill>
                <a:latin typeface="Microsoft YaHei" charset="0"/>
                <a:ea typeface="Microsoft YaHei" charset="0"/>
                <a:cs typeface="Microsoft YaHei" charset="0"/>
              </a:rPr>
              <a:t>发送方</a:t>
            </a:r>
            <a:r>
              <a:rPr lang="zh-CN" altLang="en-US" sz="2200" dirty="0">
                <a:latin typeface="Microsoft YaHei" charset="0"/>
                <a:ea typeface="Microsoft YaHei" charset="0"/>
                <a:cs typeface="Microsoft YaHei" charset="0"/>
              </a:rPr>
              <a:t>：进行 </a:t>
            </a:r>
            <a:r>
              <a:rPr lang="en-US" altLang="zh-CN" sz="2200" dirty="0">
                <a:latin typeface="Microsoft YaHei" charset="0"/>
                <a:ea typeface="Microsoft YaHei" charset="0"/>
                <a:cs typeface="Microsoft YaHei" charset="0"/>
              </a:rPr>
              <a:t>16 </a:t>
            </a:r>
            <a:r>
              <a:rPr lang="zh-CN" altLang="en-US" sz="2200" dirty="0">
                <a:latin typeface="Microsoft YaHei" charset="0"/>
                <a:ea typeface="Microsoft YaHei" charset="0"/>
                <a:cs typeface="Microsoft YaHei" charset="0"/>
              </a:rPr>
              <a:t>位二进制求和运算，计算结果取反，随数据一同发送</a:t>
            </a:r>
            <a:endParaRPr lang="en-US" altLang="zh-CN" sz="2200" dirty="0">
              <a:latin typeface="Microsoft YaHei" charset="0"/>
              <a:ea typeface="Microsoft YaHei" charset="0"/>
              <a:cs typeface="Microsoft YaHei" charset="0"/>
            </a:endParaRPr>
          </a:p>
        </p:txBody>
      </p:sp>
      <p:sp>
        <p:nvSpPr>
          <p:cNvPr id="13" name="矩形 12"/>
          <p:cNvSpPr/>
          <p:nvPr/>
        </p:nvSpPr>
        <p:spPr>
          <a:xfrm>
            <a:off x="6872231" y="2121989"/>
            <a:ext cx="3924300" cy="1323439"/>
          </a:xfrm>
          <a:prstGeom prst="rect">
            <a:avLst/>
          </a:prstGeom>
          <a:ln>
            <a:solidFill>
              <a:schemeClr val="accent1"/>
            </a:solidFill>
          </a:ln>
        </p:spPr>
        <p:txBody>
          <a:bodyPr wrap="square">
            <a:spAutoFit/>
          </a:bodyPr>
          <a:lstStyle/>
          <a:p>
            <a:pPr>
              <a:lnSpc>
                <a:spcPts val="3200"/>
              </a:lnSpc>
            </a:pPr>
            <a:r>
              <a:rPr lang="zh-CN" altLang="en-US" sz="2200" dirty="0">
                <a:solidFill>
                  <a:srgbClr val="C00000"/>
                </a:solidFill>
                <a:latin typeface="Microsoft YaHei" charset="0"/>
                <a:ea typeface="Microsoft YaHei" charset="0"/>
                <a:cs typeface="Microsoft YaHei" charset="0"/>
              </a:rPr>
              <a:t>接收方</a:t>
            </a:r>
            <a:r>
              <a:rPr lang="zh-CN" altLang="en-US" sz="2200" dirty="0">
                <a:latin typeface="Microsoft YaHei" charset="0"/>
                <a:ea typeface="Microsoft YaHei" charset="0"/>
                <a:cs typeface="Microsoft YaHei" charset="0"/>
              </a:rPr>
              <a:t>：进行 </a:t>
            </a:r>
            <a:r>
              <a:rPr lang="en-US" altLang="zh-CN" sz="2200" dirty="0">
                <a:latin typeface="Microsoft YaHei" charset="0"/>
                <a:ea typeface="Microsoft YaHei" charset="0"/>
                <a:cs typeface="Microsoft YaHei" charset="0"/>
              </a:rPr>
              <a:t>16 </a:t>
            </a:r>
            <a:r>
              <a:rPr lang="zh-CN" altLang="en-US" sz="2200" dirty="0">
                <a:latin typeface="Microsoft YaHei" charset="0"/>
                <a:ea typeface="Microsoft YaHei" charset="0"/>
                <a:cs typeface="Microsoft YaHei" charset="0"/>
              </a:rPr>
              <a:t>位二进制求和运算（包含校验和），结果非全</a:t>
            </a:r>
            <a:r>
              <a:rPr lang="en-US" altLang="zh-CN" sz="2200" dirty="0">
                <a:latin typeface="Microsoft YaHei" charset="0"/>
                <a:ea typeface="Microsoft YaHei" charset="0"/>
                <a:cs typeface="Microsoft YaHei" charset="0"/>
              </a:rPr>
              <a:t>1</a:t>
            </a:r>
            <a:r>
              <a:rPr lang="zh-CN" altLang="en-US" sz="2200" dirty="0">
                <a:latin typeface="Microsoft YaHei" charset="0"/>
                <a:ea typeface="Microsoft YaHei" charset="0"/>
                <a:cs typeface="Microsoft YaHei" charset="0"/>
              </a:rPr>
              <a:t>，则检测到错误</a:t>
            </a:r>
            <a:endParaRPr lang="en-US" altLang="zh-CN" sz="2200" dirty="0">
              <a:latin typeface="Microsoft YaHei" charset="0"/>
              <a:ea typeface="Microsoft YaHei" charset="0"/>
              <a:cs typeface="Microsoft YaHei" charset="0"/>
            </a:endParaRPr>
          </a:p>
        </p:txBody>
      </p:sp>
      <p:sp>
        <p:nvSpPr>
          <p:cNvPr id="14" name="文本框 13"/>
          <p:cNvSpPr txBox="1"/>
          <p:nvPr/>
        </p:nvSpPr>
        <p:spPr>
          <a:xfrm>
            <a:off x="226764" y="5559701"/>
            <a:ext cx="1222872" cy="430887"/>
          </a:xfrm>
          <a:prstGeom prst="rect">
            <a:avLst/>
          </a:prstGeom>
          <a:noFill/>
        </p:spPr>
        <p:txBody>
          <a:bodyPr wrap="square" rtlCol="0">
            <a:spAutoFit/>
          </a:bodyPr>
          <a:lstStyle/>
          <a:p>
            <a:pPr algn="ctr"/>
            <a:r>
              <a:rPr lang="zh-CN" altLang="en-US" sz="2200" dirty="0">
                <a:solidFill>
                  <a:schemeClr val="accent1">
                    <a:lumMod val="75000"/>
                  </a:schemeClr>
                </a:solidFill>
                <a:latin typeface="微软雅黑" panose="020B0503020204020204" pitchFamily="34" charset="-122"/>
                <a:ea typeface="微软雅黑" panose="020B0503020204020204" pitchFamily="34" charset="-122"/>
              </a:rPr>
              <a:t>校验和</a:t>
            </a:r>
          </a:p>
        </p:txBody>
      </p:sp>
      <p:sp>
        <p:nvSpPr>
          <p:cNvPr id="15" name="文本框 14"/>
          <p:cNvSpPr txBox="1"/>
          <p:nvPr/>
        </p:nvSpPr>
        <p:spPr>
          <a:xfrm>
            <a:off x="226764" y="3837041"/>
            <a:ext cx="1222872" cy="430887"/>
          </a:xfrm>
          <a:prstGeom prst="rect">
            <a:avLst/>
          </a:prstGeom>
          <a:noFill/>
        </p:spPr>
        <p:txBody>
          <a:bodyPr wrap="square" rtlCol="0">
            <a:spAutoFit/>
          </a:bodyPr>
          <a:lstStyle/>
          <a:p>
            <a:pPr algn="ctr"/>
            <a:r>
              <a:rPr lang="zh-CN" altLang="en-US" sz="2200" dirty="0">
                <a:solidFill>
                  <a:schemeClr val="accent1">
                    <a:lumMod val="75000"/>
                  </a:schemeClr>
                </a:solidFill>
                <a:latin typeface="微软雅黑" panose="020B0503020204020204" pitchFamily="34" charset="-122"/>
                <a:ea typeface="微软雅黑" panose="020B0503020204020204" pitchFamily="34" charset="-122"/>
              </a:rPr>
              <a:t>数据</a:t>
            </a:r>
          </a:p>
        </p:txBody>
      </p:sp>
      <p:grpSp>
        <p:nvGrpSpPr>
          <p:cNvPr id="16" name="组合 15"/>
          <p:cNvGrpSpPr/>
          <p:nvPr/>
        </p:nvGrpSpPr>
        <p:grpSpPr>
          <a:xfrm>
            <a:off x="6490450" y="3693915"/>
            <a:ext cx="4306081" cy="2693045"/>
            <a:chOff x="2744714" y="3986470"/>
            <a:chExt cx="4306081" cy="2693045"/>
          </a:xfrm>
        </p:grpSpPr>
        <p:sp>
          <p:nvSpPr>
            <p:cNvPr id="17" name="Text Box 4">
              <a:extLst>
                <a:ext uri="{FF2B5EF4-FFF2-40B4-BE49-F238E27FC236}">
                  <a16:creationId xmlns:a16="http://schemas.microsoft.com/office/drawing/2014/main" id="{9B174DB8-1FC8-4F43-94D7-56E51904FE8D}"/>
                </a:ext>
              </a:extLst>
            </p:cNvPr>
            <p:cNvSpPr txBox="1">
              <a:spLocks noChangeArrowheads="1"/>
            </p:cNvSpPr>
            <p:nvPr/>
          </p:nvSpPr>
          <p:spPr bwMode="auto">
            <a:xfrm>
              <a:off x="2820914" y="3986470"/>
              <a:ext cx="4229881" cy="26930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1 1 1 0 0 1 1 0 0 1 1 0 0 1 1 0</a:t>
              </a:r>
            </a:p>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1 1 0 1 0 1 0 1 0 1 0 1 0 1 0 1</a:t>
              </a:r>
            </a:p>
            <a:p>
              <a:pPr algn="l">
                <a:lnSpc>
                  <a:spcPct val="120000"/>
                </a:lnSpc>
                <a:defRPr/>
              </a:pPr>
              <a:endParaRPr lang="en-US" sz="2000" b="1" dirty="0">
                <a:latin typeface="微软雅黑" panose="020B0503020204020204" pitchFamily="34" charset="-122"/>
                <a:ea typeface="微软雅黑" panose="020B0503020204020204" pitchFamily="34" charset="-122"/>
              </a:endParaRPr>
            </a:p>
            <a:p>
              <a:pPr algn="l">
                <a:defRPr/>
              </a:pPr>
              <a:r>
                <a:rPr lang="en-US" sz="2000" b="1" dirty="0">
                  <a:latin typeface="微软雅黑" panose="020B0503020204020204" pitchFamily="34" charset="-122"/>
                  <a:ea typeface="微软雅黑" panose="020B0503020204020204" pitchFamily="34" charset="-122"/>
                </a:rPr>
                <a:t>1  1 0 1 1 1 0 1 1 1 0 1 1 1 0 1 1</a:t>
              </a:r>
            </a:p>
            <a:p>
              <a:pPr>
                <a:spcBef>
                  <a:spcPts val="1800"/>
                </a:spcBef>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0 1 0 0 0 1 0 0 0 1 0 0 0 0 1 1</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l">
                <a:spcBef>
                  <a:spcPts val="1200"/>
                </a:spcBef>
                <a:defRPr/>
              </a:pPr>
              <a:r>
                <a:rPr lang="en-US" sz="2000" b="1" dirty="0">
                  <a:latin typeface="微软雅黑" panose="020B0503020204020204" pitchFamily="34" charset="-122"/>
                  <a:ea typeface="微软雅黑" panose="020B0503020204020204" pitchFamily="34" charset="-122"/>
                </a:rPr>
                <a:t>    </a:t>
              </a:r>
              <a:r>
                <a:rPr lang="en-US" sz="2000" b="1" dirty="0">
                  <a:solidFill>
                    <a:srgbClr val="6600FF"/>
                  </a:solidFill>
                  <a:latin typeface="微软雅黑" panose="020B0503020204020204" pitchFamily="34" charset="-122"/>
                  <a:ea typeface="微软雅黑" panose="020B0503020204020204" pitchFamily="34" charset="-122"/>
                </a:rPr>
                <a:t>1 1 1 1 1 1 1 1 1 1 1 1 1 1 1 1</a:t>
              </a:r>
            </a:p>
            <a:p>
              <a:pPr algn="l">
                <a:defRPr/>
              </a:pPr>
              <a:r>
                <a:rPr lang="en-US" sz="2000" b="1" dirty="0">
                  <a:solidFill>
                    <a:schemeClr val="bg1"/>
                  </a:solidFill>
                  <a:latin typeface="微软雅黑" panose="020B0503020204020204" pitchFamily="34" charset="-122"/>
                  <a:ea typeface="微软雅黑" panose="020B0503020204020204" pitchFamily="34" charset="-122"/>
                </a:rPr>
                <a:t>1</a:t>
              </a:r>
              <a:endParaRPr lang="en-US" sz="2400" b="1" dirty="0">
                <a:solidFill>
                  <a:srgbClr val="C00000"/>
                </a:solidFill>
                <a:latin typeface="微软雅黑" panose="020B0503020204020204" pitchFamily="34" charset="-122"/>
                <a:ea typeface="微软雅黑" panose="020B0503020204020204" pitchFamily="34" charset="-122"/>
              </a:endParaRPr>
            </a:p>
          </p:txBody>
        </p:sp>
        <p:sp>
          <p:nvSpPr>
            <p:cNvPr id="18" name="Line 5">
              <a:extLst>
                <a:ext uri="{FF2B5EF4-FFF2-40B4-BE49-F238E27FC236}">
                  <a16:creationId xmlns:a16="http://schemas.microsoft.com/office/drawing/2014/main" id="{6B7A5157-C9C5-4E69-8774-15BDEE99D5F1}"/>
                </a:ext>
              </a:extLst>
            </p:cNvPr>
            <p:cNvSpPr>
              <a:spLocks noChangeShapeType="1"/>
            </p:cNvSpPr>
            <p:nvPr/>
          </p:nvSpPr>
          <p:spPr bwMode="auto">
            <a:xfrm flipH="1">
              <a:off x="2744714" y="4813558"/>
              <a:ext cx="4206929"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19" name="Oval 6">
              <a:extLst>
                <a:ext uri="{FF2B5EF4-FFF2-40B4-BE49-F238E27FC236}">
                  <a16:creationId xmlns:a16="http://schemas.microsoft.com/office/drawing/2014/main" id="{C349E8C1-FB8C-4DD2-937E-921290DDF5A3}"/>
                </a:ext>
              </a:extLst>
            </p:cNvPr>
            <p:cNvSpPr>
              <a:spLocks noChangeArrowheads="1"/>
            </p:cNvSpPr>
            <p:nvPr/>
          </p:nvSpPr>
          <p:spPr bwMode="auto">
            <a:xfrm>
              <a:off x="2820913" y="4989770"/>
              <a:ext cx="309415"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21" name="Freeform 11">
              <a:extLst>
                <a:ext uri="{FF2B5EF4-FFF2-40B4-BE49-F238E27FC236}">
                  <a16:creationId xmlns:a16="http://schemas.microsoft.com/office/drawing/2014/main" id="{6818F98D-5E8C-4EBE-BF6A-BCEDC9012BFB}"/>
                </a:ext>
              </a:extLst>
            </p:cNvPr>
            <p:cNvSpPr>
              <a:spLocks/>
            </p:cNvSpPr>
            <p:nvPr/>
          </p:nvSpPr>
          <p:spPr bwMode="auto">
            <a:xfrm>
              <a:off x="2982839" y="5296159"/>
              <a:ext cx="3836602" cy="76786"/>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
        <p:nvSpPr>
          <p:cNvPr id="22" name="Line 5">
            <a:extLst>
              <a:ext uri="{FF2B5EF4-FFF2-40B4-BE49-F238E27FC236}">
                <a16:creationId xmlns:a16="http://schemas.microsoft.com/office/drawing/2014/main" id="{6B7A5157-C9C5-4E69-8774-15BDEE99D5F1}"/>
              </a:ext>
            </a:extLst>
          </p:cNvPr>
          <p:cNvSpPr>
            <a:spLocks noChangeShapeType="1"/>
          </p:cNvSpPr>
          <p:nvPr/>
        </p:nvSpPr>
        <p:spPr bwMode="auto">
          <a:xfrm flipH="1">
            <a:off x="6507135" y="5537667"/>
            <a:ext cx="4206929"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10714064" y="3866763"/>
            <a:ext cx="1222872" cy="430887"/>
          </a:xfrm>
          <a:prstGeom prst="rect">
            <a:avLst/>
          </a:prstGeom>
          <a:noFill/>
        </p:spPr>
        <p:txBody>
          <a:bodyPr wrap="square" rtlCol="0">
            <a:spAutoFit/>
          </a:bodyPr>
          <a:lstStyle/>
          <a:p>
            <a:pPr algn="ctr"/>
            <a:r>
              <a:rPr lang="zh-CN" altLang="en-US" sz="2200" dirty="0">
                <a:solidFill>
                  <a:schemeClr val="accent1">
                    <a:lumMod val="75000"/>
                  </a:schemeClr>
                </a:solidFill>
                <a:latin typeface="微软雅黑" panose="020B0503020204020204" pitchFamily="34" charset="-122"/>
                <a:ea typeface="微软雅黑" panose="020B0503020204020204" pitchFamily="34" charset="-122"/>
              </a:rPr>
              <a:t>数据</a:t>
            </a:r>
          </a:p>
        </p:txBody>
      </p:sp>
      <p:sp>
        <p:nvSpPr>
          <p:cNvPr id="24" name="文本框 23"/>
          <p:cNvSpPr txBox="1"/>
          <p:nvPr/>
        </p:nvSpPr>
        <p:spPr>
          <a:xfrm>
            <a:off x="10714064" y="5128814"/>
            <a:ext cx="1222872" cy="430887"/>
          </a:xfrm>
          <a:prstGeom prst="rect">
            <a:avLst/>
          </a:prstGeom>
          <a:noFill/>
        </p:spPr>
        <p:txBody>
          <a:bodyPr wrap="square" rtlCol="0">
            <a:spAutoFit/>
          </a:bodyPr>
          <a:lstStyle/>
          <a:p>
            <a:pPr algn="ctr"/>
            <a:r>
              <a:rPr lang="zh-CN" altLang="en-US" sz="2200" dirty="0">
                <a:solidFill>
                  <a:schemeClr val="accent1">
                    <a:lumMod val="75000"/>
                  </a:schemeClr>
                </a:solidFill>
                <a:latin typeface="微软雅黑" panose="020B0503020204020204" pitchFamily="34" charset="-122"/>
                <a:ea typeface="微软雅黑" panose="020B0503020204020204" pitchFamily="34" charset="-122"/>
              </a:rPr>
              <a:t>校验和</a:t>
            </a:r>
          </a:p>
        </p:txBody>
      </p:sp>
      <p:sp>
        <p:nvSpPr>
          <p:cNvPr id="28" name="圆角矩形标注 27"/>
          <p:cNvSpPr/>
          <p:nvPr/>
        </p:nvSpPr>
        <p:spPr>
          <a:xfrm>
            <a:off x="5211573" y="6185705"/>
            <a:ext cx="1905320" cy="512642"/>
          </a:xfrm>
          <a:prstGeom prst="wedgeRoundRectCallout">
            <a:avLst>
              <a:gd name="adj1" fmla="val 56567"/>
              <a:gd name="adj2" fmla="val -9417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9" name="文本框 28"/>
          <p:cNvSpPr txBox="1"/>
          <p:nvPr/>
        </p:nvSpPr>
        <p:spPr>
          <a:xfrm>
            <a:off x="5211573" y="6227977"/>
            <a:ext cx="1905321" cy="430887"/>
          </a:xfrm>
          <a:prstGeom prst="rect">
            <a:avLst/>
          </a:prstGeom>
          <a:noFill/>
        </p:spPr>
        <p:txBody>
          <a:bodyPr wrap="square" rtlCol="0">
            <a:spAutoFit/>
          </a:bodyPr>
          <a:lstStyle/>
          <a:p>
            <a:pPr algn="ctr"/>
            <a:r>
              <a:rPr lang="zh-CN" altLang="en-US" sz="2200" dirty="0">
                <a:solidFill>
                  <a:srgbClr val="C00000"/>
                </a:solidFill>
                <a:latin typeface="微软雅黑" panose="020B0503020204020204" pitchFamily="34" charset="-122"/>
                <a:ea typeface="微软雅黑" panose="020B0503020204020204" pitchFamily="34" charset="-122"/>
              </a:rPr>
              <a:t>未检测到错误</a:t>
            </a:r>
          </a:p>
        </p:txBody>
      </p:sp>
      <p:sp>
        <p:nvSpPr>
          <p:cNvPr id="25" name="灯片编号占位符 3">
            <a:extLst>
              <a:ext uri="{FF2B5EF4-FFF2-40B4-BE49-F238E27FC236}">
                <a16:creationId xmlns:a16="http://schemas.microsoft.com/office/drawing/2014/main" id="{C60CBD1F-9DF3-47E8-9EDC-AD2911A557E3}"/>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32</a:t>
            </a:fld>
            <a:endParaRPr lang="en-US" dirty="0"/>
          </a:p>
        </p:txBody>
      </p:sp>
    </p:spTree>
    <p:extLst>
      <p:ext uri="{BB962C8B-B14F-4D97-AF65-F5344CB8AC3E}">
        <p14:creationId xmlns:p14="http://schemas.microsoft.com/office/powerpoint/2010/main" val="1287155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典型检错码</a:t>
            </a:r>
            <a:r>
              <a:rPr kumimoji="1" lang="en-US" altLang="zh-CN" dirty="0"/>
              <a:t>—</a:t>
            </a:r>
            <a:r>
              <a:rPr kumimoji="1" lang="zh-CN" altLang="en-US" dirty="0"/>
              <a:t>循环冗余校验</a:t>
            </a:r>
            <a:r>
              <a:rPr kumimoji="1" lang="en-US" altLang="zh-CN" dirty="0"/>
              <a:t>CRC</a:t>
            </a:r>
            <a:endParaRPr kumimoji="1" lang="zh-CN" altLang="en-US" dirty="0"/>
          </a:p>
        </p:txBody>
      </p:sp>
      <p:sp>
        <p:nvSpPr>
          <p:cNvPr id="3" name="内容占位符 2"/>
          <p:cNvSpPr>
            <a:spLocks noGrp="1"/>
          </p:cNvSpPr>
          <p:nvPr>
            <p:ph idx="1"/>
          </p:nvPr>
        </p:nvSpPr>
        <p:spPr>
          <a:xfrm>
            <a:off x="609600" y="1600203"/>
            <a:ext cx="7081575" cy="4525963"/>
          </a:xfrm>
        </p:spPr>
        <p:txBody>
          <a:bodyPr>
            <a:normAutofit lnSpcReduction="10000"/>
          </a:bodyPr>
          <a:lstStyle/>
          <a:p>
            <a:pPr>
              <a:lnSpc>
                <a:spcPct val="150000"/>
              </a:lnSpc>
            </a:pPr>
            <a:r>
              <a:rPr kumimoji="1" lang="en-US" altLang="zh-CN" dirty="0">
                <a:latin typeface="微软雅黑" panose="020B0503020204020204" pitchFamily="34" charset="-122"/>
                <a:ea typeface="微软雅黑" panose="020B0503020204020204" pitchFamily="34" charset="-122"/>
              </a:rPr>
              <a:t>CRC</a:t>
            </a:r>
            <a:r>
              <a:rPr kumimoji="1" lang="zh-CN" altLang="en-US" dirty="0">
                <a:latin typeface="微软雅黑" panose="020B0503020204020204" pitchFamily="34" charset="-122"/>
                <a:ea typeface="微软雅黑" panose="020B0503020204020204" pitchFamily="34" charset="-122"/>
              </a:rPr>
              <a:t>校验码计算方法</a:t>
            </a:r>
            <a:endParaRPr kumimoji="1"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设原始数据</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m</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位二进制串</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如果要产生</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r</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校验码，事先选定一个</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位二进制串</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G (</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称为生成多项式，收发双方提前商定</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的最高位为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p>
          <a:p>
            <a:pPr lvl="1">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将原始数据</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乘以</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baseline="30000" dirty="0">
                <a:latin typeface="微软雅黑" panose="020B0503020204020204" pitchFamily="34" charset="-122"/>
                <a:ea typeface="微软雅黑" panose="020B0503020204020204" pitchFamily="34" charset="-122"/>
                <a:cs typeface="Times New Roman" panose="02020603050405020304" pitchFamily="18" charset="0"/>
              </a:rPr>
              <a:t>r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（相当于在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后面添加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），产生</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m+r</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位二进制串</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baseline="30000" dirty="0">
                <a:latin typeface="微软雅黑" panose="020B0503020204020204" pitchFamily="34" charset="-122"/>
                <a:ea typeface="微软雅黑" panose="020B0503020204020204" pitchFamily="34" charset="-122"/>
                <a:cs typeface="Times New Roman" panose="02020603050405020304" pitchFamily="18" charset="0"/>
              </a:rPr>
              <a:t>r</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做模</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除，得到余数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位，不足</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位前面用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补齐）即为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校验码</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kumimoji="1" lang="zh-CN" altLang="en-US" dirty="0">
                <a:latin typeface="微软雅黑" panose="020B0503020204020204" pitchFamily="34" charset="-122"/>
                <a:ea typeface="微软雅黑" panose="020B0503020204020204" pitchFamily="34" charset="-122"/>
              </a:rPr>
              <a:t>接收端校验：收到</a:t>
            </a:r>
            <a:r>
              <a:rPr kumimoji="1" lang="en-US" altLang="zh-CN" dirty="0">
                <a:latin typeface="微软雅黑" panose="020B0503020204020204" pitchFamily="34" charset="-122"/>
                <a:ea typeface="微软雅黑" panose="020B0503020204020204" pitchFamily="34" charset="-122"/>
              </a:rPr>
              <a:t>&lt;D, R&gt;</a:t>
            </a:r>
          </a:p>
          <a:p>
            <a:pPr lvl="1">
              <a:lnSpc>
                <a:spcPct val="150000"/>
              </a:lnSpc>
            </a:pPr>
            <a:r>
              <a:rPr kumimoji="1" lang="zh-CN" altLang="en-US" dirty="0">
                <a:latin typeface="微软雅黑" panose="020B0503020204020204" pitchFamily="34" charset="-122"/>
                <a:ea typeface="微软雅黑" panose="020B0503020204020204" pitchFamily="34" charset="-122"/>
              </a:rPr>
              <a:t>将</a:t>
            </a:r>
            <a:r>
              <a:rPr kumimoji="1" lang="en-US" altLang="zh-CN" dirty="0">
                <a:latin typeface="微软雅黑" panose="020B0503020204020204" pitchFamily="34" charset="-122"/>
                <a:ea typeface="微软雅黑" panose="020B0503020204020204" pitchFamily="34" charset="-122"/>
              </a:rPr>
              <a:t>&lt;D, R&gt;</a:t>
            </a:r>
            <a:r>
              <a:rPr kumimoji="1" lang="zh-CN" altLang="en-US" dirty="0">
                <a:latin typeface="微软雅黑" panose="020B0503020204020204" pitchFamily="34" charset="-122"/>
                <a:ea typeface="微软雅黑" panose="020B0503020204020204" pitchFamily="34" charset="-122"/>
              </a:rPr>
              <a:t>除以</a:t>
            </a:r>
            <a:r>
              <a:rPr kumimoji="1" lang="en-US" altLang="zh-CN" dirty="0">
                <a:latin typeface="微软雅黑" panose="020B0503020204020204" pitchFamily="34" charset="-122"/>
                <a:ea typeface="微软雅黑" panose="020B0503020204020204" pitchFamily="34" charset="-122"/>
              </a:rPr>
              <a:t>G</a:t>
            </a:r>
            <a:r>
              <a:rPr kumimoji="1" lang="zh-CN" altLang="en-US" dirty="0">
                <a:latin typeface="微软雅黑" panose="020B0503020204020204" pitchFamily="34" charset="-122"/>
                <a:ea typeface="微软雅黑" panose="020B0503020204020204" pitchFamily="34" charset="-122"/>
              </a:rPr>
              <a:t>（模</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除），若余数为</a:t>
            </a:r>
            <a:r>
              <a:rPr kumimoji="1" lang="en-US" altLang="zh-CN" dirty="0">
                <a:latin typeface="微软雅黑" panose="020B0503020204020204" pitchFamily="34" charset="-122"/>
                <a:ea typeface="微软雅黑" panose="020B0503020204020204" pitchFamily="34" charset="-122"/>
              </a:rPr>
              <a:t>0</a:t>
            </a:r>
            <a:r>
              <a:rPr kumimoji="1" lang="zh-CN" altLang="en-US" dirty="0">
                <a:latin typeface="微软雅黑" panose="020B0503020204020204" pitchFamily="34" charset="-122"/>
                <a:ea typeface="微软雅黑" panose="020B0503020204020204" pitchFamily="34" charset="-122"/>
              </a:rPr>
              <a:t>，则通过校验</a:t>
            </a:r>
            <a:endParaRPr kumimoji="1" lang="en-US" altLang="zh-CN" dirty="0">
              <a:latin typeface="微软雅黑" panose="020B0503020204020204" pitchFamily="34" charset="-122"/>
              <a:ea typeface="微软雅黑" panose="020B0503020204020204" pitchFamily="34" charset="-122"/>
            </a:endParaRPr>
          </a:p>
          <a:p>
            <a:pPr>
              <a:lnSpc>
                <a:spcPct val="150000"/>
              </a:lnSpc>
            </a:pPr>
            <a:endParaRPr kumimoji="1"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858CA14-BFA2-4FCA-8EAC-ABDC8ED0A8E2}"/>
              </a:ext>
            </a:extLst>
          </p:cNvPr>
          <p:cNvSpPr/>
          <p:nvPr/>
        </p:nvSpPr>
        <p:spPr>
          <a:xfrm>
            <a:off x="8451310" y="1842951"/>
            <a:ext cx="2332892" cy="2996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原始数据</a:t>
            </a:r>
            <a:r>
              <a:rPr lang="en-US" altLang="zh-CN" sz="1400" b="1" dirty="0">
                <a:solidFill>
                  <a:schemeClr val="tx1"/>
                </a:solidFill>
                <a:latin typeface="微软雅黑" pitchFamily="34" charset="-122"/>
                <a:ea typeface="微软雅黑" pitchFamily="34" charset="-122"/>
              </a:rPr>
              <a:t>D</a:t>
            </a:r>
            <a:endParaRPr lang="zh-CN" altLang="en-US" sz="1400" b="1" dirty="0">
              <a:solidFill>
                <a:schemeClr val="tx1"/>
              </a:solidFill>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06692ED2-DA8B-44B2-84C0-7B27FDF38CA5}"/>
              </a:ext>
            </a:extLst>
          </p:cNvPr>
          <p:cNvSpPr/>
          <p:nvPr/>
        </p:nvSpPr>
        <p:spPr>
          <a:xfrm>
            <a:off x="10784202" y="2721372"/>
            <a:ext cx="1184033" cy="29969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CRC </a:t>
            </a:r>
            <a:r>
              <a:rPr lang="zh-CN" altLang="en-US" sz="1400" b="1" dirty="0">
                <a:solidFill>
                  <a:schemeClr val="tx1"/>
                </a:solidFill>
                <a:latin typeface="微软雅黑" pitchFamily="34" charset="-122"/>
                <a:ea typeface="微软雅黑" pitchFamily="34" charset="-122"/>
              </a:rPr>
              <a:t>校验码</a:t>
            </a:r>
            <a:endParaRPr lang="zh-CN" altLang="en-US" sz="1400" b="1" dirty="0">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3DA4ABF0-5381-407F-849B-1445ED7D26BA}"/>
              </a:ext>
            </a:extLst>
          </p:cNvPr>
          <p:cNvSpPr/>
          <p:nvPr/>
        </p:nvSpPr>
        <p:spPr>
          <a:xfrm>
            <a:off x="9320586" y="1568241"/>
            <a:ext cx="535724" cy="276999"/>
          </a:xfrm>
          <a:prstGeom prst="rect">
            <a:avLst/>
          </a:prstGeom>
        </p:spPr>
        <p:txBody>
          <a:bodyPr wrap="none">
            <a:spAutoFit/>
          </a:bodyPr>
          <a:lstStyle/>
          <a:p>
            <a:pPr algn="ctr"/>
            <a:r>
              <a:rPr lang="en-US" altLang="zh-CN" sz="1200" b="1" dirty="0">
                <a:latin typeface="微软雅黑" pitchFamily="34" charset="-122"/>
                <a:ea typeface="微软雅黑" pitchFamily="34" charset="-122"/>
              </a:rPr>
              <a:t>m </a:t>
            </a:r>
            <a:r>
              <a:rPr lang="zh-CN" altLang="en-US" sz="1200" b="1" dirty="0">
                <a:latin typeface="微软雅黑" pitchFamily="34" charset="-122"/>
                <a:ea typeface="微软雅黑" pitchFamily="34" charset="-122"/>
              </a:rPr>
              <a:t>位</a:t>
            </a:r>
          </a:p>
        </p:txBody>
      </p:sp>
      <p:sp>
        <p:nvSpPr>
          <p:cNvPr id="16" name="矩形 15">
            <a:extLst>
              <a:ext uri="{FF2B5EF4-FFF2-40B4-BE49-F238E27FC236}">
                <a16:creationId xmlns:a16="http://schemas.microsoft.com/office/drawing/2014/main" id="{25850685-C134-4B22-8B5C-4BBD70CC33A9}"/>
              </a:ext>
            </a:extLst>
          </p:cNvPr>
          <p:cNvSpPr/>
          <p:nvPr/>
        </p:nvSpPr>
        <p:spPr>
          <a:xfrm>
            <a:off x="11109802" y="1568241"/>
            <a:ext cx="450764"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r</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17" name="下箭头 16">
            <a:extLst>
              <a:ext uri="{FF2B5EF4-FFF2-40B4-BE49-F238E27FC236}">
                <a16:creationId xmlns:a16="http://schemas.microsoft.com/office/drawing/2014/main" id="{E4974AEC-7A47-49E3-81D4-7134C607E1FD}"/>
              </a:ext>
            </a:extLst>
          </p:cNvPr>
          <p:cNvSpPr/>
          <p:nvPr/>
        </p:nvSpPr>
        <p:spPr>
          <a:xfrm>
            <a:off x="9443095" y="2241609"/>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FE51C64-2361-460D-A05C-2AD080B5042A}"/>
              </a:ext>
            </a:extLst>
          </p:cNvPr>
          <p:cNvSpPr/>
          <p:nvPr/>
        </p:nvSpPr>
        <p:spPr>
          <a:xfrm>
            <a:off x="9811540" y="3067961"/>
            <a:ext cx="811441"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m</a:t>
            </a:r>
            <a:r>
              <a:rPr lang="en-US" altLang="zh-CN" sz="1200" b="1" dirty="0">
                <a:latin typeface="微软雅黑" pitchFamily="34" charset="-122"/>
                <a:ea typeface="微软雅黑" pitchFamily="34" charset="-122"/>
              </a:rPr>
              <a:t> + </a:t>
            </a:r>
            <a:r>
              <a:rPr lang="en-US" altLang="zh-CN" sz="1200" b="1" i="1" dirty="0">
                <a:latin typeface="微软雅黑" pitchFamily="34" charset="-122"/>
                <a:ea typeface="微软雅黑" pitchFamily="34" charset="-122"/>
              </a:rPr>
              <a:t>r</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20" name="下箭头 17">
            <a:extLst>
              <a:ext uri="{FF2B5EF4-FFF2-40B4-BE49-F238E27FC236}">
                <a16:creationId xmlns:a16="http://schemas.microsoft.com/office/drawing/2014/main" id="{CE599149-D2B2-4788-A691-2D491EC7DA99}"/>
              </a:ext>
            </a:extLst>
          </p:cNvPr>
          <p:cNvSpPr/>
          <p:nvPr/>
        </p:nvSpPr>
        <p:spPr>
          <a:xfrm>
            <a:off x="10033924" y="3391851"/>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DA25EA2-4646-438B-9424-3D907B86CD4E}"/>
              </a:ext>
            </a:extLst>
          </p:cNvPr>
          <p:cNvSpPr/>
          <p:nvPr/>
        </p:nvSpPr>
        <p:spPr>
          <a:xfrm>
            <a:off x="8720125" y="3928200"/>
            <a:ext cx="3168502" cy="826637"/>
          </a:xfrm>
          <a:prstGeom prst="rect">
            <a:avLst/>
          </a:prstGeom>
          <a:solidFill>
            <a:schemeClr val="bg1"/>
          </a:solidFill>
          <a:ln>
            <a:solidFill>
              <a:srgbClr val="00B0F0"/>
            </a:solidFill>
          </a:ln>
        </p:spPr>
        <p:txBody>
          <a:bodyPr wrap="square">
            <a:spAutoFit/>
          </a:bodyPr>
          <a:lstStyle/>
          <a:p>
            <a:pPr>
              <a:lnSpc>
                <a:spcPts val="3000"/>
              </a:lnSpc>
            </a:pP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校验能力：能检测出少于</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r+1</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位的错误</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24" name="灯片编号占位符 3">
            <a:extLst>
              <a:ext uri="{FF2B5EF4-FFF2-40B4-BE49-F238E27FC236}">
                <a16:creationId xmlns:a16="http://schemas.microsoft.com/office/drawing/2014/main" id="{CF7572E1-85F0-438E-AACD-3904F98D3AED}"/>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33</a:t>
            </a:fld>
            <a:endParaRPr lang="en-US" dirty="0"/>
          </a:p>
        </p:txBody>
      </p:sp>
      <p:sp>
        <p:nvSpPr>
          <p:cNvPr id="22" name="矩形 21">
            <a:extLst>
              <a:ext uri="{FF2B5EF4-FFF2-40B4-BE49-F238E27FC236}">
                <a16:creationId xmlns:a16="http://schemas.microsoft.com/office/drawing/2014/main" id="{211ED7DE-FC47-4A3D-A61F-34E5951F0DF0}"/>
              </a:ext>
            </a:extLst>
          </p:cNvPr>
          <p:cNvSpPr/>
          <p:nvPr/>
        </p:nvSpPr>
        <p:spPr>
          <a:xfrm>
            <a:off x="10784202" y="1842951"/>
            <a:ext cx="1189434" cy="2996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0</a:t>
            </a:r>
            <a:endParaRPr lang="zh-CN" altLang="en-US" sz="1400" b="1" dirty="0">
              <a:solidFill>
                <a:schemeClr val="tx1"/>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41F348E0-5BEA-49AD-BA6B-9BE58C559245}"/>
              </a:ext>
            </a:extLst>
          </p:cNvPr>
          <p:cNvSpPr/>
          <p:nvPr/>
        </p:nvSpPr>
        <p:spPr>
          <a:xfrm>
            <a:off x="8013137" y="3076895"/>
            <a:ext cx="1107996" cy="369332"/>
          </a:xfrm>
          <a:prstGeom prst="rect">
            <a:avLst/>
          </a:prstGeom>
        </p:spPr>
        <p:txBody>
          <a:bodyPr wrap="none">
            <a:spAutoFit/>
          </a:bodyPr>
          <a:lstStyle/>
          <a:p>
            <a:pPr algn="ctr"/>
            <a:r>
              <a:rPr lang="zh-CN" altLang="en-US" b="1" dirty="0">
                <a:latin typeface="微软雅黑" pitchFamily="34" charset="-122"/>
                <a:ea typeface="微软雅黑" pitchFamily="34" charset="-122"/>
              </a:rPr>
              <a:t>发送数据</a:t>
            </a:r>
          </a:p>
        </p:txBody>
      </p:sp>
      <p:sp>
        <p:nvSpPr>
          <p:cNvPr id="23" name="矩形 22">
            <a:extLst>
              <a:ext uri="{FF2B5EF4-FFF2-40B4-BE49-F238E27FC236}">
                <a16:creationId xmlns:a16="http://schemas.microsoft.com/office/drawing/2014/main" id="{F3C4D51E-E953-46E1-A757-C92A5B5E6EBB}"/>
              </a:ext>
            </a:extLst>
          </p:cNvPr>
          <p:cNvSpPr/>
          <p:nvPr/>
        </p:nvSpPr>
        <p:spPr>
          <a:xfrm>
            <a:off x="8451310" y="2721372"/>
            <a:ext cx="2332892" cy="2996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原始数据</a:t>
            </a:r>
            <a:r>
              <a:rPr lang="en-US" altLang="zh-CN" sz="1400" b="1" dirty="0">
                <a:solidFill>
                  <a:schemeClr val="tx1"/>
                </a:solidFill>
                <a:latin typeface="微软雅黑" pitchFamily="34" charset="-122"/>
                <a:ea typeface="微软雅黑" pitchFamily="34" charset="-122"/>
              </a:rPr>
              <a:t>D</a:t>
            </a:r>
            <a:endParaRPr lang="zh-CN" altLang="en-US" sz="1400" b="1" dirty="0">
              <a:solidFill>
                <a:schemeClr val="tx1"/>
              </a:solidFill>
              <a:latin typeface="微软雅黑" pitchFamily="34" charset="-122"/>
              <a:ea typeface="微软雅黑" pitchFamily="34" charset="-122"/>
            </a:endParaRPr>
          </a:p>
        </p:txBody>
      </p:sp>
      <p:sp>
        <p:nvSpPr>
          <p:cNvPr id="25" name="下箭头 16">
            <a:extLst>
              <a:ext uri="{FF2B5EF4-FFF2-40B4-BE49-F238E27FC236}">
                <a16:creationId xmlns:a16="http://schemas.microsoft.com/office/drawing/2014/main" id="{C9561190-7A0B-476E-9EC9-1E5C256A37D8}"/>
              </a:ext>
            </a:extLst>
          </p:cNvPr>
          <p:cNvSpPr/>
          <p:nvPr/>
        </p:nvSpPr>
        <p:spPr>
          <a:xfrm>
            <a:off x="11271828" y="2241311"/>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ADF58D5-4539-496E-B376-59BCB1344EEC}"/>
              </a:ext>
            </a:extLst>
          </p:cNvPr>
          <p:cNvSpPr/>
          <p:nvPr/>
        </p:nvSpPr>
        <p:spPr>
          <a:xfrm>
            <a:off x="10259052" y="2259566"/>
            <a:ext cx="1133645" cy="276999"/>
          </a:xfrm>
          <a:prstGeom prst="rect">
            <a:avLst/>
          </a:prstGeom>
        </p:spPr>
        <p:txBody>
          <a:bodyPr wrap="none">
            <a:spAutoFit/>
          </a:bodyP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D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 2</a:t>
            </a:r>
            <a:r>
              <a:rPr lang="en-US" altLang="zh-CN" sz="1200" baseline="30000" dirty="0">
                <a:latin typeface="微软雅黑" panose="020B0503020204020204" pitchFamily="34" charset="-122"/>
                <a:ea typeface="微软雅黑" panose="020B0503020204020204" pitchFamily="34" charset="-122"/>
                <a:cs typeface="Times New Roman" panose="02020603050405020304" pitchFamily="18" charset="0"/>
              </a:rPr>
              <a:t>r</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mod G</a:t>
            </a:r>
            <a:endParaRPr lang="zh-CN" altLang="en-US" sz="1200" b="1" dirty="0">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212EE5EF-442A-497E-B701-2098A5C30A46}"/>
              </a:ext>
            </a:extLst>
          </p:cNvPr>
          <p:cNvSpPr/>
          <p:nvPr/>
        </p:nvSpPr>
        <p:spPr>
          <a:xfrm>
            <a:off x="8989058" y="2259566"/>
            <a:ext cx="492443" cy="276999"/>
          </a:xfrm>
          <a:prstGeom prst="rect">
            <a:avLst/>
          </a:prstGeom>
        </p:spPr>
        <p:txBody>
          <a:bodyPr wrap="none">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不变</a:t>
            </a:r>
            <a:endParaRPr lang="zh-CN" altLang="en-US" sz="1200" b="1" dirty="0">
              <a:latin typeface="微软雅黑" pitchFamily="34" charset="-122"/>
              <a:ea typeface="微软雅黑" pitchFamily="34" charset="-122"/>
            </a:endParaRPr>
          </a:p>
        </p:txBody>
      </p:sp>
    </p:spTree>
    <p:extLst>
      <p:ext uri="{BB962C8B-B14F-4D97-AF65-F5344CB8AC3E}">
        <p14:creationId xmlns:p14="http://schemas.microsoft.com/office/powerpoint/2010/main" val="3207938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检错码</a:t>
            </a:r>
            <a:r>
              <a:rPr kumimoji="1" lang="en-US" altLang="zh-CN" dirty="0"/>
              <a:t>—</a:t>
            </a:r>
            <a:r>
              <a:rPr kumimoji="1" lang="zh-CN" altLang="en-US" dirty="0"/>
              <a:t>循环冗余校验</a:t>
            </a:r>
            <a:r>
              <a:rPr kumimoji="1" lang="en-US" altLang="zh-CN" dirty="0"/>
              <a:t>CRC</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a:normAutofit/>
          </a:bodyPr>
          <a:lstStyle/>
          <a:p>
            <a:pPr>
              <a:lnSpc>
                <a:spcPts val="3600"/>
              </a:lnSpc>
              <a:spcBef>
                <a:spcPts val="1200"/>
              </a:spcBef>
            </a:pPr>
            <a:r>
              <a:rPr kumimoji="1" lang="en-US" altLang="zh-CN" dirty="0">
                <a:latin typeface="微软雅黑" panose="020B0503020204020204" pitchFamily="34" charset="-122"/>
                <a:ea typeface="微软雅黑" panose="020B0503020204020204" pitchFamily="34" charset="-122"/>
              </a:rPr>
              <a:t>CRC</a:t>
            </a:r>
            <a:r>
              <a:rPr kumimoji="1" lang="zh-CN" altLang="en-US" dirty="0">
                <a:latin typeface="微软雅黑" panose="020B0503020204020204" pitchFamily="34" charset="-122"/>
                <a:ea typeface="微软雅黑" panose="020B0503020204020204" pitchFamily="34" charset="-122"/>
              </a:rPr>
              <a:t>校验码计算示例</a:t>
            </a:r>
            <a:endParaRPr kumimoji="1" lang="en-US" altLang="zh-CN" dirty="0">
              <a:latin typeface="微软雅黑" panose="020B0503020204020204" pitchFamily="34" charset="-122"/>
              <a:ea typeface="微软雅黑" panose="020B0503020204020204" pitchFamily="34" charset="-122"/>
            </a:endParaRPr>
          </a:p>
          <a:p>
            <a:pPr lvl="1">
              <a:lnSpc>
                <a:spcPts val="3600"/>
              </a:lnSpc>
              <a:spcBef>
                <a:spcPts val="120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 = </a:t>
            </a:r>
            <a:r>
              <a:rPr lang="en-US" altLang="zh-CN"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1010001101</a:t>
            </a:r>
          </a:p>
          <a:p>
            <a:pPr lvl="1">
              <a:lnSpc>
                <a:spcPts val="3600"/>
              </a:lnSpc>
              <a:spcBef>
                <a:spcPts val="120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 = 5</a:t>
            </a:r>
          </a:p>
          <a:p>
            <a:pPr lvl="1">
              <a:lnSpc>
                <a:spcPts val="3600"/>
              </a:lnSpc>
              <a:spcBef>
                <a:spcPts val="120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 = 110101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（或写成多项式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x</a:t>
            </a:r>
            <a:r>
              <a:rPr lang="en-US" altLang="zh-CN" sz="2400" baseline="30000" dirty="0">
                <a:latin typeface="微软雅黑" panose="020B0503020204020204" pitchFamily="34" charset="-122"/>
                <a:ea typeface="微软雅黑" panose="020B0503020204020204" pitchFamily="34" charset="-122"/>
                <a:cs typeface="Times New Roman" panose="02020603050405020304" pitchFamily="18" charset="0"/>
              </a:rPr>
              <a:t>5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x</a:t>
            </a:r>
            <a:r>
              <a:rPr lang="en-US" altLang="zh-CN" sz="2400" baseline="30000" dirty="0">
                <a:latin typeface="微软雅黑" panose="020B0503020204020204" pitchFamily="34" charset="-122"/>
                <a:ea typeface="微软雅黑" panose="020B0503020204020204" pitchFamily="34" charset="-122"/>
                <a:cs typeface="Times New Roman" panose="02020603050405020304" pitchFamily="18" charset="0"/>
              </a:rPr>
              <a:t>4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x</a:t>
            </a:r>
            <a:r>
              <a:rPr lang="en-US" altLang="zh-CN" sz="2400" baseline="30000" dirty="0">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3600"/>
              </a:lnSpc>
              <a:spcBef>
                <a:spcPts val="120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 = 01110</a:t>
            </a:r>
          </a:p>
          <a:p>
            <a:pPr lvl="1">
              <a:lnSpc>
                <a:spcPts val="3600"/>
              </a:lnSpc>
              <a:spcBef>
                <a:spcPts val="1200"/>
              </a:spcBef>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实际传输数据：</a:t>
            </a:r>
            <a:r>
              <a:rPr lang="en-US" altLang="zh-CN"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1010001101</a:t>
            </a: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01110</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 name="Group 46"/>
          <p:cNvGrpSpPr>
            <a:grpSpLocks/>
          </p:cNvGrpSpPr>
          <p:nvPr/>
        </p:nvGrpSpPr>
        <p:grpSpPr bwMode="auto">
          <a:xfrm>
            <a:off x="5389340" y="1423838"/>
            <a:ext cx="6742112" cy="4359275"/>
            <a:chOff x="720" y="1281"/>
            <a:chExt cx="4247" cy="2746"/>
          </a:xfrm>
        </p:grpSpPr>
        <p:sp>
          <p:nvSpPr>
            <p:cNvPr id="25" name="Text Box 25"/>
            <p:cNvSpPr txBox="1">
              <a:spLocks noChangeArrowheads="1"/>
            </p:cNvSpPr>
            <p:nvPr/>
          </p:nvSpPr>
          <p:spPr bwMode="auto">
            <a:xfrm>
              <a:off x="720" y="1281"/>
              <a:ext cx="4247" cy="2746"/>
            </a:xfrm>
            <a:prstGeom prst="rect">
              <a:avLst/>
            </a:prstGeom>
            <a:noFill/>
            <a:ln w="9525">
              <a:noFill/>
              <a:miter lim="800000"/>
              <a:headEnd/>
              <a:tailEnd/>
            </a:ln>
          </p:spPr>
          <p:txBody>
            <a:bodyPr>
              <a:spAutoFit/>
            </a:bodyPr>
            <a:lstStyle/>
            <a:p>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                1101010110</a:t>
              </a:r>
            </a:p>
            <a:p>
              <a:r>
                <a:rPr lang="zh-CN" altLang="zh-CN" sz="2000" dirty="0">
                  <a:latin typeface="Courier New" pitchFamily="49" charset="0"/>
                  <a:ea typeface="黑体" pitchFamily="2" charset="-122"/>
                </a:rPr>
                <a:t> </a:t>
              </a:r>
              <a:r>
                <a:rPr lang="en-US" altLang="zh-CN" sz="2000" dirty="0">
                  <a:latin typeface="Courier New" pitchFamily="49" charset="0"/>
                  <a:ea typeface="黑体" pitchFamily="2" charset="-122"/>
                </a:rPr>
                <a:t> </a:t>
              </a:r>
              <a:r>
                <a:rPr lang="en-US" altLang="zh-CN" dirty="0">
                  <a:latin typeface="Courier New" pitchFamily="49" charset="0"/>
                  <a:ea typeface="黑体" pitchFamily="2" charset="-122"/>
                </a:rPr>
                <a:t>    </a:t>
              </a:r>
              <a:r>
                <a:rPr lang="en-US" altLang="zh-CN" sz="2000" i="1" dirty="0">
                  <a:latin typeface="Courier New" pitchFamily="49" charset="0"/>
                  <a:ea typeface="黑体" pitchFamily="2" charset="-122"/>
                </a:rPr>
                <a:t>G </a:t>
              </a:r>
              <a:r>
                <a:rPr lang="en-US" altLang="zh-CN" sz="2000" dirty="0">
                  <a:latin typeface="Courier New" pitchFamily="49" charset="0"/>
                  <a:ea typeface="黑体" pitchFamily="2" charset="-122"/>
                </a:rPr>
                <a:t>→</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110101 1010001101</a:t>
              </a:r>
              <a:r>
                <a:rPr lang="en-US" altLang="zh-CN" sz="2000" b="1" dirty="0">
                  <a:solidFill>
                    <a:srgbClr val="00B050"/>
                  </a:solidFill>
                  <a:latin typeface="Courier New" pitchFamily="49" charset="0"/>
                  <a:ea typeface="黑体" pitchFamily="2" charset="-122"/>
                </a:rPr>
                <a:t>00000</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2</a:t>
              </a:r>
              <a:r>
                <a:rPr lang="en-US" altLang="zh-CN" sz="2000" i="1" baseline="30000" dirty="0">
                  <a:latin typeface="Courier New" pitchFamily="49" charset="0"/>
                  <a:ea typeface="黑体" pitchFamily="2" charset="-122"/>
                </a:rPr>
                <a:t>r</a:t>
              </a:r>
              <a:r>
                <a:rPr lang="en-US" altLang="zh-CN" sz="2000" i="1" dirty="0">
                  <a:latin typeface="Courier New" pitchFamily="49" charset="0"/>
                  <a:ea typeface="黑体" pitchFamily="2" charset="-122"/>
                </a:rPr>
                <a:t>D</a:t>
              </a:r>
              <a:endParaRPr lang="en-US" altLang="zh-CN" sz="2000" dirty="0">
                <a:latin typeface="Courier New" pitchFamily="49" charset="0"/>
                <a:ea typeface="黑体" pitchFamily="2" charset="-122"/>
              </a:endParaRPr>
            </a:p>
            <a:p>
              <a:r>
                <a:rPr lang="en-US" altLang="zh-CN" sz="800" dirty="0">
                  <a:latin typeface="Courier New" pitchFamily="49" charset="0"/>
                  <a:ea typeface="黑体" pitchFamily="2" charset="-122"/>
                </a:rPr>
                <a:t>  </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 110101</a:t>
              </a:r>
            </a:p>
            <a:p>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111011</a:t>
              </a:r>
              <a:r>
                <a:rPr lang="en-US" altLang="zh-CN" sz="1000" dirty="0">
                  <a:latin typeface="Courier New" pitchFamily="49" charset="0"/>
                  <a:ea typeface="黑体" pitchFamily="2" charset="-122"/>
                </a:rPr>
                <a:t> </a:t>
              </a:r>
              <a:endParaRPr lang="en-US" altLang="zh-CN" sz="2000" dirty="0">
                <a:latin typeface="Courier New" pitchFamily="49" charset="0"/>
                <a:ea typeface="黑体" pitchFamily="2" charset="-122"/>
              </a:endParaRPr>
            </a:p>
            <a:p>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10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111010</a:t>
              </a:r>
            </a:p>
            <a:p>
              <a:r>
                <a:rPr lang="en-US" altLang="zh-CN" sz="10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11111</a:t>
              </a:r>
              <a:r>
                <a:rPr lang="en-US" altLang="zh-CN" sz="2000" b="1" dirty="0">
                  <a:solidFill>
                    <a:srgbClr val="00B050"/>
                  </a:solidFill>
                  <a:latin typeface="Courier New" pitchFamily="49" charset="0"/>
                  <a:ea typeface="黑体" pitchFamily="2" charset="-122"/>
                </a:rPr>
                <a:t>0</a:t>
              </a:r>
            </a:p>
            <a:p>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10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1011</a:t>
              </a:r>
              <a:r>
                <a:rPr lang="en-US" altLang="zh-CN" sz="2000" b="1" dirty="0">
                  <a:solidFill>
                    <a:srgbClr val="00B050"/>
                  </a:solidFill>
                  <a:latin typeface="Courier New" pitchFamily="49" charset="0"/>
                  <a:ea typeface="黑体" pitchFamily="2" charset="-122"/>
                </a:rPr>
                <a:t>00</a:t>
              </a:r>
            </a:p>
            <a:p>
              <a:r>
                <a:rPr lang="en-US" altLang="zh-CN" sz="8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8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11001</a:t>
              </a:r>
              <a:r>
                <a:rPr lang="en-US" altLang="zh-CN" sz="2000" b="1" dirty="0">
                  <a:solidFill>
                    <a:srgbClr val="00B050"/>
                  </a:solidFill>
                  <a:latin typeface="Courier New" pitchFamily="49" charset="0"/>
                  <a:ea typeface="黑体" pitchFamily="2" charset="-122"/>
                </a:rPr>
                <a:t>0</a:t>
              </a:r>
            </a:p>
            <a:p>
              <a:r>
                <a:rPr lang="en-US" altLang="zh-CN" sz="9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10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0111</a:t>
              </a:r>
              <a:r>
                <a:rPr lang="en-US" altLang="zh-CN" sz="2000" b="1" dirty="0">
                  <a:solidFill>
                    <a:srgbClr val="00B050"/>
                  </a:solidFill>
                  <a:latin typeface="Courier New" pitchFamily="49" charset="0"/>
                  <a:ea typeface="黑体" pitchFamily="2" charset="-122"/>
                </a:rPr>
                <a:t>0</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a:t>
              </a:r>
              <a:r>
                <a:rPr lang="en-US" altLang="zh-CN" sz="1000" dirty="0">
                  <a:latin typeface="Courier New" pitchFamily="49" charset="0"/>
                  <a:ea typeface="黑体" pitchFamily="2" charset="-122"/>
                </a:rPr>
                <a:t> </a:t>
              </a:r>
              <a:r>
                <a:rPr lang="en-US" altLang="zh-CN" sz="2000" i="1" dirty="0">
                  <a:latin typeface="Courier New" pitchFamily="49" charset="0"/>
                  <a:ea typeface="黑体" pitchFamily="2" charset="-122"/>
                </a:rPr>
                <a:t>R</a:t>
              </a:r>
              <a:endParaRPr lang="en-US" altLang="zh-CN" sz="2000" dirty="0">
                <a:latin typeface="Courier New" pitchFamily="49" charset="0"/>
                <a:ea typeface="黑体" pitchFamily="2" charset="-122"/>
              </a:endParaRPr>
            </a:p>
          </p:txBody>
        </p:sp>
        <p:sp>
          <p:nvSpPr>
            <p:cNvPr id="26" name="Freeform 26"/>
            <p:cNvSpPr>
              <a:spLocks/>
            </p:cNvSpPr>
            <p:nvPr/>
          </p:nvSpPr>
          <p:spPr bwMode="auto">
            <a:xfrm>
              <a:off x="2274" y="1480"/>
              <a:ext cx="1513" cy="168"/>
            </a:xfrm>
            <a:custGeom>
              <a:avLst/>
              <a:gdLst>
                <a:gd name="T0" fmla="*/ 0 w 1332"/>
                <a:gd name="T1" fmla="*/ 684 h 156"/>
                <a:gd name="T2" fmla="*/ 0 w 1332"/>
                <a:gd name="T3" fmla="*/ 0 h 156"/>
                <a:gd name="T4" fmla="*/ 17033 w 1332"/>
                <a:gd name="T5" fmla="*/ 1 h 156"/>
                <a:gd name="T6" fmla="*/ 0 60000 65536"/>
                <a:gd name="T7" fmla="*/ 0 60000 65536"/>
                <a:gd name="T8" fmla="*/ 0 60000 65536"/>
                <a:gd name="T9" fmla="*/ 0 w 1332"/>
                <a:gd name="T10" fmla="*/ 0 h 156"/>
                <a:gd name="T11" fmla="*/ 1332 w 1332"/>
                <a:gd name="T12" fmla="*/ 156 h 156"/>
              </a:gdLst>
              <a:ahLst/>
              <a:cxnLst>
                <a:cxn ang="T6">
                  <a:pos x="T0" y="T1"/>
                </a:cxn>
                <a:cxn ang="T7">
                  <a:pos x="T2" y="T3"/>
                </a:cxn>
                <a:cxn ang="T8">
                  <a:pos x="T4" y="T5"/>
                </a:cxn>
              </a:cxnLst>
              <a:rect l="T9" t="T10" r="T11" b="T12"/>
              <a:pathLst>
                <a:path w="1332" h="156">
                  <a:moveTo>
                    <a:pt x="0" y="156"/>
                  </a:moveTo>
                  <a:lnTo>
                    <a:pt x="0" y="0"/>
                  </a:lnTo>
                  <a:lnTo>
                    <a:pt x="1332" y="1"/>
                  </a:lnTo>
                </a:path>
              </a:pathLst>
            </a:custGeom>
            <a:noFill/>
            <a:ln w="28575">
              <a:solidFill>
                <a:srgbClr val="333399"/>
              </a:solidFill>
              <a:round/>
              <a:headEnd/>
              <a:tailEnd/>
            </a:ln>
          </p:spPr>
          <p:txBody>
            <a:bodyPr wrap="none" anchor="ctr"/>
            <a:lstStyle/>
            <a:p>
              <a:endParaRPr lang="zh-CN" altLang="en-US"/>
            </a:p>
          </p:txBody>
        </p:sp>
        <p:sp>
          <p:nvSpPr>
            <p:cNvPr id="27" name="Freeform 27"/>
            <p:cNvSpPr>
              <a:spLocks/>
            </p:cNvSpPr>
            <p:nvPr/>
          </p:nvSpPr>
          <p:spPr bwMode="auto">
            <a:xfrm>
              <a:off x="2944" y="1679"/>
              <a:ext cx="3" cy="237"/>
            </a:xfrm>
            <a:custGeom>
              <a:avLst/>
              <a:gdLst>
                <a:gd name="T0" fmla="*/ 0 w 3"/>
                <a:gd name="T1" fmla="*/ 0 h 237"/>
                <a:gd name="T2" fmla="*/ 3 w 3"/>
                <a:gd name="T3" fmla="*/ 237 h 237"/>
                <a:gd name="T4" fmla="*/ 0 60000 65536"/>
                <a:gd name="T5" fmla="*/ 0 60000 65536"/>
                <a:gd name="T6" fmla="*/ 0 w 3"/>
                <a:gd name="T7" fmla="*/ 0 h 237"/>
                <a:gd name="T8" fmla="*/ 3 w 3"/>
                <a:gd name="T9" fmla="*/ 237 h 237"/>
              </a:gdLst>
              <a:ahLst/>
              <a:cxnLst>
                <a:cxn ang="T4">
                  <a:pos x="T0" y="T1"/>
                </a:cxn>
                <a:cxn ang="T5">
                  <a:pos x="T2" y="T3"/>
                </a:cxn>
              </a:cxnLst>
              <a:rect l="T6" t="T7" r="T8" b="T9"/>
              <a:pathLst>
                <a:path w="3" h="237">
                  <a:moveTo>
                    <a:pt x="0" y="0"/>
                  </a:moveTo>
                  <a:lnTo>
                    <a:pt x="3" y="237"/>
                  </a:lnTo>
                </a:path>
              </a:pathLst>
            </a:custGeom>
            <a:noFill/>
            <a:ln w="19050">
              <a:solidFill>
                <a:srgbClr val="FF0000"/>
              </a:solidFill>
              <a:round/>
              <a:headEnd/>
              <a:tailEnd type="triangle" w="sm" len="med"/>
            </a:ln>
          </p:spPr>
          <p:txBody>
            <a:bodyPr/>
            <a:lstStyle/>
            <a:p>
              <a:endParaRPr lang="zh-CN" altLang="en-US"/>
            </a:p>
          </p:txBody>
        </p:sp>
        <p:sp>
          <p:nvSpPr>
            <p:cNvPr id="28" name="Freeform 28"/>
            <p:cNvSpPr>
              <a:spLocks/>
            </p:cNvSpPr>
            <p:nvPr/>
          </p:nvSpPr>
          <p:spPr bwMode="auto">
            <a:xfrm>
              <a:off x="3040" y="1679"/>
              <a:ext cx="1" cy="576"/>
            </a:xfrm>
            <a:custGeom>
              <a:avLst/>
              <a:gdLst>
                <a:gd name="T0" fmla="*/ 0 w 1"/>
                <a:gd name="T1" fmla="*/ 0 h 576"/>
                <a:gd name="T2" fmla="*/ 0 w 1"/>
                <a:gd name="T3" fmla="*/ 576 h 576"/>
                <a:gd name="T4" fmla="*/ 0 60000 65536"/>
                <a:gd name="T5" fmla="*/ 0 60000 65536"/>
                <a:gd name="T6" fmla="*/ 0 w 1"/>
                <a:gd name="T7" fmla="*/ 0 h 576"/>
                <a:gd name="T8" fmla="*/ 1 w 1"/>
                <a:gd name="T9" fmla="*/ 576 h 576"/>
              </a:gdLst>
              <a:ahLst/>
              <a:cxnLst>
                <a:cxn ang="T4">
                  <a:pos x="T0" y="T1"/>
                </a:cxn>
                <a:cxn ang="T5">
                  <a:pos x="T2" y="T3"/>
                </a:cxn>
              </a:cxnLst>
              <a:rect l="T6" t="T7" r="T8" b="T9"/>
              <a:pathLst>
                <a:path w="1" h="576">
                  <a:moveTo>
                    <a:pt x="0" y="0"/>
                  </a:moveTo>
                  <a:lnTo>
                    <a:pt x="0" y="576"/>
                  </a:lnTo>
                </a:path>
              </a:pathLst>
            </a:custGeom>
            <a:noFill/>
            <a:ln w="28575">
              <a:solidFill>
                <a:srgbClr val="FF0000"/>
              </a:solidFill>
              <a:round/>
              <a:headEnd/>
              <a:tailEnd type="triangle" w="sm" len="med"/>
            </a:ln>
          </p:spPr>
          <p:txBody>
            <a:bodyPr/>
            <a:lstStyle/>
            <a:p>
              <a:endParaRPr lang="zh-CN" altLang="en-US"/>
            </a:p>
          </p:txBody>
        </p:sp>
        <p:sp>
          <p:nvSpPr>
            <p:cNvPr id="29" name="Freeform 29"/>
            <p:cNvSpPr>
              <a:spLocks/>
            </p:cNvSpPr>
            <p:nvPr/>
          </p:nvSpPr>
          <p:spPr bwMode="auto">
            <a:xfrm>
              <a:off x="3136" y="1679"/>
              <a:ext cx="8" cy="592"/>
            </a:xfrm>
            <a:custGeom>
              <a:avLst/>
              <a:gdLst>
                <a:gd name="T0" fmla="*/ 0 w 8"/>
                <a:gd name="T1" fmla="*/ 0 h 592"/>
                <a:gd name="T2" fmla="*/ 8 w 8"/>
                <a:gd name="T3" fmla="*/ 592 h 592"/>
                <a:gd name="T4" fmla="*/ 0 60000 65536"/>
                <a:gd name="T5" fmla="*/ 0 60000 65536"/>
                <a:gd name="T6" fmla="*/ 0 w 8"/>
                <a:gd name="T7" fmla="*/ 0 h 592"/>
                <a:gd name="T8" fmla="*/ 8 w 8"/>
                <a:gd name="T9" fmla="*/ 592 h 592"/>
              </a:gdLst>
              <a:ahLst/>
              <a:cxnLst>
                <a:cxn ang="T4">
                  <a:pos x="T0" y="T1"/>
                </a:cxn>
                <a:cxn ang="T5">
                  <a:pos x="T2" y="T3"/>
                </a:cxn>
              </a:cxnLst>
              <a:rect l="T6" t="T7" r="T8" b="T9"/>
              <a:pathLst>
                <a:path w="8" h="592">
                  <a:moveTo>
                    <a:pt x="0" y="0"/>
                  </a:moveTo>
                  <a:lnTo>
                    <a:pt x="8" y="592"/>
                  </a:lnTo>
                </a:path>
              </a:pathLst>
            </a:custGeom>
            <a:noFill/>
            <a:ln w="28575">
              <a:solidFill>
                <a:srgbClr val="FF0000"/>
              </a:solidFill>
              <a:round/>
              <a:headEnd/>
              <a:tailEnd type="triangle" w="sm" len="med"/>
            </a:ln>
          </p:spPr>
          <p:txBody>
            <a:bodyPr/>
            <a:lstStyle/>
            <a:p>
              <a:endParaRPr lang="zh-CN" altLang="en-US"/>
            </a:p>
          </p:txBody>
        </p:sp>
        <p:sp>
          <p:nvSpPr>
            <p:cNvPr id="30" name="Freeform 30"/>
            <p:cNvSpPr>
              <a:spLocks/>
            </p:cNvSpPr>
            <p:nvPr/>
          </p:nvSpPr>
          <p:spPr bwMode="auto">
            <a:xfrm>
              <a:off x="3224" y="1679"/>
              <a:ext cx="8" cy="992"/>
            </a:xfrm>
            <a:custGeom>
              <a:avLst/>
              <a:gdLst>
                <a:gd name="T0" fmla="*/ 0 w 8"/>
                <a:gd name="T1" fmla="*/ 0 h 992"/>
                <a:gd name="T2" fmla="*/ 8 w 8"/>
                <a:gd name="T3" fmla="*/ 992 h 992"/>
                <a:gd name="T4" fmla="*/ 0 60000 65536"/>
                <a:gd name="T5" fmla="*/ 0 60000 65536"/>
                <a:gd name="T6" fmla="*/ 0 w 8"/>
                <a:gd name="T7" fmla="*/ 0 h 992"/>
                <a:gd name="T8" fmla="*/ 8 w 8"/>
                <a:gd name="T9" fmla="*/ 992 h 992"/>
              </a:gdLst>
              <a:ahLst/>
              <a:cxnLst>
                <a:cxn ang="T4">
                  <a:pos x="T0" y="T1"/>
                </a:cxn>
                <a:cxn ang="T5">
                  <a:pos x="T2" y="T3"/>
                </a:cxn>
              </a:cxnLst>
              <a:rect l="T6" t="T7" r="T8" b="T9"/>
              <a:pathLst>
                <a:path w="8" h="992">
                  <a:moveTo>
                    <a:pt x="0" y="0"/>
                  </a:moveTo>
                  <a:lnTo>
                    <a:pt x="8" y="992"/>
                  </a:lnTo>
                </a:path>
              </a:pathLst>
            </a:custGeom>
            <a:noFill/>
            <a:ln w="28575">
              <a:solidFill>
                <a:srgbClr val="FF0000"/>
              </a:solidFill>
              <a:round/>
              <a:headEnd/>
              <a:tailEnd type="triangle" w="sm" len="med"/>
            </a:ln>
          </p:spPr>
          <p:txBody>
            <a:bodyPr/>
            <a:lstStyle/>
            <a:p>
              <a:endParaRPr lang="zh-CN" altLang="en-US"/>
            </a:p>
          </p:txBody>
        </p:sp>
        <p:sp>
          <p:nvSpPr>
            <p:cNvPr id="31" name="Freeform 31"/>
            <p:cNvSpPr>
              <a:spLocks/>
            </p:cNvSpPr>
            <p:nvPr/>
          </p:nvSpPr>
          <p:spPr bwMode="auto">
            <a:xfrm>
              <a:off x="3320" y="1679"/>
              <a:ext cx="1" cy="976"/>
            </a:xfrm>
            <a:custGeom>
              <a:avLst/>
              <a:gdLst>
                <a:gd name="T0" fmla="*/ 0 w 1"/>
                <a:gd name="T1" fmla="*/ 0 h 976"/>
                <a:gd name="T2" fmla="*/ 0 w 1"/>
                <a:gd name="T3" fmla="*/ 976 h 976"/>
                <a:gd name="T4" fmla="*/ 0 60000 65536"/>
                <a:gd name="T5" fmla="*/ 0 60000 65536"/>
                <a:gd name="T6" fmla="*/ 0 w 1"/>
                <a:gd name="T7" fmla="*/ 0 h 976"/>
                <a:gd name="T8" fmla="*/ 1 w 1"/>
                <a:gd name="T9" fmla="*/ 976 h 976"/>
              </a:gdLst>
              <a:ahLst/>
              <a:cxnLst>
                <a:cxn ang="T4">
                  <a:pos x="T0" y="T1"/>
                </a:cxn>
                <a:cxn ang="T5">
                  <a:pos x="T2" y="T3"/>
                </a:cxn>
              </a:cxnLst>
              <a:rect l="T6" t="T7" r="T8" b="T9"/>
              <a:pathLst>
                <a:path w="1" h="976">
                  <a:moveTo>
                    <a:pt x="0" y="0"/>
                  </a:moveTo>
                  <a:lnTo>
                    <a:pt x="0" y="976"/>
                  </a:lnTo>
                </a:path>
              </a:pathLst>
            </a:custGeom>
            <a:noFill/>
            <a:ln w="28575">
              <a:solidFill>
                <a:srgbClr val="FF0000"/>
              </a:solidFill>
              <a:round/>
              <a:headEnd/>
              <a:tailEnd type="triangle" w="sm" len="med"/>
            </a:ln>
          </p:spPr>
          <p:txBody>
            <a:bodyPr/>
            <a:lstStyle/>
            <a:p>
              <a:endParaRPr lang="zh-CN" altLang="en-US"/>
            </a:p>
          </p:txBody>
        </p:sp>
        <p:sp>
          <p:nvSpPr>
            <p:cNvPr id="32" name="Line 32"/>
            <p:cNvSpPr>
              <a:spLocks noChangeShapeType="1"/>
            </p:cNvSpPr>
            <p:nvPr/>
          </p:nvSpPr>
          <p:spPr bwMode="auto">
            <a:xfrm>
              <a:off x="3416" y="1679"/>
              <a:ext cx="8" cy="1342"/>
            </a:xfrm>
            <a:prstGeom prst="line">
              <a:avLst/>
            </a:prstGeom>
            <a:noFill/>
            <a:ln w="28575">
              <a:solidFill>
                <a:srgbClr val="FF0000"/>
              </a:solidFill>
              <a:round/>
              <a:headEnd/>
              <a:tailEnd type="triangle" w="sm" len="med"/>
            </a:ln>
          </p:spPr>
          <p:txBody>
            <a:bodyPr/>
            <a:lstStyle/>
            <a:p>
              <a:endParaRPr lang="zh-CN" altLang="en-US"/>
            </a:p>
          </p:txBody>
        </p:sp>
        <p:sp>
          <p:nvSpPr>
            <p:cNvPr id="33" name="Line 33"/>
            <p:cNvSpPr>
              <a:spLocks noChangeShapeType="1"/>
            </p:cNvSpPr>
            <p:nvPr/>
          </p:nvSpPr>
          <p:spPr bwMode="auto">
            <a:xfrm>
              <a:off x="3512" y="1679"/>
              <a:ext cx="3" cy="1343"/>
            </a:xfrm>
            <a:prstGeom prst="line">
              <a:avLst/>
            </a:prstGeom>
            <a:noFill/>
            <a:ln w="28575">
              <a:solidFill>
                <a:srgbClr val="FF0000"/>
              </a:solidFill>
              <a:round/>
              <a:headEnd/>
              <a:tailEnd type="triangle" w="sm" len="med"/>
            </a:ln>
          </p:spPr>
          <p:txBody>
            <a:bodyPr/>
            <a:lstStyle/>
            <a:p>
              <a:endParaRPr lang="zh-CN" altLang="en-US"/>
            </a:p>
          </p:txBody>
        </p:sp>
        <p:sp>
          <p:nvSpPr>
            <p:cNvPr id="34" name="Line 34"/>
            <p:cNvSpPr>
              <a:spLocks noChangeShapeType="1"/>
            </p:cNvSpPr>
            <p:nvPr/>
          </p:nvSpPr>
          <p:spPr bwMode="auto">
            <a:xfrm flipH="1">
              <a:off x="3606" y="1679"/>
              <a:ext cx="2" cy="1734"/>
            </a:xfrm>
            <a:prstGeom prst="line">
              <a:avLst/>
            </a:prstGeom>
            <a:noFill/>
            <a:ln w="28575">
              <a:solidFill>
                <a:srgbClr val="FF0000"/>
              </a:solidFill>
              <a:round/>
              <a:headEnd/>
              <a:tailEnd type="triangle" w="sm" len="med"/>
            </a:ln>
          </p:spPr>
          <p:txBody>
            <a:bodyPr/>
            <a:lstStyle/>
            <a:p>
              <a:endParaRPr lang="zh-CN" altLang="en-US"/>
            </a:p>
          </p:txBody>
        </p:sp>
        <p:sp>
          <p:nvSpPr>
            <p:cNvPr id="35" name="Line 35"/>
            <p:cNvSpPr>
              <a:spLocks noChangeShapeType="1"/>
            </p:cNvSpPr>
            <p:nvPr/>
          </p:nvSpPr>
          <p:spPr bwMode="auto">
            <a:xfrm flipH="1">
              <a:off x="3696" y="1679"/>
              <a:ext cx="8" cy="2114"/>
            </a:xfrm>
            <a:prstGeom prst="line">
              <a:avLst/>
            </a:prstGeom>
            <a:noFill/>
            <a:ln w="28575">
              <a:solidFill>
                <a:srgbClr val="FF0000"/>
              </a:solidFill>
              <a:round/>
              <a:headEnd/>
              <a:tailEnd type="triangle" w="sm" len="med"/>
            </a:ln>
          </p:spPr>
          <p:txBody>
            <a:bodyPr/>
            <a:lstStyle/>
            <a:p>
              <a:endParaRPr lang="zh-CN" altLang="en-US"/>
            </a:p>
          </p:txBody>
        </p:sp>
        <p:sp>
          <p:nvSpPr>
            <p:cNvPr id="36" name="Line 36"/>
            <p:cNvSpPr>
              <a:spLocks noChangeShapeType="1"/>
            </p:cNvSpPr>
            <p:nvPr/>
          </p:nvSpPr>
          <p:spPr bwMode="auto">
            <a:xfrm flipV="1">
              <a:off x="3123" y="3816"/>
              <a:ext cx="549" cy="6"/>
            </a:xfrm>
            <a:prstGeom prst="line">
              <a:avLst/>
            </a:prstGeom>
            <a:noFill/>
            <a:ln w="28575">
              <a:solidFill>
                <a:srgbClr val="333399"/>
              </a:solidFill>
              <a:round/>
              <a:headEnd/>
              <a:tailEnd/>
            </a:ln>
          </p:spPr>
          <p:txBody>
            <a:bodyPr/>
            <a:lstStyle/>
            <a:p>
              <a:endParaRPr lang="zh-CN" altLang="en-US"/>
            </a:p>
          </p:txBody>
        </p:sp>
        <p:sp>
          <p:nvSpPr>
            <p:cNvPr id="37" name="Line 37"/>
            <p:cNvSpPr>
              <a:spLocks noChangeShapeType="1"/>
            </p:cNvSpPr>
            <p:nvPr/>
          </p:nvSpPr>
          <p:spPr bwMode="auto">
            <a:xfrm flipV="1">
              <a:off x="3016" y="3430"/>
              <a:ext cx="544" cy="0"/>
            </a:xfrm>
            <a:prstGeom prst="line">
              <a:avLst/>
            </a:prstGeom>
            <a:noFill/>
            <a:ln w="28575">
              <a:solidFill>
                <a:srgbClr val="333399"/>
              </a:solidFill>
              <a:round/>
              <a:headEnd/>
              <a:tailEnd/>
            </a:ln>
          </p:spPr>
          <p:txBody>
            <a:bodyPr/>
            <a:lstStyle/>
            <a:p>
              <a:endParaRPr lang="zh-CN" altLang="en-US"/>
            </a:p>
          </p:txBody>
        </p:sp>
        <p:sp>
          <p:nvSpPr>
            <p:cNvPr id="38" name="Line 38"/>
            <p:cNvSpPr>
              <a:spLocks noChangeShapeType="1"/>
            </p:cNvSpPr>
            <p:nvPr/>
          </p:nvSpPr>
          <p:spPr bwMode="auto">
            <a:xfrm>
              <a:off x="2835" y="3038"/>
              <a:ext cx="531" cy="0"/>
            </a:xfrm>
            <a:prstGeom prst="line">
              <a:avLst/>
            </a:prstGeom>
            <a:noFill/>
            <a:ln w="28575">
              <a:solidFill>
                <a:srgbClr val="333399"/>
              </a:solidFill>
              <a:round/>
              <a:headEnd/>
              <a:tailEnd/>
            </a:ln>
          </p:spPr>
          <p:txBody>
            <a:bodyPr/>
            <a:lstStyle/>
            <a:p>
              <a:endParaRPr lang="zh-CN" altLang="en-US"/>
            </a:p>
          </p:txBody>
        </p:sp>
        <p:sp>
          <p:nvSpPr>
            <p:cNvPr id="39" name="Line 39"/>
            <p:cNvSpPr>
              <a:spLocks noChangeShapeType="1"/>
            </p:cNvSpPr>
            <p:nvPr/>
          </p:nvSpPr>
          <p:spPr bwMode="auto">
            <a:xfrm>
              <a:off x="2653" y="2659"/>
              <a:ext cx="545" cy="0"/>
            </a:xfrm>
            <a:prstGeom prst="line">
              <a:avLst/>
            </a:prstGeom>
            <a:noFill/>
            <a:ln w="28575">
              <a:solidFill>
                <a:srgbClr val="333399"/>
              </a:solidFill>
              <a:round/>
              <a:headEnd/>
              <a:tailEnd/>
            </a:ln>
          </p:spPr>
          <p:txBody>
            <a:bodyPr/>
            <a:lstStyle/>
            <a:p>
              <a:endParaRPr lang="zh-CN" altLang="en-US"/>
            </a:p>
          </p:txBody>
        </p:sp>
        <p:sp>
          <p:nvSpPr>
            <p:cNvPr id="40" name="Line 40"/>
            <p:cNvSpPr>
              <a:spLocks noChangeShapeType="1"/>
            </p:cNvSpPr>
            <p:nvPr/>
          </p:nvSpPr>
          <p:spPr bwMode="auto">
            <a:xfrm>
              <a:off x="2423" y="2272"/>
              <a:ext cx="574" cy="0"/>
            </a:xfrm>
            <a:prstGeom prst="line">
              <a:avLst/>
            </a:prstGeom>
            <a:noFill/>
            <a:ln w="28575">
              <a:solidFill>
                <a:srgbClr val="333399"/>
              </a:solidFill>
              <a:round/>
              <a:headEnd/>
              <a:tailEnd/>
            </a:ln>
          </p:spPr>
          <p:txBody>
            <a:bodyPr/>
            <a:lstStyle/>
            <a:p>
              <a:endParaRPr lang="zh-CN" altLang="en-US"/>
            </a:p>
          </p:txBody>
        </p:sp>
        <p:sp>
          <p:nvSpPr>
            <p:cNvPr id="41" name="Line 41"/>
            <p:cNvSpPr>
              <a:spLocks noChangeShapeType="1"/>
            </p:cNvSpPr>
            <p:nvPr/>
          </p:nvSpPr>
          <p:spPr bwMode="auto">
            <a:xfrm>
              <a:off x="2336" y="1888"/>
              <a:ext cx="544" cy="0"/>
            </a:xfrm>
            <a:prstGeom prst="line">
              <a:avLst/>
            </a:prstGeom>
            <a:noFill/>
            <a:ln w="28575">
              <a:solidFill>
                <a:srgbClr val="333399"/>
              </a:solidFill>
              <a:round/>
              <a:headEnd/>
              <a:tailEnd/>
            </a:ln>
          </p:spPr>
          <p:txBody>
            <a:bodyPr/>
            <a:lstStyle/>
            <a:p>
              <a:endParaRPr lang="zh-CN" altLang="en-US"/>
            </a:p>
          </p:txBody>
        </p:sp>
        <p:sp>
          <p:nvSpPr>
            <p:cNvPr id="42" name="Line 42"/>
            <p:cNvSpPr>
              <a:spLocks noChangeShapeType="1"/>
            </p:cNvSpPr>
            <p:nvPr/>
          </p:nvSpPr>
          <p:spPr bwMode="auto">
            <a:xfrm>
              <a:off x="3244" y="4004"/>
              <a:ext cx="862" cy="0"/>
            </a:xfrm>
            <a:prstGeom prst="line">
              <a:avLst/>
            </a:prstGeom>
            <a:noFill/>
            <a:ln w="76200">
              <a:solidFill>
                <a:srgbClr val="00FF00"/>
              </a:solidFill>
              <a:round/>
              <a:headEnd/>
              <a:tailEnd/>
            </a:ln>
          </p:spPr>
          <p:txBody>
            <a:bodyPr/>
            <a:lstStyle/>
            <a:p>
              <a:endParaRPr lang="zh-CN" altLang="en-US"/>
            </a:p>
          </p:txBody>
        </p:sp>
        <p:sp>
          <p:nvSpPr>
            <p:cNvPr id="43" name="Line 43"/>
            <p:cNvSpPr>
              <a:spLocks noChangeShapeType="1"/>
            </p:cNvSpPr>
            <p:nvPr/>
          </p:nvSpPr>
          <p:spPr bwMode="auto">
            <a:xfrm>
              <a:off x="3833" y="1706"/>
              <a:ext cx="363" cy="0"/>
            </a:xfrm>
            <a:prstGeom prst="line">
              <a:avLst/>
            </a:prstGeom>
            <a:noFill/>
            <a:ln w="76200">
              <a:solidFill>
                <a:srgbClr val="00FF00"/>
              </a:solidFill>
              <a:round/>
              <a:headEnd/>
              <a:tailEnd/>
            </a:ln>
          </p:spPr>
          <p:txBody>
            <a:bodyPr/>
            <a:lstStyle/>
            <a:p>
              <a:endParaRPr lang="zh-CN" altLang="en-US"/>
            </a:p>
          </p:txBody>
        </p:sp>
        <p:sp>
          <p:nvSpPr>
            <p:cNvPr id="44" name="Line 44"/>
            <p:cNvSpPr>
              <a:spLocks noChangeShapeType="1"/>
            </p:cNvSpPr>
            <p:nvPr/>
          </p:nvSpPr>
          <p:spPr bwMode="auto">
            <a:xfrm>
              <a:off x="1294" y="1706"/>
              <a:ext cx="181" cy="0"/>
            </a:xfrm>
            <a:prstGeom prst="line">
              <a:avLst/>
            </a:prstGeom>
            <a:noFill/>
            <a:ln w="76200">
              <a:solidFill>
                <a:srgbClr val="00FF00"/>
              </a:solidFill>
              <a:round/>
              <a:headEnd/>
              <a:tailEnd/>
            </a:ln>
          </p:spPr>
          <p:txBody>
            <a:bodyPr/>
            <a:lstStyle/>
            <a:p>
              <a:endParaRPr lang="zh-CN" altLang="en-US"/>
            </a:p>
          </p:txBody>
        </p:sp>
      </p:grpSp>
      <p:sp>
        <p:nvSpPr>
          <p:cNvPr id="46" name="文本框 45">
            <a:extLst>
              <a:ext uri="{FF2B5EF4-FFF2-40B4-BE49-F238E27FC236}">
                <a16:creationId xmlns:a16="http://schemas.microsoft.com/office/drawing/2014/main" id="{644DB218-FD65-4A8E-989C-941BB21CFA31}"/>
              </a:ext>
            </a:extLst>
          </p:cNvPr>
          <p:cNvSpPr txBox="1"/>
          <p:nvPr/>
        </p:nvSpPr>
        <p:spPr>
          <a:xfrm>
            <a:off x="7465160" y="5962217"/>
            <a:ext cx="3544560" cy="369332"/>
          </a:xfrm>
          <a:prstGeom prst="rect">
            <a:avLst/>
          </a:prstGeom>
          <a:noFill/>
        </p:spPr>
        <p:txBody>
          <a:bodyPr wrap="none" rtlCol="0">
            <a:spAutoFit/>
          </a:bodyPr>
          <a:lstStyle/>
          <a:p>
            <a:r>
              <a:rPr lang="zh-CN" altLang="en-US" dirty="0"/>
              <a:t>模</a:t>
            </a:r>
            <a:r>
              <a:rPr lang="en-US" altLang="zh-CN" dirty="0"/>
              <a:t>2</a:t>
            </a:r>
            <a:r>
              <a:rPr lang="zh-CN" altLang="en-US" dirty="0"/>
              <a:t>除：加法不进位，减法不借位</a:t>
            </a:r>
          </a:p>
        </p:txBody>
      </p:sp>
      <p:sp>
        <p:nvSpPr>
          <p:cNvPr id="47" name="灯片编号占位符 3">
            <a:extLst>
              <a:ext uri="{FF2B5EF4-FFF2-40B4-BE49-F238E27FC236}">
                <a16:creationId xmlns:a16="http://schemas.microsoft.com/office/drawing/2014/main" id="{083088C3-470F-4E8B-90E8-A122CE9F8243}"/>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34</a:t>
            </a:fld>
            <a:endParaRPr lang="en-US" dirty="0"/>
          </a:p>
        </p:txBody>
      </p:sp>
    </p:spTree>
    <p:extLst>
      <p:ext uri="{BB962C8B-B14F-4D97-AF65-F5344CB8AC3E}">
        <p14:creationId xmlns:p14="http://schemas.microsoft.com/office/powerpoint/2010/main" val="3846905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kumimoji="1" lang="zh-CN" altLang="en-US" dirty="0"/>
              <a:t>检错码</a:t>
            </a:r>
            <a:r>
              <a:rPr kumimoji="1" lang="en-US" altLang="zh-CN" dirty="0"/>
              <a:t>—</a:t>
            </a:r>
            <a:r>
              <a:rPr kumimoji="1" lang="zh-CN" altLang="en-US" dirty="0"/>
              <a:t>循环冗余校验</a:t>
            </a:r>
            <a:r>
              <a:rPr kumimoji="1" lang="en-US" altLang="zh-CN" dirty="0"/>
              <a:t>CRC</a:t>
            </a:r>
            <a:endParaRPr kumimoji="1" lang="zh-CN" altLang="en-US" dirty="0"/>
          </a:p>
        </p:txBody>
      </p:sp>
      <p:sp>
        <p:nvSpPr>
          <p:cNvPr id="61442" name="Rectangle 3"/>
          <p:cNvSpPr>
            <a:spLocks noGrp="1" noChangeArrowheads="1"/>
          </p:cNvSpPr>
          <p:nvPr>
            <p:ph idx="1"/>
          </p:nvPr>
        </p:nvSpPr>
        <p:spPr/>
        <p:txBody>
          <a:bodyPr/>
          <a:lstStyle/>
          <a:p>
            <a:pPr eaLnBrk="1" hangingPunct="1">
              <a:lnSpc>
                <a:spcPts val="4100"/>
              </a:lnSpc>
            </a:pPr>
            <a:r>
              <a:rPr lang="zh-CN" altLang="en-US" dirty="0"/>
              <a:t>如何选择生成多项式</a:t>
            </a:r>
            <a:r>
              <a:rPr lang="en-US" altLang="zh-CN" dirty="0"/>
              <a:t>G</a:t>
            </a:r>
            <a:r>
              <a:rPr lang="zh-CN" altLang="en-US" dirty="0"/>
              <a:t>？</a:t>
            </a:r>
            <a:endParaRPr lang="en-US" altLang="zh-CN" dirty="0"/>
          </a:p>
          <a:p>
            <a:pPr eaLnBrk="1" hangingPunct="1">
              <a:lnSpc>
                <a:spcPts val="4100"/>
              </a:lnSpc>
            </a:pPr>
            <a:r>
              <a:rPr lang="zh-CN" altLang="en-US" dirty="0"/>
              <a:t>四个国际标准生成多项式</a:t>
            </a:r>
          </a:p>
          <a:p>
            <a:pPr lvl="1" eaLnBrk="1" hangingPunct="1">
              <a:lnSpc>
                <a:spcPts val="4100"/>
              </a:lnSpc>
            </a:pPr>
            <a:r>
              <a:rPr lang="en-US" altLang="zh-CN" dirty="0"/>
              <a:t>CRC-12 = x</a:t>
            </a:r>
            <a:r>
              <a:rPr lang="en-US" altLang="zh-CN" baseline="30000" dirty="0"/>
              <a:t>12</a:t>
            </a:r>
            <a:r>
              <a:rPr lang="en-US" altLang="zh-CN" dirty="0"/>
              <a:t>+x</a:t>
            </a:r>
            <a:r>
              <a:rPr lang="en-US" altLang="zh-CN" baseline="30000" dirty="0"/>
              <a:t>11</a:t>
            </a:r>
            <a:r>
              <a:rPr lang="en-US" altLang="zh-CN" dirty="0"/>
              <a:t>+x</a:t>
            </a:r>
            <a:r>
              <a:rPr lang="en-US" altLang="zh-CN" baseline="30000" dirty="0"/>
              <a:t>3</a:t>
            </a:r>
            <a:r>
              <a:rPr lang="en-US" altLang="zh-CN" dirty="0"/>
              <a:t>+x</a:t>
            </a:r>
            <a:r>
              <a:rPr lang="en-US" altLang="zh-CN" baseline="30000" dirty="0"/>
              <a:t>2</a:t>
            </a:r>
            <a:r>
              <a:rPr lang="en-US" altLang="zh-CN" dirty="0"/>
              <a:t>+x+1</a:t>
            </a:r>
          </a:p>
          <a:p>
            <a:pPr lvl="1" eaLnBrk="1" hangingPunct="1">
              <a:lnSpc>
                <a:spcPts val="4100"/>
              </a:lnSpc>
            </a:pPr>
            <a:r>
              <a:rPr lang="en-US" altLang="zh-CN" dirty="0"/>
              <a:t>CRC-16 = x</a:t>
            </a:r>
            <a:r>
              <a:rPr lang="en-US" altLang="zh-CN" baseline="30000" dirty="0"/>
              <a:t>16</a:t>
            </a:r>
            <a:r>
              <a:rPr lang="en-US" altLang="zh-CN" dirty="0"/>
              <a:t>+x</a:t>
            </a:r>
            <a:r>
              <a:rPr lang="en-US" altLang="zh-CN" baseline="30000" dirty="0"/>
              <a:t>15</a:t>
            </a:r>
            <a:r>
              <a:rPr lang="en-US" altLang="zh-CN" dirty="0"/>
              <a:t>+x</a:t>
            </a:r>
            <a:r>
              <a:rPr lang="en-US" altLang="zh-CN" baseline="30000" dirty="0"/>
              <a:t>2</a:t>
            </a:r>
            <a:r>
              <a:rPr lang="en-US" altLang="zh-CN" dirty="0"/>
              <a:t>+1</a:t>
            </a:r>
          </a:p>
          <a:p>
            <a:pPr lvl="1" eaLnBrk="1" hangingPunct="1">
              <a:lnSpc>
                <a:spcPts val="4100"/>
              </a:lnSpc>
            </a:pPr>
            <a:r>
              <a:rPr lang="en-US" altLang="zh-CN" dirty="0"/>
              <a:t>CRC-CCITT = x</a:t>
            </a:r>
            <a:r>
              <a:rPr lang="en-US" altLang="zh-CN" baseline="30000" dirty="0"/>
              <a:t>16</a:t>
            </a:r>
            <a:r>
              <a:rPr lang="en-US" altLang="zh-CN" dirty="0"/>
              <a:t>+x</a:t>
            </a:r>
            <a:r>
              <a:rPr lang="en-US" altLang="zh-CN" baseline="30000" dirty="0"/>
              <a:t>12</a:t>
            </a:r>
            <a:r>
              <a:rPr lang="en-US" altLang="zh-CN" dirty="0"/>
              <a:t>+x</a:t>
            </a:r>
            <a:r>
              <a:rPr lang="en-US" altLang="zh-CN" baseline="30000" dirty="0"/>
              <a:t>5</a:t>
            </a:r>
            <a:r>
              <a:rPr lang="en-US" altLang="zh-CN" dirty="0"/>
              <a:t>+1</a:t>
            </a:r>
          </a:p>
          <a:p>
            <a:pPr lvl="1" eaLnBrk="1" hangingPunct="1">
              <a:lnSpc>
                <a:spcPts val="4100"/>
              </a:lnSpc>
            </a:pPr>
            <a:r>
              <a:rPr lang="en-US" altLang="zh-CN" dirty="0"/>
              <a:t>CRC-32 = x</a:t>
            </a:r>
            <a:r>
              <a:rPr lang="en-US" altLang="zh-CN" baseline="30000" dirty="0"/>
              <a:t>32</a:t>
            </a:r>
            <a:r>
              <a:rPr lang="en-US" altLang="zh-CN" dirty="0"/>
              <a:t>+x</a:t>
            </a:r>
            <a:r>
              <a:rPr lang="en-US" altLang="zh-CN" baseline="30000" dirty="0"/>
              <a:t>26</a:t>
            </a:r>
            <a:r>
              <a:rPr lang="en-US" altLang="zh-CN" dirty="0"/>
              <a:t>+x</a:t>
            </a:r>
            <a:r>
              <a:rPr lang="en-US" altLang="zh-CN" baseline="30000" dirty="0"/>
              <a:t>23</a:t>
            </a:r>
            <a:r>
              <a:rPr lang="en-US" altLang="zh-CN" dirty="0"/>
              <a:t>+x</a:t>
            </a:r>
            <a:r>
              <a:rPr lang="en-US" altLang="zh-CN" baseline="30000" dirty="0"/>
              <a:t>22</a:t>
            </a:r>
            <a:r>
              <a:rPr lang="en-US" altLang="zh-CN" dirty="0"/>
              <a:t>+x</a:t>
            </a:r>
            <a:r>
              <a:rPr lang="en-US" altLang="zh-CN" baseline="30000" dirty="0"/>
              <a:t>16</a:t>
            </a:r>
            <a:r>
              <a:rPr lang="en-US" altLang="zh-CN" dirty="0"/>
              <a:t>+x</a:t>
            </a:r>
            <a:r>
              <a:rPr lang="en-US" altLang="zh-CN" baseline="30000" dirty="0"/>
              <a:t>12</a:t>
            </a:r>
            <a:r>
              <a:rPr lang="en-US" altLang="zh-CN" dirty="0"/>
              <a:t>+x</a:t>
            </a:r>
            <a:r>
              <a:rPr lang="en-US" altLang="zh-CN" baseline="30000" dirty="0"/>
              <a:t>11</a:t>
            </a:r>
            <a:r>
              <a:rPr lang="en-US" altLang="zh-CN" dirty="0"/>
              <a:t>+x</a:t>
            </a:r>
            <a:r>
              <a:rPr lang="en-US" altLang="zh-CN" baseline="30000" dirty="0"/>
              <a:t>10</a:t>
            </a:r>
            <a:r>
              <a:rPr lang="en-US" altLang="zh-CN" dirty="0"/>
              <a:t>+x</a:t>
            </a:r>
            <a:r>
              <a:rPr lang="en-US" altLang="zh-CN" baseline="30000" dirty="0"/>
              <a:t>8</a:t>
            </a:r>
            <a:r>
              <a:rPr lang="en-US" altLang="zh-CN" dirty="0"/>
              <a:t>+x</a:t>
            </a:r>
            <a:r>
              <a:rPr lang="en-US" altLang="zh-CN" baseline="30000" dirty="0"/>
              <a:t>7</a:t>
            </a:r>
            <a:r>
              <a:rPr lang="en-US" altLang="zh-CN" dirty="0"/>
              <a:t>+x</a:t>
            </a:r>
            <a:r>
              <a:rPr lang="en-US" altLang="zh-CN" baseline="30000" dirty="0"/>
              <a:t>5</a:t>
            </a:r>
            <a:r>
              <a:rPr lang="en-US" altLang="zh-CN" dirty="0"/>
              <a:t>+x</a:t>
            </a:r>
            <a:r>
              <a:rPr lang="en-US" altLang="zh-CN" baseline="30000" dirty="0"/>
              <a:t>4</a:t>
            </a:r>
            <a:r>
              <a:rPr lang="en-US" altLang="zh-CN" dirty="0"/>
              <a:t>+x</a:t>
            </a:r>
            <a:r>
              <a:rPr lang="en-US" altLang="zh-CN" baseline="30000" dirty="0"/>
              <a:t>2</a:t>
            </a:r>
            <a:r>
              <a:rPr lang="en-US" altLang="zh-CN" dirty="0"/>
              <a:t>+x+1</a:t>
            </a:r>
          </a:p>
        </p:txBody>
      </p:sp>
      <p:sp>
        <p:nvSpPr>
          <p:cNvPr id="4" name="矩形 3">
            <a:extLst>
              <a:ext uri="{FF2B5EF4-FFF2-40B4-BE49-F238E27FC236}">
                <a16:creationId xmlns:a16="http://schemas.microsoft.com/office/drawing/2014/main" id="{FF4BBAB8-7444-4237-ADD3-A0704706DF79}"/>
              </a:ext>
            </a:extLst>
          </p:cNvPr>
          <p:cNvSpPr/>
          <p:nvPr/>
        </p:nvSpPr>
        <p:spPr>
          <a:xfrm>
            <a:off x="2133600" y="5334000"/>
            <a:ext cx="7467822" cy="454099"/>
          </a:xfrm>
          <a:prstGeom prst="rect">
            <a:avLst/>
          </a:prstGeom>
          <a:ln>
            <a:solidFill>
              <a:srgbClr val="00B0F0"/>
            </a:solidFill>
          </a:ln>
        </p:spPr>
        <p:txBody>
          <a:bodyPr wrap="square">
            <a:spAutoFit/>
          </a:bodyPr>
          <a:lstStyle/>
          <a:p>
            <a:pPr marL="0" lvl="1" algn="ctr">
              <a:lnSpc>
                <a:spcPts val="3000"/>
              </a:lnSpc>
              <a:spcBef>
                <a:spcPts val="600"/>
              </a:spcBef>
              <a:buClr>
                <a:srgbClr val="C00000"/>
              </a:buClr>
              <a:buSzPct val="100000"/>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例如，以太网、无线局域网使用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CRC-32</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生成多项式</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灯片编号占位符 3">
            <a:extLst>
              <a:ext uri="{FF2B5EF4-FFF2-40B4-BE49-F238E27FC236}">
                <a16:creationId xmlns:a16="http://schemas.microsoft.com/office/drawing/2014/main" id="{B5919330-4E32-4B3A-8187-E31C96AE83E3}"/>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35</a:t>
            </a:fld>
            <a:endParaRPr lang="en-US" dirty="0"/>
          </a:p>
        </p:txBody>
      </p:sp>
    </p:spTree>
    <p:extLst>
      <p:ext uri="{BB962C8B-B14F-4D97-AF65-F5344CB8AC3E}">
        <p14:creationId xmlns:p14="http://schemas.microsoft.com/office/powerpoint/2010/main" val="364503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差错检测和纠正：理论分析</a:t>
            </a:r>
          </a:p>
        </p:txBody>
      </p:sp>
      <p:sp>
        <p:nvSpPr>
          <p:cNvPr id="3" name="内容占位符 2"/>
          <p:cNvSpPr>
            <a:spLocks noGrp="1"/>
          </p:cNvSpPr>
          <p:nvPr>
            <p:ph idx="1"/>
          </p:nvPr>
        </p:nvSpPr>
        <p:spPr/>
        <p:txBody>
          <a:bodyPr>
            <a:normAutofit/>
          </a:bodyPr>
          <a:lstStyle/>
          <a:p>
            <a:pPr>
              <a:lnSpc>
                <a:spcPts val="3500"/>
              </a:lnSpc>
              <a:spcBef>
                <a:spcPts val="1200"/>
              </a:spcBef>
            </a:pPr>
            <a:r>
              <a:rPr kumimoji="1" lang="zh-CN" altLang="en-US" dirty="0"/>
              <a:t>码字 </a:t>
            </a:r>
            <a:r>
              <a:rPr kumimoji="1" lang="en-US" altLang="zh-CN" dirty="0"/>
              <a:t>(code word)</a:t>
            </a:r>
            <a:r>
              <a:rPr kumimoji="1" lang="zh-CN" altLang="en-US" dirty="0"/>
              <a:t>：一个包含</a:t>
            </a:r>
            <a:r>
              <a:rPr kumimoji="1" lang="en-US" altLang="zh-CN" dirty="0"/>
              <a:t>m</a:t>
            </a:r>
            <a:r>
              <a:rPr kumimoji="1" lang="zh-CN" altLang="en-US" dirty="0"/>
              <a:t>个数据位（信息位）和</a:t>
            </a:r>
            <a:r>
              <a:rPr kumimoji="1" lang="en-US" altLang="zh-CN" dirty="0"/>
              <a:t>r</a:t>
            </a:r>
            <a:r>
              <a:rPr kumimoji="1" lang="zh-CN" altLang="en-US" dirty="0"/>
              <a:t>个校验位的</a:t>
            </a:r>
            <a:r>
              <a:rPr kumimoji="1" lang="en-US" altLang="zh-CN" dirty="0"/>
              <a:t>n</a:t>
            </a:r>
            <a:r>
              <a:rPr kumimoji="1" lang="zh-CN" altLang="en-US" dirty="0"/>
              <a:t>位单元</a:t>
            </a:r>
            <a:endParaRPr kumimoji="1" lang="en-US" altLang="zh-CN" dirty="0"/>
          </a:p>
          <a:p>
            <a:pPr lvl="1">
              <a:lnSpc>
                <a:spcPts val="3500"/>
              </a:lnSpc>
            </a:pPr>
            <a:r>
              <a:rPr kumimoji="1" lang="zh-CN" altLang="en-US" dirty="0"/>
              <a:t>描述为 </a:t>
            </a:r>
            <a:r>
              <a:rPr kumimoji="1" lang="en-US" altLang="zh-CN" dirty="0"/>
              <a:t>(n, m) </a:t>
            </a:r>
            <a:r>
              <a:rPr kumimoji="1" lang="zh-CN" altLang="en-US" dirty="0"/>
              <a:t>码，</a:t>
            </a:r>
            <a:r>
              <a:rPr kumimoji="1" lang="en-US" altLang="zh-CN" dirty="0"/>
              <a:t>n=</a:t>
            </a:r>
            <a:r>
              <a:rPr kumimoji="1" lang="en-US" altLang="zh-CN" dirty="0" err="1"/>
              <a:t>m+r</a:t>
            </a:r>
            <a:endParaRPr kumimoji="1" lang="en-US" altLang="zh-CN" dirty="0"/>
          </a:p>
          <a:p>
            <a:pPr>
              <a:lnSpc>
                <a:spcPts val="3500"/>
              </a:lnSpc>
              <a:spcBef>
                <a:spcPts val="1200"/>
              </a:spcBef>
            </a:pPr>
            <a:r>
              <a:rPr kumimoji="1" lang="zh-CN" altLang="en-US" dirty="0"/>
              <a:t>码率 </a:t>
            </a:r>
            <a:r>
              <a:rPr kumimoji="1" lang="en-US" altLang="zh-CN" dirty="0"/>
              <a:t>(code rate)</a:t>
            </a:r>
            <a:r>
              <a:rPr kumimoji="1" lang="zh-CN" altLang="en-US" dirty="0"/>
              <a:t>：码字中不含冗余部分所占的比例，可以用</a:t>
            </a:r>
            <a:r>
              <a:rPr kumimoji="1" lang="en-US" altLang="zh-CN" dirty="0"/>
              <a:t>m/n</a:t>
            </a:r>
            <a:r>
              <a:rPr kumimoji="1" lang="zh-CN" altLang="en-US" dirty="0"/>
              <a:t>表示</a:t>
            </a:r>
            <a:endParaRPr kumimoji="1" lang="en-US" altLang="zh-CN" dirty="0"/>
          </a:p>
          <a:p>
            <a:pPr>
              <a:lnSpc>
                <a:spcPts val="3500"/>
              </a:lnSpc>
              <a:spcBef>
                <a:spcPts val="1200"/>
              </a:spcBef>
            </a:pPr>
            <a:r>
              <a:rPr lang="zh-CN" altLang="en-US" dirty="0"/>
              <a:t>海明距离 </a:t>
            </a:r>
            <a:r>
              <a:rPr kumimoji="1" lang="en-US" altLang="zh-CN" dirty="0"/>
              <a:t>(</a:t>
            </a:r>
            <a:r>
              <a:rPr lang="en-US" altLang="zh-CN" dirty="0"/>
              <a:t>Hamming distance)</a:t>
            </a:r>
            <a:r>
              <a:rPr lang="zh-CN" altLang="en-US" dirty="0"/>
              <a:t>：两个码字之间不同对应比特的数目</a:t>
            </a:r>
          </a:p>
          <a:p>
            <a:pPr lvl="1">
              <a:lnSpc>
                <a:spcPts val="3500"/>
              </a:lnSpc>
            </a:pPr>
            <a:r>
              <a:rPr lang="zh-CN" altLang="en-US" dirty="0"/>
              <a:t>例：</a:t>
            </a:r>
            <a:r>
              <a:rPr lang="en-US" altLang="zh-CN" dirty="0"/>
              <a:t>0000000000 </a:t>
            </a:r>
            <a:r>
              <a:rPr lang="zh-CN" altLang="en-US" dirty="0"/>
              <a:t>与</a:t>
            </a:r>
            <a:r>
              <a:rPr lang="en-US" altLang="zh-CN" dirty="0"/>
              <a:t>0000011111</a:t>
            </a:r>
            <a:r>
              <a:rPr lang="zh-CN" altLang="en-US" dirty="0"/>
              <a:t>的海明距离为</a:t>
            </a:r>
            <a:r>
              <a:rPr lang="en-US" altLang="zh-CN" dirty="0"/>
              <a:t>5</a:t>
            </a:r>
          </a:p>
          <a:p>
            <a:pPr lvl="1">
              <a:lnSpc>
                <a:spcPts val="3500"/>
              </a:lnSpc>
            </a:pPr>
            <a:r>
              <a:rPr lang="zh-CN" altLang="en-US" dirty="0"/>
              <a:t>如果两个码字的海明距离为</a:t>
            </a:r>
            <a:r>
              <a:rPr lang="en-US" altLang="zh-CN" dirty="0"/>
              <a:t>d</a:t>
            </a:r>
            <a:r>
              <a:rPr lang="zh-CN" altLang="en-US" dirty="0"/>
              <a:t>，则需要</a:t>
            </a:r>
            <a:r>
              <a:rPr lang="en-US" altLang="zh-CN" dirty="0"/>
              <a:t>d</a:t>
            </a:r>
            <a:r>
              <a:rPr lang="zh-CN" altLang="en-US" dirty="0"/>
              <a:t>个单比特错就可以把一个码字转换成另一个码字</a:t>
            </a:r>
          </a:p>
          <a:p>
            <a:pPr lvl="1">
              <a:lnSpc>
                <a:spcPts val="3500"/>
              </a:lnSpc>
            </a:pPr>
            <a:r>
              <a:rPr lang="zh-CN" altLang="en-US" dirty="0"/>
              <a:t>为了检查出</a:t>
            </a:r>
            <a:r>
              <a:rPr lang="en-US" altLang="zh-CN" dirty="0"/>
              <a:t>d</a:t>
            </a:r>
            <a:r>
              <a:rPr lang="zh-CN" altLang="en-US" dirty="0"/>
              <a:t>个错（比特错），可以使用海明距离为 </a:t>
            </a:r>
            <a:r>
              <a:rPr lang="en-US" altLang="zh-CN" b="1" dirty="0">
                <a:solidFill>
                  <a:srgbClr val="C00000"/>
                </a:solidFill>
              </a:rPr>
              <a:t>d+1 </a:t>
            </a:r>
            <a:r>
              <a:rPr lang="zh-CN" altLang="en-US" dirty="0"/>
              <a:t>的编码</a:t>
            </a:r>
          </a:p>
          <a:p>
            <a:pPr lvl="1">
              <a:lnSpc>
                <a:spcPts val="3500"/>
              </a:lnSpc>
            </a:pPr>
            <a:r>
              <a:rPr lang="zh-CN" altLang="en-US" dirty="0"/>
              <a:t>为了纠正</a:t>
            </a:r>
            <a:r>
              <a:rPr lang="en-US" altLang="zh-CN" dirty="0"/>
              <a:t>d</a:t>
            </a:r>
            <a:r>
              <a:rPr lang="zh-CN" altLang="en-US" dirty="0"/>
              <a:t>个错，可以使用海明距离为 </a:t>
            </a:r>
            <a:r>
              <a:rPr lang="en-US" altLang="zh-CN" b="1" dirty="0">
                <a:solidFill>
                  <a:srgbClr val="C00000"/>
                </a:solidFill>
              </a:rPr>
              <a:t>2d+1 </a:t>
            </a:r>
            <a:r>
              <a:rPr lang="zh-CN" altLang="en-US" dirty="0"/>
              <a:t>的编码</a:t>
            </a:r>
          </a:p>
          <a:p>
            <a:pPr>
              <a:lnSpc>
                <a:spcPts val="3800"/>
              </a:lnSpc>
            </a:pPr>
            <a:endParaRPr kumimoji="1" lang="en-US" altLang="zh-CN" dirty="0"/>
          </a:p>
          <a:p>
            <a:pPr>
              <a:lnSpc>
                <a:spcPts val="3800"/>
              </a:lnSpc>
            </a:pPr>
            <a:endParaRPr lang="zh-CN" altLang="en-US"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36</a:t>
            </a:fld>
            <a:endParaRPr kumimoji="1" lang="zh-CN" altLang="en-US" dirty="0"/>
          </a:p>
        </p:txBody>
      </p:sp>
    </p:spTree>
    <p:extLst>
      <p:ext uri="{BB962C8B-B14F-4D97-AF65-F5344CB8AC3E}">
        <p14:creationId xmlns:p14="http://schemas.microsoft.com/office/powerpoint/2010/main" val="217950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差错检测和纠正：理论分析</a:t>
            </a:r>
          </a:p>
        </p:txBody>
      </p:sp>
      <p:sp>
        <p:nvSpPr>
          <p:cNvPr id="3" name="内容占位符 2"/>
          <p:cNvSpPr>
            <a:spLocks noGrp="1"/>
          </p:cNvSpPr>
          <p:nvPr>
            <p:ph idx="1"/>
          </p:nvPr>
        </p:nvSpPr>
        <p:spPr/>
        <p:txBody>
          <a:bodyPr>
            <a:normAutofit/>
          </a:bodyPr>
          <a:lstStyle/>
          <a:p>
            <a:pPr>
              <a:lnSpc>
                <a:spcPts val="3500"/>
              </a:lnSpc>
              <a:spcBef>
                <a:spcPts val="1200"/>
              </a:spcBef>
            </a:pPr>
            <a:r>
              <a:rPr kumimoji="1" lang="zh-CN" altLang="en-US" dirty="0"/>
              <a:t>例如：</a:t>
            </a:r>
            <a:endParaRPr kumimoji="1" lang="en-US" altLang="zh-CN" dirty="0"/>
          </a:p>
          <a:p>
            <a:pPr lvl="1">
              <a:lnSpc>
                <a:spcPts val="3500"/>
              </a:lnSpc>
              <a:spcBef>
                <a:spcPts val="1200"/>
              </a:spcBef>
            </a:pPr>
            <a:r>
              <a:rPr kumimoji="1" lang="zh-CN" altLang="en-US" dirty="0"/>
              <a:t>一个只有</a:t>
            </a:r>
            <a:r>
              <a:rPr kumimoji="1" lang="en-US" altLang="zh-CN" dirty="0"/>
              <a:t>4</a:t>
            </a:r>
            <a:r>
              <a:rPr kumimoji="1" lang="zh-CN" altLang="en-US" dirty="0"/>
              <a:t>个有效码字的编码方案：</a:t>
            </a:r>
            <a:r>
              <a:rPr kumimoji="1" lang="en-US" altLang="zh-CN" dirty="0"/>
              <a:t>0000000000, 0000011111, 1111100000, 1111111111</a:t>
            </a:r>
          </a:p>
          <a:p>
            <a:pPr lvl="1">
              <a:lnSpc>
                <a:spcPts val="3500"/>
              </a:lnSpc>
              <a:spcBef>
                <a:spcPts val="1200"/>
              </a:spcBef>
            </a:pPr>
            <a:r>
              <a:rPr kumimoji="1" lang="zh-CN" altLang="en-US" dirty="0"/>
              <a:t>海明距离为</a:t>
            </a:r>
            <a:r>
              <a:rPr kumimoji="1" lang="en-US" altLang="zh-CN" dirty="0"/>
              <a:t>5</a:t>
            </a:r>
            <a:r>
              <a:rPr kumimoji="1" lang="zh-CN" altLang="en-US" dirty="0"/>
              <a:t>，可以检测</a:t>
            </a:r>
            <a:r>
              <a:rPr kumimoji="1" lang="en-US" altLang="zh-CN" dirty="0"/>
              <a:t>4</a:t>
            </a:r>
            <a:r>
              <a:rPr kumimoji="1" lang="zh-CN" altLang="en-US" dirty="0"/>
              <a:t>位错，纠正</a:t>
            </a:r>
            <a:r>
              <a:rPr kumimoji="1" lang="en-US" altLang="zh-CN" dirty="0"/>
              <a:t>2</a:t>
            </a:r>
            <a:r>
              <a:rPr kumimoji="1" lang="zh-CN" altLang="en-US" dirty="0"/>
              <a:t>位错</a:t>
            </a:r>
            <a:endParaRPr kumimoji="1" lang="en-US" altLang="zh-CN" dirty="0"/>
          </a:p>
          <a:p>
            <a:pPr lvl="1">
              <a:lnSpc>
                <a:spcPts val="3500"/>
              </a:lnSpc>
              <a:spcBef>
                <a:spcPts val="1200"/>
              </a:spcBef>
            </a:pPr>
            <a:r>
              <a:rPr kumimoji="1" lang="zh-CN" altLang="en-US" dirty="0"/>
              <a:t>如果已知只有</a:t>
            </a:r>
            <a:r>
              <a:rPr kumimoji="1" lang="en-US" altLang="zh-CN" dirty="0"/>
              <a:t>1</a:t>
            </a:r>
            <a:r>
              <a:rPr kumimoji="1" lang="zh-CN" altLang="en-US" dirty="0"/>
              <a:t>位或</a:t>
            </a:r>
            <a:r>
              <a:rPr kumimoji="1" lang="en-US" altLang="zh-CN" dirty="0"/>
              <a:t>2</a:t>
            </a:r>
            <a:r>
              <a:rPr kumimoji="1" lang="zh-CN" altLang="en-US" dirty="0"/>
              <a:t>位错误，接收方接收</a:t>
            </a:r>
            <a:r>
              <a:rPr kumimoji="1" lang="en-US" altLang="zh-CN" dirty="0"/>
              <a:t>0000000111</a:t>
            </a:r>
          </a:p>
          <a:p>
            <a:pPr lvl="2" indent="-338138">
              <a:lnSpc>
                <a:spcPts val="3500"/>
              </a:lnSpc>
              <a:spcBef>
                <a:spcPts val="1200"/>
              </a:spcBef>
              <a:buFont typeface="微软雅黑" panose="020B0503020204020204" pitchFamily="34" charset="-122"/>
              <a:buChar char="−"/>
            </a:pPr>
            <a:r>
              <a:rPr kumimoji="1" lang="zh-CN" altLang="en-US" dirty="0"/>
              <a:t>则可知原码字为：</a:t>
            </a:r>
            <a:r>
              <a:rPr kumimoji="1" lang="en-US" altLang="zh-CN" dirty="0"/>
              <a:t>0000011111</a:t>
            </a:r>
          </a:p>
          <a:p>
            <a:pPr lvl="1">
              <a:lnSpc>
                <a:spcPts val="3500"/>
              </a:lnSpc>
              <a:spcBef>
                <a:spcPts val="1200"/>
              </a:spcBef>
            </a:pPr>
            <a:r>
              <a:rPr kumimoji="1" lang="zh-CN" altLang="en-US" dirty="0"/>
              <a:t>如果发生</a:t>
            </a:r>
            <a:r>
              <a:rPr kumimoji="1" lang="en-US" altLang="zh-CN" dirty="0"/>
              <a:t>3</a:t>
            </a:r>
            <a:r>
              <a:rPr kumimoji="1" lang="zh-CN" altLang="en-US" dirty="0"/>
              <a:t>位错误，例如</a:t>
            </a:r>
            <a:r>
              <a:rPr kumimoji="1" lang="en-US" altLang="zh-CN" dirty="0"/>
              <a:t>0000000000</a:t>
            </a:r>
            <a:r>
              <a:rPr kumimoji="1" lang="zh-CN" altLang="en-US" dirty="0"/>
              <a:t>变成</a:t>
            </a:r>
            <a:r>
              <a:rPr kumimoji="1" lang="en-US" altLang="zh-CN" dirty="0"/>
              <a:t>0000000111</a:t>
            </a:r>
            <a:r>
              <a:rPr kumimoji="1" lang="zh-CN" altLang="en-US" dirty="0"/>
              <a:t>，接收方无法纠正错误，但可以检测出错误</a:t>
            </a:r>
            <a:endParaRPr kumimoji="1" lang="en-US" altLang="zh-CN"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37</a:t>
            </a:fld>
            <a:endParaRPr kumimoji="1" lang="zh-CN" altLang="en-US" dirty="0"/>
          </a:p>
        </p:txBody>
      </p:sp>
    </p:spTree>
    <p:extLst>
      <p:ext uri="{BB962C8B-B14F-4D97-AF65-F5344CB8AC3E}">
        <p14:creationId xmlns:p14="http://schemas.microsoft.com/office/powerpoint/2010/main" val="777146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差错检测和纠正：理论分析</a:t>
            </a:r>
            <a:endParaRPr kumimoji="1" lang="zh-CN" altLang="en-US" sz="3200" dirty="0"/>
          </a:p>
        </p:txBody>
      </p:sp>
      <p:sp>
        <p:nvSpPr>
          <p:cNvPr id="3" name="内容占位符 2"/>
          <p:cNvSpPr>
            <a:spLocks noGrp="1"/>
          </p:cNvSpPr>
          <p:nvPr>
            <p:ph idx="1"/>
          </p:nvPr>
        </p:nvSpPr>
        <p:spPr/>
        <p:txBody>
          <a:bodyPr>
            <a:noAutofit/>
          </a:bodyPr>
          <a:lstStyle/>
          <a:p>
            <a:pPr>
              <a:lnSpc>
                <a:spcPct val="150000"/>
              </a:lnSpc>
            </a:pPr>
            <a:r>
              <a:rPr lang="zh-CN" altLang="en-US" dirty="0"/>
              <a:t>纠正</a:t>
            </a:r>
            <a:r>
              <a:rPr lang="zh-CN" altLang="en-US" dirty="0">
                <a:solidFill>
                  <a:srgbClr val="FF0000"/>
                </a:solidFill>
              </a:rPr>
              <a:t>单比特</a:t>
            </a:r>
            <a:r>
              <a:rPr lang="zh-CN" altLang="en-US" dirty="0"/>
              <a:t>错误的最低要求</a:t>
            </a:r>
          </a:p>
          <a:p>
            <a:pPr lvl="1">
              <a:lnSpc>
                <a:spcPct val="150000"/>
              </a:lnSpc>
            </a:pPr>
            <a:r>
              <a:rPr lang="zh-CN" altLang="en-US" dirty="0"/>
              <a:t>目的：</a:t>
            </a:r>
            <a:r>
              <a:rPr lang="en-US" altLang="zh-CN" dirty="0"/>
              <a:t>m</a:t>
            </a:r>
            <a:r>
              <a:rPr lang="zh-CN" altLang="zh-CN" dirty="0"/>
              <a:t>个信息位，</a:t>
            </a:r>
            <a:r>
              <a:rPr lang="en-US" altLang="zh-CN" dirty="0"/>
              <a:t>r</a:t>
            </a:r>
            <a:r>
              <a:rPr lang="zh-CN" altLang="zh-CN" dirty="0"/>
              <a:t>个校验位，纠正</a:t>
            </a:r>
            <a:r>
              <a:rPr lang="zh-CN" altLang="zh-CN" dirty="0">
                <a:solidFill>
                  <a:srgbClr val="0070C0"/>
                </a:solidFill>
              </a:rPr>
              <a:t>单比特错</a:t>
            </a:r>
            <a:endParaRPr lang="zh-CN" altLang="en-US" dirty="0">
              <a:solidFill>
                <a:srgbClr val="0070C0"/>
              </a:solidFill>
            </a:endParaRPr>
          </a:p>
          <a:p>
            <a:pPr lvl="1">
              <a:lnSpc>
                <a:spcPct val="150000"/>
              </a:lnSpc>
            </a:pPr>
            <a:r>
              <a:rPr lang="en-US" altLang="zh-CN" dirty="0">
                <a:sym typeface="Symbol" panose="05050102010706020507" pitchFamily="18" charset="2"/>
              </a:rPr>
              <a:t>n</a:t>
            </a:r>
            <a:r>
              <a:rPr lang="zh-CN" altLang="en-US" dirty="0">
                <a:sym typeface="Symbol" panose="05050102010706020507" pitchFamily="18" charset="2"/>
              </a:rPr>
              <a:t>个比特一共可以有</a:t>
            </a:r>
            <a:r>
              <a:rPr lang="en-US" altLang="zh-CN" dirty="0">
                <a:sym typeface="Symbol" panose="05050102010706020507" pitchFamily="18" charset="2"/>
              </a:rPr>
              <a:t>2</a:t>
            </a:r>
            <a:r>
              <a:rPr lang="en-US" altLang="zh-CN" baseline="30000" dirty="0">
                <a:sym typeface="Symbol" panose="05050102010706020507" pitchFamily="18" charset="2"/>
              </a:rPr>
              <a:t>n</a:t>
            </a:r>
            <a:r>
              <a:rPr lang="zh-CN" altLang="en-US" dirty="0"/>
              <a:t>个码字，包含</a:t>
            </a:r>
            <a:r>
              <a:rPr lang="zh-CN" altLang="en-US" dirty="0">
                <a:solidFill>
                  <a:srgbClr val="0070C0"/>
                </a:solidFill>
              </a:rPr>
              <a:t>有效码字</a:t>
            </a:r>
            <a:r>
              <a:rPr lang="zh-CN" altLang="en-US" dirty="0"/>
              <a:t>与</a:t>
            </a:r>
            <a:r>
              <a:rPr lang="zh-CN" altLang="en-US" dirty="0">
                <a:solidFill>
                  <a:srgbClr val="0070C0"/>
                </a:solidFill>
              </a:rPr>
              <a:t>无效码字</a:t>
            </a:r>
            <a:endParaRPr lang="en-US" altLang="zh-CN" dirty="0">
              <a:solidFill>
                <a:srgbClr val="0070C0"/>
              </a:solidFill>
            </a:endParaRPr>
          </a:p>
          <a:p>
            <a:pPr lvl="1">
              <a:lnSpc>
                <a:spcPct val="150000"/>
              </a:lnSpc>
            </a:pPr>
            <a:r>
              <a:rPr lang="zh-CN" altLang="en-US" dirty="0"/>
              <a:t>每个</a:t>
            </a:r>
            <a:r>
              <a:rPr lang="en-US" altLang="zh-CN" dirty="0"/>
              <a:t>m</a:t>
            </a:r>
            <a:r>
              <a:rPr lang="zh-CN" altLang="en-US" dirty="0"/>
              <a:t>位有效信息</a:t>
            </a:r>
            <a:r>
              <a:rPr lang="zh-CN" altLang="zh-CN" dirty="0"/>
              <a:t>，</a:t>
            </a:r>
            <a:r>
              <a:rPr lang="zh-CN" altLang="en-US" dirty="0"/>
              <a:t>除了本身的</a:t>
            </a:r>
            <a:r>
              <a:rPr lang="en-US" altLang="zh-CN" dirty="0"/>
              <a:t>n</a:t>
            </a:r>
            <a:r>
              <a:rPr lang="zh-CN" altLang="en-US" dirty="0"/>
              <a:t>位有效码字，</a:t>
            </a:r>
            <a:r>
              <a:rPr lang="zh-CN" altLang="zh-CN" dirty="0"/>
              <a:t>与</a:t>
            </a:r>
            <a:r>
              <a:rPr lang="zh-CN" altLang="en-US" dirty="0"/>
              <a:t>该有效码字</a:t>
            </a:r>
            <a:r>
              <a:rPr lang="zh-CN" altLang="zh-CN" dirty="0"/>
              <a:t>距离为1的</a:t>
            </a:r>
            <a:r>
              <a:rPr lang="en-US" altLang="zh-CN" dirty="0"/>
              <a:t>n</a:t>
            </a:r>
            <a:r>
              <a:rPr lang="zh-CN" altLang="en-US" dirty="0"/>
              <a:t>个码字必须无效</a:t>
            </a:r>
            <a:endParaRPr lang="en-US" altLang="zh-CN" dirty="0"/>
          </a:p>
          <a:p>
            <a:pPr lvl="2">
              <a:lnSpc>
                <a:spcPct val="150000"/>
              </a:lnSpc>
              <a:spcBef>
                <a:spcPts val="0"/>
              </a:spcBef>
            </a:pPr>
            <a:r>
              <a:rPr lang="zh-CN" altLang="en-US" dirty="0"/>
              <a:t>否则，当单比特错误发生时，无法判断是否出错</a:t>
            </a:r>
            <a:endParaRPr lang="en-US" altLang="zh-CN" dirty="0"/>
          </a:p>
          <a:p>
            <a:pPr marL="692150" lvl="1" indent="-342900">
              <a:lnSpc>
                <a:spcPct val="150000"/>
              </a:lnSpc>
            </a:pPr>
            <a:r>
              <a:rPr lang="zh-CN" altLang="en-US" dirty="0"/>
              <a:t>同时，任何两个有效码字，它们距离为</a:t>
            </a:r>
            <a:r>
              <a:rPr lang="en-US" altLang="zh-CN" dirty="0"/>
              <a:t>1</a:t>
            </a:r>
            <a:r>
              <a:rPr lang="zh-CN" altLang="en-US" dirty="0"/>
              <a:t>的无效码字没有重叠</a:t>
            </a:r>
            <a:endParaRPr lang="en-US" altLang="zh-CN" dirty="0"/>
          </a:p>
          <a:p>
            <a:pPr marL="856800" lvl="2" indent="-172800">
              <a:lnSpc>
                <a:spcPct val="150000"/>
              </a:lnSpc>
              <a:spcBef>
                <a:spcPts val="0"/>
              </a:spcBef>
            </a:pPr>
            <a:r>
              <a:rPr lang="zh-CN" altLang="en-US" dirty="0"/>
              <a:t>否则，无法判断错误的码字离哪个有效码字更近</a:t>
            </a:r>
            <a:endParaRPr lang="en-US" altLang="zh-CN" dirty="0"/>
          </a:p>
          <a:p>
            <a:pPr marL="692150" lvl="1" indent="-342900">
              <a:lnSpc>
                <a:spcPct val="150000"/>
              </a:lnSpc>
            </a:pPr>
            <a:r>
              <a:rPr lang="zh-CN" altLang="zh-CN" dirty="0"/>
              <a:t>因此</a:t>
            </a:r>
            <a:r>
              <a:rPr lang="zh-CN" altLang="en-US" dirty="0"/>
              <a:t>，每个</a:t>
            </a:r>
            <a:r>
              <a:rPr lang="en-US" altLang="zh-CN" dirty="0"/>
              <a:t>m</a:t>
            </a:r>
            <a:r>
              <a:rPr lang="zh-CN" altLang="en-US" dirty="0"/>
              <a:t>位有效信息，实际上消耗至少 </a:t>
            </a:r>
            <a:r>
              <a:rPr lang="en-US" altLang="zh-CN" dirty="0"/>
              <a:t>n+1 </a:t>
            </a:r>
            <a:r>
              <a:rPr lang="zh-CN" altLang="en-US" dirty="0"/>
              <a:t>个码字，即：</a:t>
            </a:r>
            <a:r>
              <a:rPr lang="en-US" altLang="zh-CN" dirty="0"/>
              <a:t>(n + 1) 2</a:t>
            </a:r>
            <a:r>
              <a:rPr lang="en-US" altLang="zh-CN" baseline="30000" dirty="0"/>
              <a:t>m</a:t>
            </a:r>
            <a:r>
              <a:rPr lang="en-US" altLang="zh-CN" dirty="0"/>
              <a:t> </a:t>
            </a:r>
            <a:r>
              <a:rPr lang="en-US" altLang="zh-CN" dirty="0">
                <a:sym typeface="Symbol" panose="05050102010706020507" pitchFamily="18" charset="2"/>
              </a:rPr>
              <a:t> 2</a:t>
            </a:r>
            <a:r>
              <a:rPr lang="en-US" altLang="zh-CN" baseline="30000" dirty="0">
                <a:sym typeface="Symbol" panose="05050102010706020507" pitchFamily="18" charset="2"/>
              </a:rPr>
              <a:t>n</a:t>
            </a:r>
          </a:p>
          <a:p>
            <a:pPr marL="692150" lvl="1" indent="-342900">
              <a:lnSpc>
                <a:spcPct val="150000"/>
              </a:lnSpc>
            </a:pPr>
            <a:r>
              <a:rPr lang="zh-CN" altLang="en-US" dirty="0">
                <a:sym typeface="Symbol" panose="05050102010706020507" pitchFamily="18" charset="2"/>
              </a:rPr>
              <a:t>利用 </a:t>
            </a:r>
            <a:r>
              <a:rPr lang="en-US" altLang="zh-CN" dirty="0">
                <a:sym typeface="Symbol" panose="05050102010706020507" pitchFamily="18" charset="2"/>
              </a:rPr>
              <a:t>n = m + r</a:t>
            </a:r>
            <a:r>
              <a:rPr lang="zh-CN" altLang="en-US" dirty="0">
                <a:sym typeface="Symbol" panose="05050102010706020507" pitchFamily="18" charset="2"/>
              </a:rPr>
              <a:t>，得到 </a:t>
            </a:r>
            <a:r>
              <a:rPr lang="en-US" altLang="zh-CN" dirty="0">
                <a:sym typeface="Symbol" panose="05050102010706020507" pitchFamily="18" charset="2"/>
              </a:rPr>
              <a:t>(m + r + 1)  2</a:t>
            </a:r>
            <a:r>
              <a:rPr lang="en-US" altLang="zh-CN" baseline="30000" dirty="0">
                <a:sym typeface="Symbol" panose="05050102010706020507" pitchFamily="18" charset="2"/>
              </a:rPr>
              <a:t>r</a:t>
            </a:r>
            <a:endParaRPr lang="en-US" altLang="zh-CN" dirty="0">
              <a:sym typeface="Symbol" panose="05050102010706020507" pitchFamily="18" charset="2"/>
            </a:endParaRPr>
          </a:p>
          <a:p>
            <a:pPr marL="692150" lvl="1" indent="-342900">
              <a:lnSpc>
                <a:spcPct val="150000"/>
              </a:lnSpc>
            </a:pPr>
            <a:r>
              <a:rPr lang="zh-CN" altLang="en-US" dirty="0">
                <a:sym typeface="Symbol" panose="05050102010706020507" pitchFamily="18" charset="2"/>
              </a:rPr>
              <a:t>在给定</a:t>
            </a:r>
            <a:r>
              <a:rPr lang="en-US" altLang="zh-CN" dirty="0">
                <a:sym typeface="Symbol" panose="05050102010706020507" pitchFamily="18" charset="2"/>
              </a:rPr>
              <a:t>m</a:t>
            </a:r>
            <a:r>
              <a:rPr lang="zh-CN" altLang="en-US" dirty="0">
                <a:sym typeface="Symbol" panose="05050102010706020507" pitchFamily="18" charset="2"/>
              </a:rPr>
              <a:t>的情况下，利用该式可以得出</a:t>
            </a:r>
            <a:r>
              <a:rPr lang="en-US" altLang="zh-CN" dirty="0">
                <a:sym typeface="Symbol" panose="05050102010706020507" pitchFamily="18" charset="2"/>
              </a:rPr>
              <a:t>r</a:t>
            </a:r>
            <a:r>
              <a:rPr lang="zh-CN" altLang="en-US" dirty="0">
                <a:sym typeface="Symbol" panose="05050102010706020507" pitchFamily="18" charset="2"/>
              </a:rPr>
              <a:t>的下界</a:t>
            </a:r>
            <a:endParaRPr lang="zh-CN" altLang="en-US" dirty="0"/>
          </a:p>
          <a:p>
            <a:pPr lvl="2" indent="-336550">
              <a:lnSpc>
                <a:spcPct val="150000"/>
              </a:lnSpc>
              <a:buFont typeface="微软雅黑" panose="020B0503020204020204" pitchFamily="34" charset="-122"/>
              <a:buChar char="−"/>
            </a:pPr>
            <a:endParaRPr lang="en-US" altLang="zh-CN"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38</a:t>
            </a:fld>
            <a:endParaRPr kumimoji="1" lang="zh-CN" altLang="en-US" dirty="0"/>
          </a:p>
        </p:txBody>
      </p:sp>
      <p:sp>
        <p:nvSpPr>
          <p:cNvPr id="5" name="矩形 4">
            <a:extLst>
              <a:ext uri="{FF2B5EF4-FFF2-40B4-BE49-F238E27FC236}">
                <a16:creationId xmlns:a16="http://schemas.microsoft.com/office/drawing/2014/main" id="{3467AB4F-C489-4CFA-9F93-AC35791E9C58}"/>
              </a:ext>
            </a:extLst>
          </p:cNvPr>
          <p:cNvSpPr/>
          <p:nvPr/>
        </p:nvSpPr>
        <p:spPr>
          <a:xfrm>
            <a:off x="6400800" y="5867400"/>
            <a:ext cx="3185487" cy="369332"/>
          </a:xfrm>
          <a:prstGeom prst="rect">
            <a:avLst/>
          </a:prstGeom>
        </p:spPr>
        <p:txBody>
          <a:bodyPr wrap="none">
            <a:spAutoFit/>
          </a:bodyPr>
          <a:lstStyle/>
          <a:p>
            <a:r>
              <a:rPr kumimoji="1" lang="zh-CN" altLang="en-US" dirty="0">
                <a:solidFill>
                  <a:srgbClr val="C00000"/>
                </a:solidFill>
              </a:rPr>
              <a:t>该下界可以达到，如：海明码</a:t>
            </a:r>
            <a:endParaRPr lang="zh-CN" altLang="en-US" dirty="0"/>
          </a:p>
        </p:txBody>
      </p:sp>
    </p:spTree>
    <p:extLst>
      <p:ext uri="{BB962C8B-B14F-4D97-AF65-F5344CB8AC3E}">
        <p14:creationId xmlns:p14="http://schemas.microsoft.com/office/powerpoint/2010/main" val="391386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a:t>
            </a:r>
            <a:r>
              <a:rPr kumimoji="1" lang="zh-CN" altLang="en-US" dirty="0"/>
              <a:t>海明码</a:t>
            </a:r>
          </a:p>
        </p:txBody>
      </p:sp>
      <p:sp>
        <p:nvSpPr>
          <p:cNvPr id="3" name="内容占位符 2"/>
          <p:cNvSpPr>
            <a:spLocks noGrp="1"/>
          </p:cNvSpPr>
          <p:nvPr>
            <p:ph idx="1"/>
          </p:nvPr>
        </p:nvSpPr>
        <p:spPr/>
        <p:txBody>
          <a:bodyPr>
            <a:noAutofit/>
          </a:bodyPr>
          <a:lstStyle/>
          <a:p>
            <a:pPr>
              <a:lnSpc>
                <a:spcPct val="150000"/>
              </a:lnSpc>
            </a:pPr>
            <a:r>
              <a:rPr kumimoji="1" lang="zh-CN" altLang="en-US" sz="2400" dirty="0">
                <a:solidFill>
                  <a:srgbClr val="C00000"/>
                </a:solidFill>
              </a:rPr>
              <a:t>目标</a:t>
            </a:r>
            <a:r>
              <a:rPr kumimoji="1" lang="zh-CN" altLang="en-US" sz="2400" dirty="0"/>
              <a:t>：</a:t>
            </a:r>
            <a:r>
              <a:rPr kumimoji="1" lang="zh-CN" altLang="en-US" sz="2400" dirty="0">
                <a:solidFill>
                  <a:schemeClr val="accent1">
                    <a:lumMod val="75000"/>
                  </a:schemeClr>
                </a:solidFill>
              </a:rPr>
              <a:t>以</a:t>
            </a:r>
            <a:r>
              <a:rPr lang="zh-CN" altLang="en-US" sz="2400" dirty="0">
                <a:solidFill>
                  <a:schemeClr val="accent1">
                    <a:lumMod val="75000"/>
                  </a:schemeClr>
                </a:solidFill>
              </a:rPr>
              <a:t>奇偶校验为基础，如何找到出错位置，提供</a:t>
            </a:r>
            <a:r>
              <a:rPr lang="en-US" altLang="zh-CN" sz="2400" dirty="0">
                <a:solidFill>
                  <a:schemeClr val="accent1">
                    <a:lumMod val="75000"/>
                  </a:schemeClr>
                </a:solidFill>
              </a:rPr>
              <a:t>1</a:t>
            </a:r>
            <a:r>
              <a:rPr lang="zh-CN" altLang="en-US" sz="2400" dirty="0">
                <a:solidFill>
                  <a:schemeClr val="accent1">
                    <a:lumMod val="75000"/>
                  </a:schemeClr>
                </a:solidFill>
              </a:rPr>
              <a:t>位纠错能力</a:t>
            </a:r>
            <a:endParaRPr kumimoji="1" lang="en-US" altLang="zh-CN" sz="2400" dirty="0">
              <a:solidFill>
                <a:schemeClr val="accent1">
                  <a:lumMod val="75000"/>
                </a:schemeClr>
              </a:solidFill>
            </a:endParaRPr>
          </a:p>
          <a:p>
            <a:pPr>
              <a:lnSpc>
                <a:spcPct val="150000"/>
              </a:lnSpc>
            </a:pPr>
            <a:r>
              <a:rPr kumimoji="1" lang="zh-CN" altLang="en-US" sz="2400" dirty="0"/>
              <a:t>理解海明码编码过程，以 </a:t>
            </a:r>
            <a:r>
              <a:rPr kumimoji="1" lang="en-US" altLang="zh-CN" sz="2400" dirty="0"/>
              <a:t>(15, 11)</a:t>
            </a:r>
            <a:r>
              <a:rPr kumimoji="1" lang="zh-CN" altLang="en-US" sz="2400" dirty="0"/>
              <a:t>海明码为例</a:t>
            </a:r>
            <a:endParaRPr kumimoji="1" lang="en-US" altLang="zh-CN" sz="2400" dirty="0"/>
          </a:p>
          <a:p>
            <a:pPr lvl="1">
              <a:lnSpc>
                <a:spcPct val="150000"/>
              </a:lnSpc>
            </a:pPr>
            <a:r>
              <a:rPr kumimoji="1" lang="en-US" altLang="zh-CN" sz="2000" dirty="0"/>
              <a:t>15</a:t>
            </a:r>
            <a:r>
              <a:rPr kumimoji="1" lang="zh-CN" altLang="en-US" sz="2000" dirty="0"/>
              <a:t>位 </a:t>
            </a:r>
            <a:r>
              <a:rPr kumimoji="1" lang="en-US" altLang="zh-CN" sz="2000" dirty="0"/>
              <a:t>= 11</a:t>
            </a:r>
            <a:r>
              <a:rPr kumimoji="1" lang="zh-CN" altLang="en-US" sz="2000" dirty="0"/>
              <a:t>个数字位 </a:t>
            </a:r>
            <a:r>
              <a:rPr kumimoji="1" lang="en-US" altLang="zh-CN" sz="2000" dirty="0"/>
              <a:t>+ 4</a:t>
            </a:r>
            <a:r>
              <a:rPr kumimoji="1" lang="zh-CN" altLang="en-US" sz="2000" dirty="0"/>
              <a:t>个校验位</a:t>
            </a:r>
            <a:endParaRPr kumimoji="1" lang="en-US" altLang="zh-CN" sz="2000" dirty="0"/>
          </a:p>
          <a:p>
            <a:pPr lvl="1">
              <a:lnSpc>
                <a:spcPct val="150000"/>
              </a:lnSpc>
            </a:pPr>
            <a:r>
              <a:rPr kumimoji="1" lang="zh-CN" altLang="en-US" sz="2000" dirty="0"/>
              <a:t>校验位：</a:t>
            </a:r>
            <a:r>
              <a:rPr kumimoji="1" lang="en-US" altLang="zh-CN" sz="2000" dirty="0"/>
              <a:t>2</a:t>
            </a:r>
            <a:r>
              <a:rPr kumimoji="1" lang="zh-CN" altLang="en-US" sz="2000" dirty="0"/>
              <a:t>的幂次方位（记为</a:t>
            </a:r>
            <a:r>
              <a:rPr kumimoji="1" lang="en-US" altLang="zh-CN" sz="2000" dirty="0"/>
              <a:t>p1, p2, p4, p8</a:t>
            </a:r>
            <a:r>
              <a:rPr kumimoji="1" lang="zh-CN" altLang="en-US" sz="2000" dirty="0"/>
              <a:t>）</a:t>
            </a:r>
            <a:endParaRPr kumimoji="1" lang="en-US" altLang="zh-CN" sz="2000" dirty="0"/>
          </a:p>
          <a:p>
            <a:pPr lvl="1">
              <a:lnSpc>
                <a:spcPct val="150000"/>
              </a:lnSpc>
            </a:pPr>
            <a:r>
              <a:rPr kumimoji="1" lang="zh-CN" altLang="en-US" sz="2000" dirty="0"/>
              <a:t>每个校验位对数据位的子集做校验，缩小定位错误的范围</a:t>
            </a:r>
            <a:endParaRPr kumimoji="1" lang="en-US" altLang="zh-CN" sz="2000" dirty="0"/>
          </a:p>
          <a:p>
            <a:pPr>
              <a:lnSpc>
                <a:spcPct val="150000"/>
              </a:lnSpc>
            </a:pPr>
            <a:r>
              <a:rPr kumimoji="1" lang="zh-CN" altLang="en-US" sz="2400" dirty="0"/>
              <a:t>例如：</a:t>
            </a:r>
            <a:r>
              <a:rPr kumimoji="1" lang="en-US" altLang="zh-CN" sz="2400" dirty="0"/>
              <a:t>11</a:t>
            </a:r>
            <a:r>
              <a:rPr kumimoji="1" lang="zh-CN" altLang="en-US" sz="2400" dirty="0"/>
              <a:t>比特的数据</a:t>
            </a:r>
            <a:r>
              <a:rPr kumimoji="1" lang="en-US" altLang="zh-CN" sz="2400" dirty="0">
                <a:solidFill>
                  <a:srgbClr val="C00000"/>
                </a:solidFill>
              </a:rPr>
              <a:t>01011001101</a:t>
            </a:r>
          </a:p>
          <a:p>
            <a:pPr lvl="1">
              <a:lnSpc>
                <a:spcPct val="150000"/>
              </a:lnSpc>
            </a:pPr>
            <a:r>
              <a:rPr kumimoji="1" lang="en-US" altLang="zh-CN" sz="2000" dirty="0"/>
              <a:t>11</a:t>
            </a:r>
            <a:r>
              <a:rPr kumimoji="1" lang="zh-CN" altLang="en-US" sz="2000" dirty="0"/>
              <a:t>比特数据按顺序放入数据位</a:t>
            </a:r>
            <a:endParaRPr kumimoji="1" lang="en-US" altLang="zh-CN" sz="2000" dirty="0"/>
          </a:p>
          <a:p>
            <a:pPr lvl="1">
              <a:lnSpc>
                <a:spcPct val="150000"/>
              </a:lnSpc>
            </a:pPr>
            <a:r>
              <a:rPr kumimoji="1" lang="zh-CN" altLang="en-US" sz="2000" dirty="0">
                <a:solidFill>
                  <a:srgbClr val="C00000"/>
                </a:solidFill>
              </a:rPr>
              <a:t>问题：每个校验位如何计算？</a:t>
            </a:r>
            <a:endParaRPr kumimoji="1" lang="en-US" altLang="zh-CN" sz="2000" dirty="0">
              <a:solidFill>
                <a:srgbClr val="C00000"/>
              </a:solidFill>
            </a:endParaRPr>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39</a:t>
            </a:fld>
            <a:endParaRPr kumimoji="1" lang="zh-CN" altLang="en-US" dirty="0"/>
          </a:p>
        </p:txBody>
      </p:sp>
      <p:sp>
        <p:nvSpPr>
          <p:cNvPr id="43" name="矩形 42"/>
          <p:cNvSpPr/>
          <p:nvPr/>
        </p:nvSpPr>
        <p:spPr>
          <a:xfrm>
            <a:off x="9008032" y="5009781"/>
            <a:ext cx="225984" cy="228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148894" y="4939415"/>
            <a:ext cx="955209" cy="369332"/>
          </a:xfrm>
          <a:prstGeom prst="rect">
            <a:avLst/>
          </a:prstGeom>
          <a:noFill/>
        </p:spPr>
        <p:txBody>
          <a:bodyPr wrap="square" rtlCol="0">
            <a:spAutoFit/>
          </a:bodyPr>
          <a:lstStyle/>
          <a:p>
            <a:pPr algn="ctr"/>
            <a:r>
              <a:rPr lang="zh-CN" altLang="en-US" dirty="0"/>
              <a:t>校验位</a:t>
            </a:r>
          </a:p>
        </p:txBody>
      </p:sp>
      <p:sp>
        <p:nvSpPr>
          <p:cNvPr id="45" name="矩形 44"/>
          <p:cNvSpPr/>
          <p:nvPr/>
        </p:nvSpPr>
        <p:spPr>
          <a:xfrm>
            <a:off x="10175777" y="5009781"/>
            <a:ext cx="22598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0328153" y="4939415"/>
            <a:ext cx="955209" cy="369332"/>
          </a:xfrm>
          <a:prstGeom prst="rect">
            <a:avLst/>
          </a:prstGeom>
          <a:noFill/>
        </p:spPr>
        <p:txBody>
          <a:bodyPr wrap="square" rtlCol="0">
            <a:spAutoFit/>
          </a:bodyPr>
          <a:lstStyle/>
          <a:p>
            <a:pPr algn="ctr"/>
            <a:r>
              <a:rPr lang="zh-CN" altLang="en-US" dirty="0"/>
              <a:t>数据位</a:t>
            </a:r>
          </a:p>
        </p:txBody>
      </p:sp>
      <p:sp>
        <p:nvSpPr>
          <p:cNvPr id="47" name="文本框 46"/>
          <p:cNvSpPr txBox="1"/>
          <p:nvPr/>
        </p:nvSpPr>
        <p:spPr>
          <a:xfrm>
            <a:off x="8410938" y="5376196"/>
            <a:ext cx="3370198" cy="369332"/>
          </a:xfrm>
          <a:prstGeom prst="rect">
            <a:avLst/>
          </a:prstGeom>
          <a:noFill/>
        </p:spPr>
        <p:txBody>
          <a:bodyPr wrap="square" rtlCol="0">
            <a:spAutoFit/>
          </a:bodyPr>
          <a:lstStyle/>
          <a:p>
            <a:pPr algn="ctr"/>
            <a:r>
              <a:rPr lang="zh-CN" altLang="en-US" dirty="0"/>
              <a:t>右下角数字为码字中位序号</a:t>
            </a:r>
          </a:p>
        </p:txBody>
      </p:sp>
      <p:graphicFrame>
        <p:nvGraphicFramePr>
          <p:cNvPr id="49" name="表格 48"/>
          <p:cNvGraphicFramePr>
            <a:graphicFrameLocks noGrp="1"/>
          </p:cNvGraphicFramePr>
          <p:nvPr>
            <p:extLst>
              <p:ext uri="{D42A27DB-BD31-4B8C-83A1-F6EECF244321}">
                <p14:modId xmlns:p14="http://schemas.microsoft.com/office/powerpoint/2010/main" val="1695285431"/>
              </p:ext>
            </p:extLst>
          </p:nvPr>
        </p:nvGraphicFramePr>
        <p:xfrm>
          <a:off x="9090064" y="3365677"/>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685800" rtl="0" eaLnBrk="1" latinLnBrk="0" hangingPunct="1"/>
                      <a:endParaRPr lang="zh-CN" altLang="en-US" sz="135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685800" rtl="0" eaLnBrk="1" latinLnBrk="0" hangingPunct="1"/>
                      <a:endParaRPr lang="zh-CN" altLang="en-US" sz="135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685800" rtl="0" eaLnBrk="1" latinLnBrk="0" hangingPunct="1"/>
                      <a:r>
                        <a:rPr lang="en-US" altLang="zh-CN" sz="135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35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733646968"/>
              </p:ext>
            </p:extLst>
          </p:nvPr>
        </p:nvGraphicFramePr>
        <p:xfrm>
          <a:off x="9550093" y="2953908"/>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962773"/>
                  </a:ext>
                </a:extLst>
              </a:tr>
            </a:tbl>
          </a:graphicData>
        </a:graphic>
      </p:graphicFrame>
      <p:sp>
        <p:nvSpPr>
          <p:cNvPr id="51" name="文本框 50"/>
          <p:cNvSpPr txBox="1"/>
          <p:nvPr/>
        </p:nvSpPr>
        <p:spPr>
          <a:xfrm>
            <a:off x="9779175" y="32031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0265509" y="31926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10726512" y="319267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9314739" y="36046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9779174" y="35989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0260132" y="35989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0726512" y="359264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9314739" y="400114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9777620" y="399477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0222032" y="400094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10716663" y="400429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9270733" y="439963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9746314" y="440598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10228382" y="439337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10703963" y="439475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598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0D900-5C65-42C4-B2D9-2B6E69F900C6}"/>
              </a:ext>
            </a:extLst>
          </p:cNvPr>
          <p:cNvSpPr>
            <a:spLocks noGrp="1"/>
          </p:cNvSpPr>
          <p:nvPr>
            <p:ph type="title"/>
          </p:nvPr>
        </p:nvSpPr>
        <p:spPr/>
        <p:txBody>
          <a:bodyPr/>
          <a:lstStyle/>
          <a:p>
            <a:r>
              <a:rPr lang="zh-CN" altLang="en-US" dirty="0"/>
              <a:t>数据链路层的接口</a:t>
            </a:r>
          </a:p>
        </p:txBody>
      </p:sp>
      <p:sp>
        <p:nvSpPr>
          <p:cNvPr id="4" name="灯片编号占位符 3">
            <a:extLst>
              <a:ext uri="{FF2B5EF4-FFF2-40B4-BE49-F238E27FC236}">
                <a16:creationId xmlns:a16="http://schemas.microsoft.com/office/drawing/2014/main" id="{7A817576-8374-438D-8DF7-091091D1B912}"/>
              </a:ext>
            </a:extLst>
          </p:cNvPr>
          <p:cNvSpPr>
            <a:spLocks noGrp="1"/>
          </p:cNvSpPr>
          <p:nvPr>
            <p:ph type="sldNum" sz="quarter" idx="11"/>
          </p:nvPr>
        </p:nvSpPr>
        <p:spPr/>
        <p:txBody>
          <a:bodyPr/>
          <a:lstStyle/>
          <a:p>
            <a:pPr>
              <a:defRPr/>
            </a:pPr>
            <a:fld id="{3FFE790D-BCFB-4008-9260-CA63AEE325FD}" type="slidenum">
              <a:rPr lang="en-US" smtClean="0"/>
              <a:pPr>
                <a:defRPr/>
              </a:pPr>
              <a:t>4</a:t>
            </a:fld>
            <a:endParaRPr lang="en-US" dirty="0"/>
          </a:p>
        </p:txBody>
      </p:sp>
      <p:sp>
        <p:nvSpPr>
          <p:cNvPr id="5" name="Rectangle 3">
            <a:extLst>
              <a:ext uri="{FF2B5EF4-FFF2-40B4-BE49-F238E27FC236}">
                <a16:creationId xmlns:a16="http://schemas.microsoft.com/office/drawing/2014/main" id="{F2A23E91-F39A-4EC4-B2F1-01B233504690}"/>
              </a:ext>
            </a:extLst>
          </p:cNvPr>
          <p:cNvSpPr txBox="1">
            <a:spLocks noChangeArrowheads="1"/>
          </p:cNvSpPr>
          <p:nvPr/>
        </p:nvSpPr>
        <p:spPr bwMode="auto">
          <a:xfrm>
            <a:off x="789726" y="2305493"/>
            <a:ext cx="5908675" cy="3237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buFont typeface="Wingdings" charset="0"/>
              <a:buNone/>
              <a:defRPr/>
            </a:pPr>
            <a:r>
              <a:rPr lang="zh-CN" altLang="en-US" i="1" kern="0" dirty="0">
                <a:solidFill>
                  <a:srgbClr val="CC0000"/>
                </a:solidFill>
                <a:latin typeface="微软雅黑" panose="020B0503020204020204" pitchFamily="34" charset="-122"/>
                <a:ea typeface="微软雅黑" panose="020B0503020204020204" pitchFamily="34" charset="-122"/>
              </a:rPr>
              <a:t>术语</a:t>
            </a:r>
            <a:r>
              <a:rPr lang="en-US" i="1" kern="0" dirty="0">
                <a:solidFill>
                  <a:srgbClr val="CC0000"/>
                </a:solidFill>
                <a:latin typeface="微软雅黑" panose="020B0503020204020204" pitchFamily="34" charset="-122"/>
                <a:ea typeface="微软雅黑" panose="020B0503020204020204" pitchFamily="34" charset="-122"/>
              </a:rPr>
              <a:t>:</a:t>
            </a:r>
          </a:p>
          <a:p>
            <a:pPr>
              <a:defRPr/>
            </a:pPr>
            <a:r>
              <a:rPr lang="zh-CN" altLang="en-US" sz="2400" kern="0" dirty="0">
                <a:latin typeface="微软雅黑" panose="020B0503020204020204" pitchFamily="34" charset="-122"/>
                <a:ea typeface="微软雅黑" panose="020B0503020204020204" pitchFamily="34" charset="-122"/>
              </a:rPr>
              <a:t>主机与路由器统称为</a:t>
            </a:r>
            <a:r>
              <a:rPr lang="zh-CN" altLang="en-US" sz="2400" kern="0" dirty="0">
                <a:solidFill>
                  <a:srgbClr val="C00000"/>
                </a:solidFill>
                <a:latin typeface="微软雅黑" panose="020B0503020204020204" pitchFamily="34" charset="-122"/>
                <a:ea typeface="微软雅黑" panose="020B0503020204020204" pitchFamily="34" charset="-122"/>
              </a:rPr>
              <a:t>结点</a:t>
            </a:r>
            <a:r>
              <a:rPr lang="zh-CN" altLang="en-US" sz="2400" kern="0" dirty="0">
                <a:latin typeface="微软雅黑" panose="020B0503020204020204" pitchFamily="34" charset="-122"/>
                <a:ea typeface="微软雅黑" panose="020B0503020204020204" pitchFamily="34" charset="-122"/>
              </a:rPr>
              <a:t>或</a:t>
            </a:r>
            <a:r>
              <a:rPr lang="zh-CN" altLang="en-US" sz="2400" kern="0" dirty="0">
                <a:solidFill>
                  <a:srgbClr val="C00000"/>
                </a:solidFill>
                <a:latin typeface="微软雅黑" panose="020B0503020204020204" pitchFamily="34" charset="-122"/>
                <a:ea typeface="微软雅黑" panose="020B0503020204020204" pitchFamily="34" charset="-122"/>
              </a:rPr>
              <a:t>站点</a:t>
            </a:r>
            <a:endParaRPr lang="en-US" sz="2400" kern="0" dirty="0">
              <a:solidFill>
                <a:srgbClr val="CC0000"/>
              </a:solidFill>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连接两个站点间的物理链路</a:t>
            </a:r>
            <a:r>
              <a:rPr lang="en-US" sz="2400" kern="0" dirty="0">
                <a:latin typeface="微软雅黑" panose="020B0503020204020204" pitchFamily="34" charset="-122"/>
                <a:ea typeface="微软雅黑" panose="020B0503020204020204" pitchFamily="34" charset="-122"/>
              </a:rPr>
              <a:t>: </a:t>
            </a:r>
            <a:r>
              <a:rPr lang="zh-CN" altLang="en-US" sz="2400" kern="0" dirty="0">
                <a:solidFill>
                  <a:srgbClr val="CC0000"/>
                </a:solidFill>
                <a:latin typeface="微软雅黑" panose="020B0503020204020204" pitchFamily="34" charset="-122"/>
                <a:ea typeface="微软雅黑" panose="020B0503020204020204" pitchFamily="34" charset="-122"/>
              </a:rPr>
              <a:t>链路或信道</a:t>
            </a:r>
            <a:endParaRPr lang="en-US" sz="2400" kern="0" dirty="0">
              <a:solidFill>
                <a:srgbClr val="CC0000"/>
              </a:solidFill>
              <a:latin typeface="微软雅黑" panose="020B0503020204020204" pitchFamily="34" charset="-122"/>
              <a:ea typeface="微软雅黑" panose="020B0503020204020204" pitchFamily="34" charset="-122"/>
            </a:endParaRPr>
          </a:p>
          <a:p>
            <a:pPr lvl="1">
              <a:defRPr/>
            </a:pPr>
            <a:r>
              <a:rPr lang="zh-CN" altLang="en-US" kern="0" dirty="0">
                <a:latin typeface="微软雅黑" panose="020B0503020204020204" pitchFamily="34" charset="-122"/>
                <a:ea typeface="微软雅黑" panose="020B0503020204020204" pitchFamily="34" charset="-122"/>
              </a:rPr>
              <a:t>有线信道</a:t>
            </a:r>
            <a:endParaRPr lang="en-US" altLang="zh-CN" kern="0" dirty="0">
              <a:latin typeface="微软雅黑" panose="020B0503020204020204" pitchFamily="34" charset="-122"/>
              <a:ea typeface="微软雅黑" panose="020B0503020204020204" pitchFamily="34" charset="-122"/>
            </a:endParaRPr>
          </a:p>
          <a:p>
            <a:pPr lvl="1">
              <a:defRPr/>
            </a:pPr>
            <a:r>
              <a:rPr lang="zh-CN" altLang="en-US" kern="0" dirty="0">
                <a:latin typeface="微软雅黑" panose="020B0503020204020204" pitchFamily="34" charset="-122"/>
                <a:ea typeface="微软雅黑" panose="020B0503020204020204" pitchFamily="34" charset="-122"/>
              </a:rPr>
              <a:t>无线信道</a:t>
            </a:r>
            <a:endParaRPr lang="en-US" kern="0" dirty="0">
              <a:latin typeface="微软雅黑" panose="020B0503020204020204" pitchFamily="34" charset="-122"/>
              <a:ea typeface="微软雅黑" panose="020B0503020204020204" pitchFamily="34" charset="-122"/>
            </a:endParaRPr>
          </a:p>
          <a:p>
            <a:pPr lvl="1">
              <a:defRPr/>
            </a:pPr>
            <a:r>
              <a:rPr lang="zh-CN" altLang="en-US" kern="0" dirty="0">
                <a:latin typeface="微软雅黑" panose="020B0503020204020204" pitchFamily="34" charset="-122"/>
                <a:ea typeface="微软雅黑" panose="020B0503020204020204" pitchFamily="34" charset="-122"/>
              </a:rPr>
              <a:t>一个局域网整体也可以看作一个信道</a:t>
            </a:r>
            <a:endParaRPr lang="en-US" b="1" kern="0" dirty="0">
              <a:solidFill>
                <a:srgbClr val="FF0000"/>
              </a:solidFill>
              <a:latin typeface="微软雅黑" panose="020B0503020204020204" pitchFamily="34" charset="-122"/>
              <a:ea typeface="微软雅黑" panose="020B0503020204020204" pitchFamily="34" charset="-122"/>
            </a:endParaRPr>
          </a:p>
          <a:p>
            <a:pPr>
              <a:defRPr/>
            </a:pPr>
            <a:r>
              <a:rPr lang="en-US" altLang="zh-CN" sz="2400" kern="0" dirty="0">
                <a:latin typeface="微软雅黑" panose="020B0503020204020204" pitchFamily="34" charset="-122"/>
                <a:ea typeface="微软雅黑" panose="020B0503020204020204" pitchFamily="34" charset="-122"/>
              </a:rPr>
              <a:t>2</a:t>
            </a:r>
            <a:r>
              <a:rPr lang="zh-CN" altLang="en-US" sz="2400" kern="0" dirty="0">
                <a:latin typeface="微软雅黑" panose="020B0503020204020204" pitchFamily="34" charset="-122"/>
                <a:ea typeface="微软雅黑" panose="020B0503020204020204" pitchFamily="34" charset="-122"/>
              </a:rPr>
              <a:t>层数据包</a:t>
            </a:r>
            <a:r>
              <a:rPr lang="en-US" sz="2400" kern="0" dirty="0">
                <a:latin typeface="微软雅黑" panose="020B0503020204020204" pitchFamily="34" charset="-122"/>
                <a:ea typeface="微软雅黑" panose="020B0503020204020204" pitchFamily="34" charset="-122"/>
              </a:rPr>
              <a:t>: </a:t>
            </a:r>
            <a:r>
              <a:rPr lang="zh-CN" altLang="en-US" sz="2400" kern="0" dirty="0">
                <a:solidFill>
                  <a:srgbClr val="CC0000"/>
                </a:solidFill>
                <a:latin typeface="微软雅黑" panose="020B0503020204020204" pitchFamily="34" charset="-122"/>
                <a:ea typeface="微软雅黑" panose="020B0503020204020204" pitchFamily="34" charset="-122"/>
              </a:rPr>
              <a:t>帧</a:t>
            </a:r>
            <a:r>
              <a:rPr lang="en-US" sz="2400" kern="0" dirty="0">
                <a:solidFill>
                  <a:srgbClr val="CC0000"/>
                </a:solidFill>
                <a:latin typeface="微软雅黑" panose="020B0503020204020204" pitchFamily="34" charset="-122"/>
                <a:ea typeface="微软雅黑" panose="020B0503020204020204" pitchFamily="34" charset="-122"/>
              </a:rPr>
              <a:t>,</a:t>
            </a:r>
            <a:r>
              <a:rPr lang="en-US" sz="2400" b="1" kern="0" dirty="0">
                <a:solidFill>
                  <a:srgbClr val="FF0000"/>
                </a:solidFill>
                <a:latin typeface="微软雅黑" panose="020B0503020204020204" pitchFamily="34" charset="-122"/>
                <a:ea typeface="微软雅黑" panose="020B0503020204020204" pitchFamily="34" charset="-122"/>
              </a:rPr>
              <a:t> </a:t>
            </a:r>
            <a:r>
              <a:rPr lang="zh-CN" altLang="en-US" sz="2400" kern="0" dirty="0">
                <a:latin typeface="微软雅黑" panose="020B0503020204020204" pitchFamily="34" charset="-122"/>
                <a:ea typeface="微软雅黑" panose="020B0503020204020204" pitchFamily="34" charset="-122"/>
              </a:rPr>
              <a:t>封装了</a:t>
            </a:r>
            <a:r>
              <a:rPr lang="en-US" altLang="zh-CN" sz="2400" kern="0" dirty="0">
                <a:latin typeface="微软雅黑" panose="020B0503020204020204" pitchFamily="34" charset="-122"/>
                <a:ea typeface="微软雅黑" panose="020B0503020204020204" pitchFamily="34" charset="-122"/>
              </a:rPr>
              <a:t>3</a:t>
            </a:r>
            <a:r>
              <a:rPr lang="zh-CN" altLang="en-US" sz="2400" kern="0" dirty="0">
                <a:latin typeface="微软雅黑" panose="020B0503020204020204" pitchFamily="34" charset="-122"/>
                <a:ea typeface="微软雅黑" panose="020B0503020204020204" pitchFamily="34" charset="-122"/>
              </a:rPr>
              <a:t>层数据报文</a:t>
            </a:r>
            <a:endParaRPr lang="en-US" sz="2400" kern="0" dirty="0">
              <a:latin typeface="微软雅黑" panose="020B0503020204020204" pitchFamily="34" charset="-122"/>
              <a:ea typeface="微软雅黑" panose="020B0503020204020204" pitchFamily="34" charset="-122"/>
            </a:endParaRPr>
          </a:p>
        </p:txBody>
      </p:sp>
      <p:sp>
        <p:nvSpPr>
          <p:cNvPr id="6" name="Text Box 467">
            <a:extLst>
              <a:ext uri="{FF2B5EF4-FFF2-40B4-BE49-F238E27FC236}">
                <a16:creationId xmlns:a16="http://schemas.microsoft.com/office/drawing/2014/main" id="{D3B24E8C-88FE-4C50-A89A-E1CE23A4BFE2}"/>
              </a:ext>
            </a:extLst>
          </p:cNvPr>
          <p:cNvSpPr txBox="1">
            <a:spLocks noChangeArrowheads="1"/>
          </p:cNvSpPr>
          <p:nvPr/>
        </p:nvSpPr>
        <p:spPr bwMode="auto">
          <a:xfrm>
            <a:off x="1942287" y="1372553"/>
            <a:ext cx="8839200" cy="406265"/>
          </a:xfrm>
          <a:prstGeom prst="rect">
            <a:avLst/>
          </a:prstGeom>
          <a:noFill/>
          <a:ln w="1905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nSpc>
                <a:spcPct val="85000"/>
              </a:lnSpc>
              <a:defRPr/>
            </a:pPr>
            <a:r>
              <a:rPr lang="zh-CN" altLang="en-US" sz="2400" i="0" dirty="0">
                <a:solidFill>
                  <a:srgbClr val="C00000"/>
                </a:solidFill>
                <a:latin typeface="微软雅黑" panose="020B0503020204020204" pitchFamily="34" charset="-122"/>
                <a:ea typeface="微软雅黑" panose="020B0503020204020204" pitchFamily="34" charset="-122"/>
              </a:rPr>
              <a:t>数据链路层</a:t>
            </a:r>
            <a:r>
              <a:rPr lang="zh-CN" altLang="en-US" sz="2400" i="0" dirty="0">
                <a:latin typeface="微软雅黑" panose="020B0503020204020204" pitchFamily="34" charset="-122"/>
                <a:ea typeface="微软雅黑" panose="020B0503020204020204" pitchFamily="34" charset="-122"/>
              </a:rPr>
              <a:t>的作用是在</a:t>
            </a:r>
            <a:r>
              <a:rPr lang="zh-CN" altLang="en-US" sz="2400" i="0" dirty="0">
                <a:solidFill>
                  <a:srgbClr val="C00000"/>
                </a:solidFill>
                <a:latin typeface="微软雅黑" panose="020B0503020204020204" pitchFamily="34" charset="-122"/>
                <a:ea typeface="微软雅黑" panose="020B0503020204020204" pitchFamily="34" charset="-122"/>
              </a:rPr>
              <a:t>物理相连</a:t>
            </a:r>
            <a:r>
              <a:rPr lang="zh-CN" altLang="en-US" sz="2400" i="0" dirty="0">
                <a:latin typeface="微软雅黑" panose="020B0503020204020204" pitchFamily="34" charset="-122"/>
                <a:ea typeface="微软雅黑" panose="020B0503020204020204" pitchFamily="34" charset="-122"/>
              </a:rPr>
              <a:t>的两个结点间进行数据传输</a:t>
            </a:r>
            <a:endParaRPr lang="en-US" i="0" dirty="0">
              <a:latin typeface="微软雅黑" panose="020B0503020204020204" pitchFamily="34" charset="-122"/>
              <a:ea typeface="微软雅黑" panose="020B0503020204020204" pitchFamily="34" charset="-122"/>
            </a:endParaRPr>
          </a:p>
        </p:txBody>
      </p:sp>
      <p:sp>
        <p:nvSpPr>
          <p:cNvPr id="7" name="Freeform 415">
            <a:extLst>
              <a:ext uri="{FF2B5EF4-FFF2-40B4-BE49-F238E27FC236}">
                <a16:creationId xmlns:a16="http://schemas.microsoft.com/office/drawing/2014/main" id="{5AB7F744-68D8-4683-9E3F-4E0B4DC3A380}"/>
              </a:ext>
            </a:extLst>
          </p:cNvPr>
          <p:cNvSpPr>
            <a:spLocks/>
          </p:cNvSpPr>
          <p:nvPr/>
        </p:nvSpPr>
        <p:spPr bwMode="auto">
          <a:xfrm>
            <a:off x="9659937" y="3912746"/>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8" name="Freeform 416">
            <a:extLst>
              <a:ext uri="{FF2B5EF4-FFF2-40B4-BE49-F238E27FC236}">
                <a16:creationId xmlns:a16="http://schemas.microsoft.com/office/drawing/2014/main" id="{2C4D7C6D-B39C-4C62-AE6A-7A5503BF58DB}"/>
              </a:ext>
            </a:extLst>
          </p:cNvPr>
          <p:cNvSpPr>
            <a:spLocks/>
          </p:cNvSpPr>
          <p:nvPr/>
        </p:nvSpPr>
        <p:spPr bwMode="auto">
          <a:xfrm>
            <a:off x="9678988" y="2402460"/>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9" name="Freeform 417">
            <a:extLst>
              <a:ext uri="{FF2B5EF4-FFF2-40B4-BE49-F238E27FC236}">
                <a16:creationId xmlns:a16="http://schemas.microsoft.com/office/drawing/2014/main" id="{8CC74787-2DEF-47F5-B0C6-7395C5039F65}"/>
              </a:ext>
            </a:extLst>
          </p:cNvPr>
          <p:cNvSpPr>
            <a:spLocks/>
          </p:cNvSpPr>
          <p:nvPr/>
        </p:nvSpPr>
        <p:spPr bwMode="auto">
          <a:xfrm>
            <a:off x="7858126" y="2095060"/>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10" name="Group 418">
            <a:extLst>
              <a:ext uri="{FF2B5EF4-FFF2-40B4-BE49-F238E27FC236}">
                <a16:creationId xmlns:a16="http://schemas.microsoft.com/office/drawing/2014/main" id="{8D1B82D0-88FA-4DE1-9E1E-1E2E7A101A4C}"/>
              </a:ext>
            </a:extLst>
          </p:cNvPr>
          <p:cNvGrpSpPr>
            <a:grpSpLocks/>
          </p:cNvGrpSpPr>
          <p:nvPr/>
        </p:nvGrpSpPr>
        <p:grpSpPr bwMode="auto">
          <a:xfrm>
            <a:off x="7934325" y="3360296"/>
            <a:ext cx="1458912" cy="933450"/>
            <a:chOff x="2889" y="1631"/>
            <a:chExt cx="980" cy="743"/>
          </a:xfrm>
        </p:grpSpPr>
        <p:sp>
          <p:nvSpPr>
            <p:cNvPr id="11" name="Rectangle 419">
              <a:extLst>
                <a:ext uri="{FF2B5EF4-FFF2-40B4-BE49-F238E27FC236}">
                  <a16:creationId xmlns:a16="http://schemas.microsoft.com/office/drawing/2014/main" id="{5D89D224-D78B-46B4-90E2-A9CB460942C7}"/>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2" name="AutoShape 420">
              <a:extLst>
                <a:ext uri="{FF2B5EF4-FFF2-40B4-BE49-F238E27FC236}">
                  <a16:creationId xmlns:a16="http://schemas.microsoft.com/office/drawing/2014/main" id="{2F354DB9-2D1C-40C9-8F67-AF338FF7661B}"/>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dirty="0">
                <a:solidFill>
                  <a:srgbClr val="00CCFF"/>
                </a:solidFill>
              </a:endParaRPr>
            </a:p>
          </p:txBody>
        </p:sp>
      </p:grpSp>
      <p:sp>
        <p:nvSpPr>
          <p:cNvPr id="13" name="Line 421">
            <a:extLst>
              <a:ext uri="{FF2B5EF4-FFF2-40B4-BE49-F238E27FC236}">
                <a16:creationId xmlns:a16="http://schemas.microsoft.com/office/drawing/2014/main" id="{EA17FD41-3A3F-444F-A5CD-C127E9AD2719}"/>
              </a:ext>
            </a:extLst>
          </p:cNvPr>
          <p:cNvSpPr>
            <a:spLocks noChangeShapeType="1"/>
          </p:cNvSpPr>
          <p:nvPr/>
        </p:nvSpPr>
        <p:spPr bwMode="auto">
          <a:xfrm>
            <a:off x="10052050" y="4198496"/>
            <a:ext cx="163512" cy="1206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4" name="Line 422">
            <a:extLst>
              <a:ext uri="{FF2B5EF4-FFF2-40B4-BE49-F238E27FC236}">
                <a16:creationId xmlns:a16="http://schemas.microsoft.com/office/drawing/2014/main" id="{B8910286-3D81-4DFF-B63C-DF86D366EE37}"/>
              </a:ext>
            </a:extLst>
          </p:cNvPr>
          <p:cNvSpPr>
            <a:spLocks noChangeShapeType="1"/>
          </p:cNvSpPr>
          <p:nvPr/>
        </p:nvSpPr>
        <p:spPr bwMode="auto">
          <a:xfrm>
            <a:off x="10148887" y="4119121"/>
            <a:ext cx="279400"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5" name="Line 423">
            <a:extLst>
              <a:ext uri="{FF2B5EF4-FFF2-40B4-BE49-F238E27FC236}">
                <a16:creationId xmlns:a16="http://schemas.microsoft.com/office/drawing/2014/main" id="{1400D421-1538-4175-AB0F-037F0A83D631}"/>
              </a:ext>
            </a:extLst>
          </p:cNvPr>
          <p:cNvSpPr>
            <a:spLocks noChangeShapeType="1"/>
          </p:cNvSpPr>
          <p:nvPr/>
        </p:nvSpPr>
        <p:spPr bwMode="auto">
          <a:xfrm flipV="1">
            <a:off x="10385426" y="4204847"/>
            <a:ext cx="134937" cy="10477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6" name="Line 424">
            <a:extLst>
              <a:ext uri="{FF2B5EF4-FFF2-40B4-BE49-F238E27FC236}">
                <a16:creationId xmlns:a16="http://schemas.microsoft.com/office/drawing/2014/main" id="{56166E17-DC93-4E92-A20F-FF7ED31757EE}"/>
              </a:ext>
            </a:extLst>
          </p:cNvPr>
          <p:cNvSpPr>
            <a:spLocks noChangeShapeType="1"/>
          </p:cNvSpPr>
          <p:nvPr/>
        </p:nvSpPr>
        <p:spPr bwMode="auto">
          <a:xfrm>
            <a:off x="9083675" y="4125471"/>
            <a:ext cx="679450"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7" name="Line 425">
            <a:extLst>
              <a:ext uri="{FF2B5EF4-FFF2-40B4-BE49-F238E27FC236}">
                <a16:creationId xmlns:a16="http://schemas.microsoft.com/office/drawing/2014/main" id="{469BE2DA-7BEB-47B6-B7BD-0E1F9BC5E82A}"/>
              </a:ext>
            </a:extLst>
          </p:cNvPr>
          <p:cNvSpPr>
            <a:spLocks noChangeShapeType="1"/>
          </p:cNvSpPr>
          <p:nvPr/>
        </p:nvSpPr>
        <p:spPr bwMode="auto">
          <a:xfrm>
            <a:off x="9378951" y="2972947"/>
            <a:ext cx="509587" cy="317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8" name="Freeform 427">
            <a:extLst>
              <a:ext uri="{FF2B5EF4-FFF2-40B4-BE49-F238E27FC236}">
                <a16:creationId xmlns:a16="http://schemas.microsoft.com/office/drawing/2014/main" id="{E225E875-0BAA-4CE2-B312-84DA1E5705B4}"/>
              </a:ext>
            </a:extLst>
          </p:cNvPr>
          <p:cNvSpPr>
            <a:spLocks/>
          </p:cNvSpPr>
          <p:nvPr/>
        </p:nvSpPr>
        <p:spPr bwMode="auto">
          <a:xfrm>
            <a:off x="8153400" y="4763646"/>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9" name="Line 428">
            <a:extLst>
              <a:ext uri="{FF2B5EF4-FFF2-40B4-BE49-F238E27FC236}">
                <a16:creationId xmlns:a16="http://schemas.microsoft.com/office/drawing/2014/main" id="{F2D368F5-8529-4CD7-BC06-1301F6649993}"/>
              </a:ext>
            </a:extLst>
          </p:cNvPr>
          <p:cNvSpPr>
            <a:spLocks noChangeShapeType="1"/>
          </p:cNvSpPr>
          <p:nvPr/>
        </p:nvSpPr>
        <p:spPr bwMode="auto">
          <a:xfrm rot="16200000">
            <a:off x="10501313" y="5544697"/>
            <a:ext cx="523875" cy="13970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0" name="Line 429">
            <a:extLst>
              <a:ext uri="{FF2B5EF4-FFF2-40B4-BE49-F238E27FC236}">
                <a16:creationId xmlns:a16="http://schemas.microsoft.com/office/drawing/2014/main" id="{4F0B9258-1A6D-4BB6-A84F-36DF8818B1E5}"/>
              </a:ext>
            </a:extLst>
          </p:cNvPr>
          <p:cNvSpPr>
            <a:spLocks noChangeShapeType="1"/>
          </p:cNvSpPr>
          <p:nvPr/>
        </p:nvSpPr>
        <p:spPr bwMode="auto">
          <a:xfrm rot="5400000" flipV="1">
            <a:off x="10647363" y="5825685"/>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 name="Line 430">
            <a:extLst>
              <a:ext uri="{FF2B5EF4-FFF2-40B4-BE49-F238E27FC236}">
                <a16:creationId xmlns:a16="http://schemas.microsoft.com/office/drawing/2014/main" id="{F02C1F5D-95E6-4A98-8B06-407B6E2CE266}"/>
              </a:ext>
            </a:extLst>
          </p:cNvPr>
          <p:cNvSpPr>
            <a:spLocks noChangeShapeType="1"/>
          </p:cNvSpPr>
          <p:nvPr/>
        </p:nvSpPr>
        <p:spPr bwMode="auto">
          <a:xfrm rot="16200000" flipH="1">
            <a:off x="10863637" y="5471297"/>
            <a:ext cx="8249" cy="183622"/>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2" name="Line 431">
            <a:extLst>
              <a:ext uri="{FF2B5EF4-FFF2-40B4-BE49-F238E27FC236}">
                <a16:creationId xmlns:a16="http://schemas.microsoft.com/office/drawing/2014/main" id="{BB49633E-D63C-408E-88DD-58BDB013CFB8}"/>
              </a:ext>
            </a:extLst>
          </p:cNvPr>
          <p:cNvSpPr>
            <a:spLocks noChangeShapeType="1"/>
          </p:cNvSpPr>
          <p:nvPr/>
        </p:nvSpPr>
        <p:spPr bwMode="auto">
          <a:xfrm>
            <a:off x="10013951" y="5082734"/>
            <a:ext cx="390525" cy="1841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3" name="Line 432">
            <a:extLst>
              <a:ext uri="{FF2B5EF4-FFF2-40B4-BE49-F238E27FC236}">
                <a16:creationId xmlns:a16="http://schemas.microsoft.com/office/drawing/2014/main" id="{E650414F-F0D4-404C-864E-361353EC8CDD}"/>
              </a:ext>
            </a:extLst>
          </p:cNvPr>
          <p:cNvSpPr>
            <a:spLocks noChangeShapeType="1"/>
          </p:cNvSpPr>
          <p:nvPr/>
        </p:nvSpPr>
        <p:spPr bwMode="auto">
          <a:xfrm flipV="1">
            <a:off x="9393238" y="5070035"/>
            <a:ext cx="322263" cy="198437"/>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4" name="Line 433">
            <a:extLst>
              <a:ext uri="{FF2B5EF4-FFF2-40B4-BE49-F238E27FC236}">
                <a16:creationId xmlns:a16="http://schemas.microsoft.com/office/drawing/2014/main" id="{D646E4B9-435C-495A-BED4-B65066CC1E39}"/>
              </a:ext>
            </a:extLst>
          </p:cNvPr>
          <p:cNvSpPr>
            <a:spLocks noChangeShapeType="1"/>
          </p:cNvSpPr>
          <p:nvPr/>
        </p:nvSpPr>
        <p:spPr bwMode="auto">
          <a:xfrm flipV="1">
            <a:off x="9436100" y="5362134"/>
            <a:ext cx="971550"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5" name="Line 435">
            <a:extLst>
              <a:ext uri="{FF2B5EF4-FFF2-40B4-BE49-F238E27FC236}">
                <a16:creationId xmlns:a16="http://schemas.microsoft.com/office/drawing/2014/main" id="{3C00E3E1-685C-4D7A-BB64-6C8F03448E41}"/>
              </a:ext>
            </a:extLst>
          </p:cNvPr>
          <p:cNvSpPr>
            <a:spLocks noChangeShapeType="1"/>
          </p:cNvSpPr>
          <p:nvPr/>
        </p:nvSpPr>
        <p:spPr bwMode="auto">
          <a:xfrm>
            <a:off x="8756651" y="5158935"/>
            <a:ext cx="263525" cy="8572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6" name="Line 436">
            <a:extLst>
              <a:ext uri="{FF2B5EF4-FFF2-40B4-BE49-F238E27FC236}">
                <a16:creationId xmlns:a16="http://schemas.microsoft.com/office/drawing/2014/main" id="{F8A989AD-7F5D-4504-A746-860F43086334}"/>
              </a:ext>
            </a:extLst>
          </p:cNvPr>
          <p:cNvSpPr>
            <a:spLocks noChangeShapeType="1"/>
          </p:cNvSpPr>
          <p:nvPr/>
        </p:nvSpPr>
        <p:spPr bwMode="auto">
          <a:xfrm flipV="1">
            <a:off x="8497887" y="5337720"/>
            <a:ext cx="548981" cy="15776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7" name="Line 439">
            <a:extLst>
              <a:ext uri="{FF2B5EF4-FFF2-40B4-BE49-F238E27FC236}">
                <a16:creationId xmlns:a16="http://schemas.microsoft.com/office/drawing/2014/main" id="{AB35D71F-4D84-48C9-BF39-FDF013B8C626}"/>
              </a:ext>
            </a:extLst>
          </p:cNvPr>
          <p:cNvSpPr>
            <a:spLocks noChangeShapeType="1"/>
          </p:cNvSpPr>
          <p:nvPr/>
        </p:nvSpPr>
        <p:spPr bwMode="auto">
          <a:xfrm flipH="1">
            <a:off x="8934655" y="5455796"/>
            <a:ext cx="131556" cy="24404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8" name="Line 440">
            <a:extLst>
              <a:ext uri="{FF2B5EF4-FFF2-40B4-BE49-F238E27FC236}">
                <a16:creationId xmlns:a16="http://schemas.microsoft.com/office/drawing/2014/main" id="{669548A0-9D36-4B32-97D8-1C6E63460B38}"/>
              </a:ext>
            </a:extLst>
          </p:cNvPr>
          <p:cNvSpPr>
            <a:spLocks noChangeShapeType="1"/>
          </p:cNvSpPr>
          <p:nvPr/>
        </p:nvSpPr>
        <p:spPr bwMode="auto">
          <a:xfrm flipH="1" flipV="1">
            <a:off x="9250890" y="5393822"/>
            <a:ext cx="67735" cy="261999"/>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9" name="Line 441">
            <a:extLst>
              <a:ext uri="{FF2B5EF4-FFF2-40B4-BE49-F238E27FC236}">
                <a16:creationId xmlns:a16="http://schemas.microsoft.com/office/drawing/2014/main" id="{BBC1531D-89B8-47A1-9F56-DAA84D3BE282}"/>
              </a:ext>
            </a:extLst>
          </p:cNvPr>
          <p:cNvSpPr>
            <a:spLocks noChangeShapeType="1"/>
          </p:cNvSpPr>
          <p:nvPr/>
        </p:nvSpPr>
        <p:spPr bwMode="auto">
          <a:xfrm>
            <a:off x="9347801" y="5388723"/>
            <a:ext cx="555024" cy="319487"/>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0" name="Line 443">
            <a:extLst>
              <a:ext uri="{FF2B5EF4-FFF2-40B4-BE49-F238E27FC236}">
                <a16:creationId xmlns:a16="http://schemas.microsoft.com/office/drawing/2014/main" id="{B1176278-042E-4E89-8C66-3AEF59907D02}"/>
              </a:ext>
            </a:extLst>
          </p:cNvPr>
          <p:cNvSpPr>
            <a:spLocks noChangeShapeType="1"/>
          </p:cNvSpPr>
          <p:nvPr/>
        </p:nvSpPr>
        <p:spPr bwMode="auto">
          <a:xfrm>
            <a:off x="8937625" y="3907984"/>
            <a:ext cx="0" cy="131762"/>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1" name="Line 444">
            <a:extLst>
              <a:ext uri="{FF2B5EF4-FFF2-40B4-BE49-F238E27FC236}">
                <a16:creationId xmlns:a16="http://schemas.microsoft.com/office/drawing/2014/main" id="{197C56BB-5354-4B7E-ADC5-26C437A4491E}"/>
              </a:ext>
            </a:extLst>
          </p:cNvPr>
          <p:cNvSpPr>
            <a:spLocks noChangeShapeType="1"/>
          </p:cNvSpPr>
          <p:nvPr/>
        </p:nvSpPr>
        <p:spPr bwMode="auto">
          <a:xfrm flipV="1">
            <a:off x="10233026" y="2877697"/>
            <a:ext cx="123825" cy="87313"/>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2" name="Line 445">
            <a:extLst>
              <a:ext uri="{FF2B5EF4-FFF2-40B4-BE49-F238E27FC236}">
                <a16:creationId xmlns:a16="http://schemas.microsoft.com/office/drawing/2014/main" id="{AA74F044-56D2-459A-9838-48DE232AE275}"/>
              </a:ext>
            </a:extLst>
          </p:cNvPr>
          <p:cNvSpPr>
            <a:spLocks noChangeShapeType="1"/>
          </p:cNvSpPr>
          <p:nvPr/>
        </p:nvSpPr>
        <p:spPr bwMode="auto">
          <a:xfrm>
            <a:off x="10061575" y="3060934"/>
            <a:ext cx="0" cy="825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3" name="Line 446">
            <a:extLst>
              <a:ext uri="{FF2B5EF4-FFF2-40B4-BE49-F238E27FC236}">
                <a16:creationId xmlns:a16="http://schemas.microsoft.com/office/drawing/2014/main" id="{F2E50367-194E-4F09-9B26-BF0B9F385EF9}"/>
              </a:ext>
            </a:extLst>
          </p:cNvPr>
          <p:cNvSpPr>
            <a:spLocks noChangeShapeType="1"/>
          </p:cNvSpPr>
          <p:nvPr/>
        </p:nvSpPr>
        <p:spPr bwMode="auto">
          <a:xfrm flipV="1">
            <a:off x="10233026" y="2947547"/>
            <a:ext cx="263525" cy="28892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4" name="Line 447">
            <a:extLst>
              <a:ext uri="{FF2B5EF4-FFF2-40B4-BE49-F238E27FC236}">
                <a16:creationId xmlns:a16="http://schemas.microsoft.com/office/drawing/2014/main" id="{5F53F2EA-B0A4-43D7-B666-345882F1E701}"/>
              </a:ext>
            </a:extLst>
          </p:cNvPr>
          <p:cNvSpPr>
            <a:spLocks noChangeShapeType="1"/>
          </p:cNvSpPr>
          <p:nvPr/>
        </p:nvSpPr>
        <p:spPr bwMode="auto">
          <a:xfrm>
            <a:off x="10598150" y="2945959"/>
            <a:ext cx="0" cy="1968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5" name="Line 448">
            <a:extLst>
              <a:ext uri="{FF2B5EF4-FFF2-40B4-BE49-F238E27FC236}">
                <a16:creationId xmlns:a16="http://schemas.microsoft.com/office/drawing/2014/main" id="{07D44225-8E9D-42EA-B19B-B60427E475B7}"/>
              </a:ext>
            </a:extLst>
          </p:cNvPr>
          <p:cNvSpPr>
            <a:spLocks noChangeShapeType="1"/>
          </p:cNvSpPr>
          <p:nvPr/>
        </p:nvSpPr>
        <p:spPr bwMode="auto">
          <a:xfrm>
            <a:off x="10252075" y="3252346"/>
            <a:ext cx="188912"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6" name="Line 449">
            <a:extLst>
              <a:ext uri="{FF2B5EF4-FFF2-40B4-BE49-F238E27FC236}">
                <a16:creationId xmlns:a16="http://schemas.microsoft.com/office/drawing/2014/main" id="{C724F52C-80B4-4DA3-99E5-C0918E9005E2}"/>
              </a:ext>
            </a:extLst>
          </p:cNvPr>
          <p:cNvSpPr>
            <a:spLocks noChangeShapeType="1"/>
          </p:cNvSpPr>
          <p:nvPr/>
        </p:nvSpPr>
        <p:spPr bwMode="auto">
          <a:xfrm flipV="1">
            <a:off x="8547101" y="4119122"/>
            <a:ext cx="168275" cy="317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7" name="Line 450">
            <a:extLst>
              <a:ext uri="{FF2B5EF4-FFF2-40B4-BE49-F238E27FC236}">
                <a16:creationId xmlns:a16="http://schemas.microsoft.com/office/drawing/2014/main" id="{D1624714-73EE-406B-972E-77E1901E0FF7}"/>
              </a:ext>
            </a:extLst>
          </p:cNvPr>
          <p:cNvSpPr>
            <a:spLocks noChangeShapeType="1"/>
          </p:cNvSpPr>
          <p:nvPr/>
        </p:nvSpPr>
        <p:spPr bwMode="auto">
          <a:xfrm>
            <a:off x="10806112" y="3242821"/>
            <a:ext cx="177800"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8" name="Line 451">
            <a:extLst>
              <a:ext uri="{FF2B5EF4-FFF2-40B4-BE49-F238E27FC236}">
                <a16:creationId xmlns:a16="http://schemas.microsoft.com/office/drawing/2014/main" id="{6E201117-F78A-41B0-8B60-3C1F79AA36A0}"/>
              </a:ext>
            </a:extLst>
          </p:cNvPr>
          <p:cNvSpPr>
            <a:spLocks noChangeShapeType="1"/>
          </p:cNvSpPr>
          <p:nvPr/>
        </p:nvSpPr>
        <p:spPr bwMode="auto">
          <a:xfrm flipH="1">
            <a:off x="9952038" y="3319021"/>
            <a:ext cx="98425" cy="7048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39" name="Line 452">
            <a:extLst>
              <a:ext uri="{FF2B5EF4-FFF2-40B4-BE49-F238E27FC236}">
                <a16:creationId xmlns:a16="http://schemas.microsoft.com/office/drawing/2014/main" id="{4CD317B6-5847-44A0-824C-4CE6CEA2637F}"/>
              </a:ext>
            </a:extLst>
          </p:cNvPr>
          <p:cNvSpPr>
            <a:spLocks noChangeShapeType="1"/>
          </p:cNvSpPr>
          <p:nvPr/>
        </p:nvSpPr>
        <p:spPr bwMode="auto">
          <a:xfrm flipH="1">
            <a:off x="10544176" y="3319022"/>
            <a:ext cx="111125" cy="72707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40" name="Line 541">
            <a:extLst>
              <a:ext uri="{FF2B5EF4-FFF2-40B4-BE49-F238E27FC236}">
                <a16:creationId xmlns:a16="http://schemas.microsoft.com/office/drawing/2014/main" id="{ABC72C97-BBF8-4A2C-98DC-70581A2B417B}"/>
              </a:ext>
            </a:extLst>
          </p:cNvPr>
          <p:cNvSpPr>
            <a:spLocks noChangeShapeType="1"/>
          </p:cNvSpPr>
          <p:nvPr/>
        </p:nvSpPr>
        <p:spPr bwMode="auto">
          <a:xfrm flipV="1">
            <a:off x="9928225" y="4460434"/>
            <a:ext cx="227012" cy="436562"/>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41" name="Group 590">
            <a:extLst>
              <a:ext uri="{FF2B5EF4-FFF2-40B4-BE49-F238E27FC236}">
                <a16:creationId xmlns:a16="http://schemas.microsoft.com/office/drawing/2014/main" id="{B6DA522C-4C66-4461-91B2-B4D4D1514E6B}"/>
              </a:ext>
            </a:extLst>
          </p:cNvPr>
          <p:cNvGrpSpPr>
            <a:grpSpLocks/>
          </p:cNvGrpSpPr>
          <p:nvPr/>
        </p:nvGrpSpPr>
        <p:grpSpPr bwMode="auto">
          <a:xfrm flipH="1">
            <a:off x="8431213" y="4919222"/>
            <a:ext cx="414337" cy="373063"/>
            <a:chOff x="2839" y="3501"/>
            <a:chExt cx="755" cy="803"/>
          </a:xfrm>
        </p:grpSpPr>
        <p:pic>
          <p:nvPicPr>
            <p:cNvPr id="42" name="Picture 591" descr="desktop_computer_stylized_medium">
              <a:extLst>
                <a:ext uri="{FF2B5EF4-FFF2-40B4-BE49-F238E27FC236}">
                  <a16:creationId xmlns:a16="http://schemas.microsoft.com/office/drawing/2014/main" id="{98AC6D9D-1C88-41B5-A692-F91E89C6A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Freeform 592">
              <a:extLst>
                <a:ext uri="{FF2B5EF4-FFF2-40B4-BE49-F238E27FC236}">
                  <a16:creationId xmlns:a16="http://schemas.microsoft.com/office/drawing/2014/main" id="{3B78F6B4-B844-49E1-A254-99676A59A11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44" name="Group 593">
            <a:extLst>
              <a:ext uri="{FF2B5EF4-FFF2-40B4-BE49-F238E27FC236}">
                <a16:creationId xmlns:a16="http://schemas.microsoft.com/office/drawing/2014/main" id="{1AD9C32F-4DA4-400D-A941-A3350C1E24B3}"/>
              </a:ext>
            </a:extLst>
          </p:cNvPr>
          <p:cNvGrpSpPr>
            <a:grpSpLocks/>
          </p:cNvGrpSpPr>
          <p:nvPr/>
        </p:nvGrpSpPr>
        <p:grpSpPr bwMode="auto">
          <a:xfrm flipH="1">
            <a:off x="8113712" y="5339909"/>
            <a:ext cx="482600" cy="406400"/>
            <a:chOff x="2839" y="3501"/>
            <a:chExt cx="755" cy="803"/>
          </a:xfrm>
        </p:grpSpPr>
        <p:pic>
          <p:nvPicPr>
            <p:cNvPr id="45" name="Picture 594" descr="desktop_computer_stylized_medium">
              <a:extLst>
                <a:ext uri="{FF2B5EF4-FFF2-40B4-BE49-F238E27FC236}">
                  <a16:creationId xmlns:a16="http://schemas.microsoft.com/office/drawing/2014/main" id="{9CD334CE-7933-4A93-A2BE-A6B061C6F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Freeform 595">
              <a:extLst>
                <a:ext uri="{FF2B5EF4-FFF2-40B4-BE49-F238E27FC236}">
                  <a16:creationId xmlns:a16="http://schemas.microsoft.com/office/drawing/2014/main" id="{CBC44B42-A49F-4E07-B500-E1EA32A1EC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47" name="Group 596">
            <a:extLst>
              <a:ext uri="{FF2B5EF4-FFF2-40B4-BE49-F238E27FC236}">
                <a16:creationId xmlns:a16="http://schemas.microsoft.com/office/drawing/2014/main" id="{381097BE-F8EA-4782-A08C-867E34B19151}"/>
              </a:ext>
            </a:extLst>
          </p:cNvPr>
          <p:cNvGrpSpPr>
            <a:grpSpLocks/>
          </p:cNvGrpSpPr>
          <p:nvPr/>
        </p:nvGrpSpPr>
        <p:grpSpPr bwMode="auto">
          <a:xfrm flipH="1">
            <a:off x="8591551" y="5641534"/>
            <a:ext cx="427037" cy="349250"/>
            <a:chOff x="2839" y="3501"/>
            <a:chExt cx="755" cy="803"/>
          </a:xfrm>
        </p:grpSpPr>
        <p:pic>
          <p:nvPicPr>
            <p:cNvPr id="48" name="Picture 597" descr="desktop_computer_stylized_medium">
              <a:extLst>
                <a:ext uri="{FF2B5EF4-FFF2-40B4-BE49-F238E27FC236}">
                  <a16:creationId xmlns:a16="http://schemas.microsoft.com/office/drawing/2014/main" id="{B460800F-A175-489B-A19B-B6ACC0C97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Freeform 598">
              <a:extLst>
                <a:ext uri="{FF2B5EF4-FFF2-40B4-BE49-F238E27FC236}">
                  <a16:creationId xmlns:a16="http://schemas.microsoft.com/office/drawing/2014/main" id="{AD480BF4-22DE-48CB-A1E7-752F5333697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50" name="Group 599">
            <a:extLst>
              <a:ext uri="{FF2B5EF4-FFF2-40B4-BE49-F238E27FC236}">
                <a16:creationId xmlns:a16="http://schemas.microsoft.com/office/drawing/2014/main" id="{EF7E1228-9541-49A7-B664-A0A4817497E9}"/>
              </a:ext>
            </a:extLst>
          </p:cNvPr>
          <p:cNvGrpSpPr>
            <a:grpSpLocks/>
          </p:cNvGrpSpPr>
          <p:nvPr/>
        </p:nvGrpSpPr>
        <p:grpSpPr bwMode="auto">
          <a:xfrm>
            <a:off x="9205913" y="5624071"/>
            <a:ext cx="427037" cy="350838"/>
            <a:chOff x="2839" y="3501"/>
            <a:chExt cx="755" cy="803"/>
          </a:xfrm>
        </p:grpSpPr>
        <p:pic>
          <p:nvPicPr>
            <p:cNvPr id="51" name="Picture 600" descr="desktop_computer_stylized_medium">
              <a:extLst>
                <a:ext uri="{FF2B5EF4-FFF2-40B4-BE49-F238E27FC236}">
                  <a16:creationId xmlns:a16="http://schemas.microsoft.com/office/drawing/2014/main" id="{C0A89A65-21E6-4A54-9366-6574433BC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 name="Freeform 601">
              <a:extLst>
                <a:ext uri="{FF2B5EF4-FFF2-40B4-BE49-F238E27FC236}">
                  <a16:creationId xmlns:a16="http://schemas.microsoft.com/office/drawing/2014/main" id="{32150ACE-4E0A-4F37-8E88-E493101BB46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pic>
        <p:nvPicPr>
          <p:cNvPr id="53" name="Picture 603" descr="car_icon_small">
            <a:extLst>
              <a:ext uri="{FF2B5EF4-FFF2-40B4-BE49-F238E27FC236}">
                <a16:creationId xmlns:a16="http://schemas.microsoft.com/office/drawing/2014/main" id="{F6DF838B-9499-461B-9375-EB9AD92B3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8602" y="2188780"/>
            <a:ext cx="849312"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4" name="Group 652">
            <a:extLst>
              <a:ext uri="{FF2B5EF4-FFF2-40B4-BE49-F238E27FC236}">
                <a16:creationId xmlns:a16="http://schemas.microsoft.com/office/drawing/2014/main" id="{6CDB5482-193A-4CFE-90EA-005540EA6754}"/>
              </a:ext>
            </a:extLst>
          </p:cNvPr>
          <p:cNvGrpSpPr>
            <a:grpSpLocks/>
          </p:cNvGrpSpPr>
          <p:nvPr/>
        </p:nvGrpSpPr>
        <p:grpSpPr bwMode="auto">
          <a:xfrm>
            <a:off x="8269288" y="1931547"/>
            <a:ext cx="415925" cy="385763"/>
            <a:chOff x="2751" y="1851"/>
            <a:chExt cx="462" cy="478"/>
          </a:xfrm>
        </p:grpSpPr>
        <p:pic>
          <p:nvPicPr>
            <p:cNvPr id="55" name="Picture 653" descr="iphone_stylized_small">
              <a:extLst>
                <a:ext uri="{FF2B5EF4-FFF2-40B4-BE49-F238E27FC236}">
                  <a16:creationId xmlns:a16="http://schemas.microsoft.com/office/drawing/2014/main" id="{5AB939E0-38BF-435C-85CC-E71F023C74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 name="Picture 654" descr="antenna_radiation_stylized">
              <a:extLst>
                <a:ext uri="{FF2B5EF4-FFF2-40B4-BE49-F238E27FC236}">
                  <a16:creationId xmlns:a16="http://schemas.microsoft.com/office/drawing/2014/main" id="{12579680-473A-4715-8C72-862F372BAB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7" name="Line 693">
            <a:extLst>
              <a:ext uri="{FF2B5EF4-FFF2-40B4-BE49-F238E27FC236}">
                <a16:creationId xmlns:a16="http://schemas.microsoft.com/office/drawing/2014/main" id="{34BA73EF-B85B-4D68-994D-0D1245F09E0A}"/>
              </a:ext>
            </a:extLst>
          </p:cNvPr>
          <p:cNvSpPr>
            <a:spLocks noChangeShapeType="1"/>
          </p:cNvSpPr>
          <p:nvPr/>
        </p:nvSpPr>
        <p:spPr bwMode="auto">
          <a:xfrm>
            <a:off x="11001375" y="3241234"/>
            <a:ext cx="305034" cy="259"/>
          </a:xfrm>
          <a:prstGeom prst="line">
            <a:avLst/>
          </a:prstGeom>
          <a:noFill/>
          <a:ln w="25400">
            <a:solidFill>
              <a:srgbClr val="CC0000"/>
            </a:solidFill>
            <a:prstDash val="sysDash"/>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58" name="Group 776">
            <a:extLst>
              <a:ext uri="{FF2B5EF4-FFF2-40B4-BE49-F238E27FC236}">
                <a16:creationId xmlns:a16="http://schemas.microsoft.com/office/drawing/2014/main" id="{8403C3E1-7D80-4BA9-AA38-DCAA47B5701F}"/>
              </a:ext>
            </a:extLst>
          </p:cNvPr>
          <p:cNvGrpSpPr>
            <a:grpSpLocks/>
          </p:cNvGrpSpPr>
          <p:nvPr/>
        </p:nvGrpSpPr>
        <p:grpSpPr bwMode="auto">
          <a:xfrm>
            <a:off x="8267700" y="3885760"/>
            <a:ext cx="506412" cy="352425"/>
            <a:chOff x="2967" y="478"/>
            <a:chExt cx="788" cy="625"/>
          </a:xfrm>
        </p:grpSpPr>
        <p:pic>
          <p:nvPicPr>
            <p:cNvPr id="59" name="Picture 777" descr="access_point_stylized_small">
              <a:extLst>
                <a:ext uri="{FF2B5EF4-FFF2-40B4-BE49-F238E27FC236}">
                  <a16:creationId xmlns:a16="http://schemas.microsoft.com/office/drawing/2014/main" id="{4C40EEC0-0C31-424A-B6EC-C03CC042A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Picture 778" descr="antenna_radiation_stylized">
              <a:extLst>
                <a:ext uri="{FF2B5EF4-FFF2-40B4-BE49-F238E27FC236}">
                  <a16:creationId xmlns:a16="http://schemas.microsoft.com/office/drawing/2014/main" id="{08DA193E-3731-445C-B06F-C814AF73B4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1" name="Group 779">
            <a:extLst>
              <a:ext uri="{FF2B5EF4-FFF2-40B4-BE49-F238E27FC236}">
                <a16:creationId xmlns:a16="http://schemas.microsoft.com/office/drawing/2014/main" id="{662EF554-2B30-4D82-8C7D-46785136F186}"/>
              </a:ext>
            </a:extLst>
          </p:cNvPr>
          <p:cNvGrpSpPr>
            <a:grpSpLocks/>
          </p:cNvGrpSpPr>
          <p:nvPr/>
        </p:nvGrpSpPr>
        <p:grpSpPr bwMode="auto">
          <a:xfrm>
            <a:off x="9788525" y="5389121"/>
            <a:ext cx="563562" cy="420688"/>
            <a:chOff x="2967" y="478"/>
            <a:chExt cx="788" cy="625"/>
          </a:xfrm>
        </p:grpSpPr>
        <p:pic>
          <p:nvPicPr>
            <p:cNvPr id="62" name="Picture 780" descr="access_point_stylized_small">
              <a:extLst>
                <a:ext uri="{FF2B5EF4-FFF2-40B4-BE49-F238E27FC236}">
                  <a16:creationId xmlns:a16="http://schemas.microsoft.com/office/drawing/2014/main" id="{9F28BB91-8D80-4CD7-8A15-D78E834C5D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Picture 781" descr="antenna_radiation_stylized">
              <a:extLst>
                <a:ext uri="{FF2B5EF4-FFF2-40B4-BE49-F238E27FC236}">
                  <a16:creationId xmlns:a16="http://schemas.microsoft.com/office/drawing/2014/main" id="{AC9D597E-52CB-4AC5-A848-A852B98F2A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4" name="Group 523">
            <a:extLst>
              <a:ext uri="{FF2B5EF4-FFF2-40B4-BE49-F238E27FC236}">
                <a16:creationId xmlns:a16="http://schemas.microsoft.com/office/drawing/2014/main" id="{D8318D0A-910A-4AD9-8AFE-64A5653D7A99}"/>
              </a:ext>
            </a:extLst>
          </p:cNvPr>
          <p:cNvGrpSpPr>
            <a:grpSpLocks/>
          </p:cNvGrpSpPr>
          <p:nvPr/>
        </p:nvGrpSpPr>
        <p:grpSpPr bwMode="auto">
          <a:xfrm>
            <a:off x="8546001" y="2229996"/>
            <a:ext cx="457200" cy="733152"/>
            <a:chOff x="6061075" y="1844675"/>
            <a:chExt cx="457200" cy="733152"/>
          </a:xfrm>
        </p:grpSpPr>
        <p:sp>
          <p:nvSpPr>
            <p:cNvPr id="65" name="Line 426">
              <a:extLst>
                <a:ext uri="{FF2B5EF4-FFF2-40B4-BE49-F238E27FC236}">
                  <a16:creationId xmlns:a16="http://schemas.microsoft.com/office/drawing/2014/main" id="{C2F04B90-4257-46AC-9DF5-2CEAB3D1A496}"/>
                </a:ext>
              </a:extLst>
            </p:cNvPr>
            <p:cNvSpPr>
              <a:spLocks noChangeShapeType="1"/>
            </p:cNvSpPr>
            <p:nvPr/>
          </p:nvSpPr>
          <p:spPr bwMode="auto">
            <a:xfrm>
              <a:off x="6289675" y="2403475"/>
              <a:ext cx="227964" cy="174352"/>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66" name="Group 782">
              <a:extLst>
                <a:ext uri="{FF2B5EF4-FFF2-40B4-BE49-F238E27FC236}">
                  <a16:creationId xmlns:a16="http://schemas.microsoft.com/office/drawing/2014/main" id="{5EDA5A00-CFF1-4288-ABDC-50DB554B2A36}"/>
                </a:ext>
              </a:extLst>
            </p:cNvPr>
            <p:cNvGrpSpPr>
              <a:grpSpLocks/>
            </p:cNvGrpSpPr>
            <p:nvPr/>
          </p:nvGrpSpPr>
          <p:grpSpPr bwMode="auto">
            <a:xfrm>
              <a:off x="6061075" y="1844675"/>
              <a:ext cx="457200" cy="631825"/>
              <a:chOff x="742" y="2409"/>
              <a:chExt cx="576" cy="881"/>
            </a:xfrm>
          </p:grpSpPr>
          <p:grpSp>
            <p:nvGrpSpPr>
              <p:cNvPr id="67" name="Group 783">
                <a:extLst>
                  <a:ext uri="{FF2B5EF4-FFF2-40B4-BE49-F238E27FC236}">
                    <a16:creationId xmlns:a16="http://schemas.microsoft.com/office/drawing/2014/main" id="{922820F0-5103-4282-869E-2BE0F81AF192}"/>
                  </a:ext>
                </a:extLst>
              </p:cNvPr>
              <p:cNvGrpSpPr>
                <a:grpSpLocks/>
              </p:cNvGrpSpPr>
              <p:nvPr/>
            </p:nvGrpSpPr>
            <p:grpSpPr bwMode="auto">
              <a:xfrm>
                <a:off x="832" y="2643"/>
                <a:ext cx="376" cy="647"/>
                <a:chOff x="3130" y="3288"/>
                <a:chExt cx="410" cy="742"/>
              </a:xfrm>
            </p:grpSpPr>
            <p:sp>
              <p:nvSpPr>
                <p:cNvPr id="70" name="Line 270">
                  <a:extLst>
                    <a:ext uri="{FF2B5EF4-FFF2-40B4-BE49-F238E27FC236}">
                      <a16:creationId xmlns:a16="http://schemas.microsoft.com/office/drawing/2014/main" id="{0D535FA9-1A00-44B0-9325-0F3CB0C81908}"/>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1" name="Line 271">
                  <a:extLst>
                    <a:ext uri="{FF2B5EF4-FFF2-40B4-BE49-F238E27FC236}">
                      <a16:creationId xmlns:a16="http://schemas.microsoft.com/office/drawing/2014/main" id="{79031AA0-1204-4108-ACB7-549BC03C1945}"/>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2" name="Line 272">
                  <a:extLst>
                    <a:ext uri="{FF2B5EF4-FFF2-40B4-BE49-F238E27FC236}">
                      <a16:creationId xmlns:a16="http://schemas.microsoft.com/office/drawing/2014/main" id="{BC18D405-8204-4CF9-B4B4-1D167A2B22FF}"/>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3" name="Line 273">
                  <a:extLst>
                    <a:ext uri="{FF2B5EF4-FFF2-40B4-BE49-F238E27FC236}">
                      <a16:creationId xmlns:a16="http://schemas.microsoft.com/office/drawing/2014/main" id="{DA6A0762-57E0-40A4-92F5-2B02E8657AA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4" name="Line 274">
                  <a:extLst>
                    <a:ext uri="{FF2B5EF4-FFF2-40B4-BE49-F238E27FC236}">
                      <a16:creationId xmlns:a16="http://schemas.microsoft.com/office/drawing/2014/main" id="{FB89E349-5E42-40B8-BC3B-6233B15C911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5" name="Line 275">
                  <a:extLst>
                    <a:ext uri="{FF2B5EF4-FFF2-40B4-BE49-F238E27FC236}">
                      <a16:creationId xmlns:a16="http://schemas.microsoft.com/office/drawing/2014/main" id="{813F4138-5BDC-4B63-9C4A-5D3C714695FA}"/>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6" name="Line 276">
                  <a:extLst>
                    <a:ext uri="{FF2B5EF4-FFF2-40B4-BE49-F238E27FC236}">
                      <a16:creationId xmlns:a16="http://schemas.microsoft.com/office/drawing/2014/main" id="{116FF64C-589E-4247-8EE6-3913DAD04558}"/>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 name="Line 277">
                  <a:extLst>
                    <a:ext uri="{FF2B5EF4-FFF2-40B4-BE49-F238E27FC236}">
                      <a16:creationId xmlns:a16="http://schemas.microsoft.com/office/drawing/2014/main" id="{930022DA-7AF8-42C7-BFDA-0A4249CDB366}"/>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8" name="Line 278">
                  <a:extLst>
                    <a:ext uri="{FF2B5EF4-FFF2-40B4-BE49-F238E27FC236}">
                      <a16:creationId xmlns:a16="http://schemas.microsoft.com/office/drawing/2014/main" id="{F4C6153C-84CD-4E73-A653-8861E10FEAD3}"/>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9" name="Line 279">
                  <a:extLst>
                    <a:ext uri="{FF2B5EF4-FFF2-40B4-BE49-F238E27FC236}">
                      <a16:creationId xmlns:a16="http://schemas.microsoft.com/office/drawing/2014/main" id="{814B688F-1203-4402-B6F1-E66F51FC7B9F}"/>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80" name="Line 280">
                  <a:extLst>
                    <a:ext uri="{FF2B5EF4-FFF2-40B4-BE49-F238E27FC236}">
                      <a16:creationId xmlns:a16="http://schemas.microsoft.com/office/drawing/2014/main" id="{03CDBCC2-D619-4517-8294-8FBB2CDB7E5F}"/>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81" name="Line 281">
                  <a:extLst>
                    <a:ext uri="{FF2B5EF4-FFF2-40B4-BE49-F238E27FC236}">
                      <a16:creationId xmlns:a16="http://schemas.microsoft.com/office/drawing/2014/main" id="{26E679E7-D3C1-4341-B4AF-A9A33312E550}"/>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82" name="Line 282">
                  <a:extLst>
                    <a:ext uri="{FF2B5EF4-FFF2-40B4-BE49-F238E27FC236}">
                      <a16:creationId xmlns:a16="http://schemas.microsoft.com/office/drawing/2014/main" id="{D4650A50-0B6E-4556-A804-65A4F46BEFD3}"/>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83" name="Line 283">
                  <a:extLst>
                    <a:ext uri="{FF2B5EF4-FFF2-40B4-BE49-F238E27FC236}">
                      <a16:creationId xmlns:a16="http://schemas.microsoft.com/office/drawing/2014/main" id="{1BC66DD7-82AF-4ABB-99DA-B47752611865}"/>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84" name="Line 284">
                  <a:extLst>
                    <a:ext uri="{FF2B5EF4-FFF2-40B4-BE49-F238E27FC236}">
                      <a16:creationId xmlns:a16="http://schemas.microsoft.com/office/drawing/2014/main" id="{AFFF503A-1E10-4911-8A05-86B793C6D272}"/>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grpSp>
          <p:pic>
            <p:nvPicPr>
              <p:cNvPr id="68" name="Picture 799" descr="cell_tower_radiation copy">
                <a:extLst>
                  <a:ext uri="{FF2B5EF4-FFF2-40B4-BE49-F238E27FC236}">
                    <a16:creationId xmlns:a16="http://schemas.microsoft.com/office/drawing/2014/main" id="{5B72AFEA-4A21-4150-A29F-EA098DABE7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Oval 800">
                <a:extLst>
                  <a:ext uri="{FF2B5EF4-FFF2-40B4-BE49-F238E27FC236}">
                    <a16:creationId xmlns:a16="http://schemas.microsoft.com/office/drawing/2014/main" id="{3E195AD9-240A-49D6-A356-CE1BB714DA11}"/>
                  </a:ext>
                </a:extLst>
              </p:cNvPr>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dirty="0"/>
              </a:p>
            </p:txBody>
          </p:sp>
        </p:grpSp>
      </p:grpSp>
      <p:grpSp>
        <p:nvGrpSpPr>
          <p:cNvPr id="85" name="Group 950">
            <a:extLst>
              <a:ext uri="{FF2B5EF4-FFF2-40B4-BE49-F238E27FC236}">
                <a16:creationId xmlns:a16="http://schemas.microsoft.com/office/drawing/2014/main" id="{220B1F34-F7D3-417F-9260-CD72B505A741}"/>
              </a:ext>
            </a:extLst>
          </p:cNvPr>
          <p:cNvGrpSpPr>
            <a:grpSpLocks/>
          </p:cNvGrpSpPr>
          <p:nvPr/>
        </p:nvGrpSpPr>
        <p:grpSpPr bwMode="auto">
          <a:xfrm>
            <a:off x="10896600" y="5387535"/>
            <a:ext cx="227012" cy="481013"/>
            <a:chOff x="4140" y="429"/>
            <a:chExt cx="1425" cy="2396"/>
          </a:xfrm>
        </p:grpSpPr>
        <p:sp>
          <p:nvSpPr>
            <p:cNvPr id="86" name="Freeform 951">
              <a:extLst>
                <a:ext uri="{FF2B5EF4-FFF2-40B4-BE49-F238E27FC236}">
                  <a16:creationId xmlns:a16="http://schemas.microsoft.com/office/drawing/2014/main" id="{250FB47E-D492-4179-9DC8-CD985C9F5EA1}"/>
                </a:ext>
              </a:extLst>
            </p:cNvPr>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87" name="Rectangle 952">
              <a:extLst>
                <a:ext uri="{FF2B5EF4-FFF2-40B4-BE49-F238E27FC236}">
                  <a16:creationId xmlns:a16="http://schemas.microsoft.com/office/drawing/2014/main" id="{4FB02D38-A1C9-45F6-8324-F7290AC9DA2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88" name="Freeform 953">
              <a:extLst>
                <a:ext uri="{FF2B5EF4-FFF2-40B4-BE49-F238E27FC236}">
                  <a16:creationId xmlns:a16="http://schemas.microsoft.com/office/drawing/2014/main" id="{A0D7184D-A1D2-40F6-87A4-B212438C6AD4}"/>
                </a:ext>
              </a:extLst>
            </p:cNvPr>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89" name="Freeform 954">
              <a:extLst>
                <a:ext uri="{FF2B5EF4-FFF2-40B4-BE49-F238E27FC236}">
                  <a16:creationId xmlns:a16="http://schemas.microsoft.com/office/drawing/2014/main" id="{A8288474-A79A-4821-B133-85D8ADDE52BE}"/>
                </a:ext>
              </a:extLst>
            </p:cNvPr>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90" name="Rectangle 955">
              <a:extLst>
                <a:ext uri="{FF2B5EF4-FFF2-40B4-BE49-F238E27FC236}">
                  <a16:creationId xmlns:a16="http://schemas.microsoft.com/office/drawing/2014/main" id="{4C524FDB-3699-44BC-A240-4C97173E5E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91" name="Group 956">
              <a:extLst>
                <a:ext uri="{FF2B5EF4-FFF2-40B4-BE49-F238E27FC236}">
                  <a16:creationId xmlns:a16="http://schemas.microsoft.com/office/drawing/2014/main" id="{E9C51121-2D26-4FEB-A031-8B5A55EC6FB4}"/>
                </a:ext>
              </a:extLst>
            </p:cNvPr>
            <p:cNvGrpSpPr>
              <a:grpSpLocks/>
            </p:cNvGrpSpPr>
            <p:nvPr/>
          </p:nvGrpSpPr>
          <p:grpSpPr bwMode="auto">
            <a:xfrm>
              <a:off x="4749" y="668"/>
              <a:ext cx="581" cy="145"/>
              <a:chOff x="614" y="2568"/>
              <a:chExt cx="725" cy="139"/>
            </a:xfrm>
          </p:grpSpPr>
          <p:sp>
            <p:nvSpPr>
              <p:cNvPr id="116" name="AutoShape 957">
                <a:extLst>
                  <a:ext uri="{FF2B5EF4-FFF2-40B4-BE49-F238E27FC236}">
                    <a16:creationId xmlns:a16="http://schemas.microsoft.com/office/drawing/2014/main" id="{CA4CAE3E-1050-4B1D-9DC5-C74FDED8D87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17" name="AutoShape 958">
                <a:extLst>
                  <a:ext uri="{FF2B5EF4-FFF2-40B4-BE49-F238E27FC236}">
                    <a16:creationId xmlns:a16="http://schemas.microsoft.com/office/drawing/2014/main" id="{9DC5FE71-994A-484F-9B1C-1C0C17271542}"/>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92" name="Rectangle 959">
              <a:extLst>
                <a:ext uri="{FF2B5EF4-FFF2-40B4-BE49-F238E27FC236}">
                  <a16:creationId xmlns:a16="http://schemas.microsoft.com/office/drawing/2014/main" id="{8A050843-08E0-4AE0-8D52-655B7EF01FD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93" name="Group 960">
              <a:extLst>
                <a:ext uri="{FF2B5EF4-FFF2-40B4-BE49-F238E27FC236}">
                  <a16:creationId xmlns:a16="http://schemas.microsoft.com/office/drawing/2014/main" id="{FC777FC3-49C3-4F53-A633-12DACDE35085}"/>
                </a:ext>
              </a:extLst>
            </p:cNvPr>
            <p:cNvGrpSpPr>
              <a:grpSpLocks/>
            </p:cNvGrpSpPr>
            <p:nvPr/>
          </p:nvGrpSpPr>
          <p:grpSpPr bwMode="auto">
            <a:xfrm>
              <a:off x="4747" y="994"/>
              <a:ext cx="581" cy="134"/>
              <a:chOff x="614" y="2568"/>
              <a:chExt cx="725" cy="139"/>
            </a:xfrm>
          </p:grpSpPr>
          <p:sp>
            <p:nvSpPr>
              <p:cNvPr id="114" name="AutoShape 961">
                <a:extLst>
                  <a:ext uri="{FF2B5EF4-FFF2-40B4-BE49-F238E27FC236}">
                    <a16:creationId xmlns:a16="http://schemas.microsoft.com/office/drawing/2014/main" id="{C93F1703-3636-4A96-8636-7E1046E0F1A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15" name="AutoShape 962">
                <a:extLst>
                  <a:ext uri="{FF2B5EF4-FFF2-40B4-BE49-F238E27FC236}">
                    <a16:creationId xmlns:a16="http://schemas.microsoft.com/office/drawing/2014/main" id="{C0448EDB-3B72-4CCB-A302-6A52D130320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94" name="Rectangle 963">
              <a:extLst>
                <a:ext uri="{FF2B5EF4-FFF2-40B4-BE49-F238E27FC236}">
                  <a16:creationId xmlns:a16="http://schemas.microsoft.com/office/drawing/2014/main" id="{948B242F-5096-4EC3-AEE1-0B3262B6269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95" name="Rectangle 964">
              <a:extLst>
                <a:ext uri="{FF2B5EF4-FFF2-40B4-BE49-F238E27FC236}">
                  <a16:creationId xmlns:a16="http://schemas.microsoft.com/office/drawing/2014/main" id="{A6BC3F7B-9EEE-443A-8C0A-3E05E4EDBE12}"/>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96" name="Group 965">
              <a:extLst>
                <a:ext uri="{FF2B5EF4-FFF2-40B4-BE49-F238E27FC236}">
                  <a16:creationId xmlns:a16="http://schemas.microsoft.com/office/drawing/2014/main" id="{AC6E6D06-DBC6-4E20-9A54-E4D3B2F12389}"/>
                </a:ext>
              </a:extLst>
            </p:cNvPr>
            <p:cNvGrpSpPr>
              <a:grpSpLocks/>
            </p:cNvGrpSpPr>
            <p:nvPr/>
          </p:nvGrpSpPr>
          <p:grpSpPr bwMode="auto">
            <a:xfrm>
              <a:off x="4735" y="1627"/>
              <a:ext cx="582" cy="151"/>
              <a:chOff x="614" y="2568"/>
              <a:chExt cx="725" cy="139"/>
            </a:xfrm>
          </p:grpSpPr>
          <p:sp>
            <p:nvSpPr>
              <p:cNvPr id="112" name="AutoShape 966">
                <a:extLst>
                  <a:ext uri="{FF2B5EF4-FFF2-40B4-BE49-F238E27FC236}">
                    <a16:creationId xmlns:a16="http://schemas.microsoft.com/office/drawing/2014/main" id="{2C856383-CE99-4F77-BAD4-ACABE5E84E4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13" name="AutoShape 967">
                <a:extLst>
                  <a:ext uri="{FF2B5EF4-FFF2-40B4-BE49-F238E27FC236}">
                    <a16:creationId xmlns:a16="http://schemas.microsoft.com/office/drawing/2014/main" id="{E0EE6248-9479-46F4-95DB-1E2F71385A8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97" name="Freeform 968">
              <a:extLst>
                <a:ext uri="{FF2B5EF4-FFF2-40B4-BE49-F238E27FC236}">
                  <a16:creationId xmlns:a16="http://schemas.microsoft.com/office/drawing/2014/main" id="{78B0426B-603D-441D-8DB6-B634151FC963}"/>
                </a:ext>
              </a:extLst>
            </p:cNvPr>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98" name="Group 969">
              <a:extLst>
                <a:ext uri="{FF2B5EF4-FFF2-40B4-BE49-F238E27FC236}">
                  <a16:creationId xmlns:a16="http://schemas.microsoft.com/office/drawing/2014/main" id="{9EC7FF7F-513F-4A3B-8597-96AB96C3BD9E}"/>
                </a:ext>
              </a:extLst>
            </p:cNvPr>
            <p:cNvGrpSpPr>
              <a:grpSpLocks/>
            </p:cNvGrpSpPr>
            <p:nvPr/>
          </p:nvGrpSpPr>
          <p:grpSpPr bwMode="auto">
            <a:xfrm>
              <a:off x="4739" y="1327"/>
              <a:ext cx="582" cy="139"/>
              <a:chOff x="614" y="2568"/>
              <a:chExt cx="725" cy="139"/>
            </a:xfrm>
          </p:grpSpPr>
          <p:sp>
            <p:nvSpPr>
              <p:cNvPr id="110" name="AutoShape 970">
                <a:extLst>
                  <a:ext uri="{FF2B5EF4-FFF2-40B4-BE49-F238E27FC236}">
                    <a16:creationId xmlns:a16="http://schemas.microsoft.com/office/drawing/2014/main" id="{F750E51E-DAC2-433F-B36C-9C425917088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11" name="AutoShape 971">
                <a:extLst>
                  <a:ext uri="{FF2B5EF4-FFF2-40B4-BE49-F238E27FC236}">
                    <a16:creationId xmlns:a16="http://schemas.microsoft.com/office/drawing/2014/main" id="{4D9ED369-CADF-49DC-8BDF-B24CD649668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99" name="Rectangle 972">
              <a:extLst>
                <a:ext uri="{FF2B5EF4-FFF2-40B4-BE49-F238E27FC236}">
                  <a16:creationId xmlns:a16="http://schemas.microsoft.com/office/drawing/2014/main" id="{54BB17E4-C2B6-44A3-B89C-E9F2D56294C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100" name="Freeform 973">
              <a:extLst>
                <a:ext uri="{FF2B5EF4-FFF2-40B4-BE49-F238E27FC236}">
                  <a16:creationId xmlns:a16="http://schemas.microsoft.com/office/drawing/2014/main" id="{183A00BD-19EC-4B84-8439-B097F9437C93}"/>
                </a:ext>
              </a:extLst>
            </p:cNvPr>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01" name="Freeform 974">
              <a:extLst>
                <a:ext uri="{FF2B5EF4-FFF2-40B4-BE49-F238E27FC236}">
                  <a16:creationId xmlns:a16="http://schemas.microsoft.com/office/drawing/2014/main" id="{7D25260F-649D-4ED8-9F54-C0D863265750}"/>
                </a:ext>
              </a:extLst>
            </p:cNvPr>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02" name="Oval 975">
              <a:extLst>
                <a:ext uri="{FF2B5EF4-FFF2-40B4-BE49-F238E27FC236}">
                  <a16:creationId xmlns:a16="http://schemas.microsoft.com/office/drawing/2014/main" id="{3B2FC7DF-C7EC-4AE6-BC6E-6B9ACEE678B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03" name="Freeform 976">
              <a:extLst>
                <a:ext uri="{FF2B5EF4-FFF2-40B4-BE49-F238E27FC236}">
                  <a16:creationId xmlns:a16="http://schemas.microsoft.com/office/drawing/2014/main" id="{E9B8CA1E-7423-46C8-9E8B-4944B22A7838}"/>
                </a:ext>
              </a:extLst>
            </p:cNvPr>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04" name="AutoShape 977">
              <a:extLst>
                <a:ext uri="{FF2B5EF4-FFF2-40B4-BE49-F238E27FC236}">
                  <a16:creationId xmlns:a16="http://schemas.microsoft.com/office/drawing/2014/main" id="{D30CDE1A-0999-495E-9E8E-0D7230A3497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105" name="AutoShape 978">
              <a:extLst>
                <a:ext uri="{FF2B5EF4-FFF2-40B4-BE49-F238E27FC236}">
                  <a16:creationId xmlns:a16="http://schemas.microsoft.com/office/drawing/2014/main" id="{75B0D19D-C349-4A1E-A71E-906A93F6ABD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106" name="Oval 979">
              <a:extLst>
                <a:ext uri="{FF2B5EF4-FFF2-40B4-BE49-F238E27FC236}">
                  <a16:creationId xmlns:a16="http://schemas.microsoft.com/office/drawing/2014/main" id="{BEDBF58A-3037-447F-A4E6-5C4827D27AA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07" name="Oval 980">
              <a:extLst>
                <a:ext uri="{FF2B5EF4-FFF2-40B4-BE49-F238E27FC236}">
                  <a16:creationId xmlns:a16="http://schemas.microsoft.com/office/drawing/2014/main" id="{81C2ECD0-91D4-4702-841F-86984BF6846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rgbClr val="FF0000"/>
                </a:solidFill>
              </a:endParaRPr>
            </a:p>
          </p:txBody>
        </p:sp>
        <p:sp>
          <p:nvSpPr>
            <p:cNvPr id="108" name="Oval 981">
              <a:extLst>
                <a:ext uri="{FF2B5EF4-FFF2-40B4-BE49-F238E27FC236}">
                  <a16:creationId xmlns:a16="http://schemas.microsoft.com/office/drawing/2014/main" id="{79EA6296-F912-4B3E-A4E7-3002859E609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09" name="Rectangle 982">
              <a:extLst>
                <a:ext uri="{FF2B5EF4-FFF2-40B4-BE49-F238E27FC236}">
                  <a16:creationId xmlns:a16="http://schemas.microsoft.com/office/drawing/2014/main" id="{4C82B1DD-4E2F-468A-9CB8-4CDBEBB4834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grpSp>
        <p:nvGrpSpPr>
          <p:cNvPr id="118" name="Group 983">
            <a:extLst>
              <a:ext uri="{FF2B5EF4-FFF2-40B4-BE49-F238E27FC236}">
                <a16:creationId xmlns:a16="http://schemas.microsoft.com/office/drawing/2014/main" id="{825DD188-DEBE-4DF4-9B29-156FBE6889CD}"/>
              </a:ext>
            </a:extLst>
          </p:cNvPr>
          <p:cNvGrpSpPr>
            <a:grpSpLocks/>
          </p:cNvGrpSpPr>
          <p:nvPr/>
        </p:nvGrpSpPr>
        <p:grpSpPr bwMode="auto">
          <a:xfrm>
            <a:off x="10580687" y="5689160"/>
            <a:ext cx="227012" cy="481013"/>
            <a:chOff x="4140" y="429"/>
            <a:chExt cx="1425" cy="2396"/>
          </a:xfrm>
        </p:grpSpPr>
        <p:sp>
          <p:nvSpPr>
            <p:cNvPr id="119" name="Freeform 984">
              <a:extLst>
                <a:ext uri="{FF2B5EF4-FFF2-40B4-BE49-F238E27FC236}">
                  <a16:creationId xmlns:a16="http://schemas.microsoft.com/office/drawing/2014/main" id="{7E5571D5-4724-41A0-96C0-93100560A734}"/>
                </a:ext>
              </a:extLst>
            </p:cNvPr>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20" name="Rectangle 985">
              <a:extLst>
                <a:ext uri="{FF2B5EF4-FFF2-40B4-BE49-F238E27FC236}">
                  <a16:creationId xmlns:a16="http://schemas.microsoft.com/office/drawing/2014/main" id="{43A5DAC2-A5AF-4063-8128-D2A0F8E1A8B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21" name="Freeform 986">
              <a:extLst>
                <a:ext uri="{FF2B5EF4-FFF2-40B4-BE49-F238E27FC236}">
                  <a16:creationId xmlns:a16="http://schemas.microsoft.com/office/drawing/2014/main" id="{93D7F9F9-9685-4AB7-A337-C9CA6ADFD37B}"/>
                </a:ext>
              </a:extLst>
            </p:cNvPr>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22" name="Freeform 987">
              <a:extLst>
                <a:ext uri="{FF2B5EF4-FFF2-40B4-BE49-F238E27FC236}">
                  <a16:creationId xmlns:a16="http://schemas.microsoft.com/office/drawing/2014/main" id="{301EBEA3-D2BF-44CE-B087-87FA1ACD7C61}"/>
                </a:ext>
              </a:extLst>
            </p:cNvPr>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23" name="Rectangle 988">
              <a:extLst>
                <a:ext uri="{FF2B5EF4-FFF2-40B4-BE49-F238E27FC236}">
                  <a16:creationId xmlns:a16="http://schemas.microsoft.com/office/drawing/2014/main" id="{B19794D9-D7E3-4F63-9EF1-CA44555DED77}"/>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124" name="Group 989">
              <a:extLst>
                <a:ext uri="{FF2B5EF4-FFF2-40B4-BE49-F238E27FC236}">
                  <a16:creationId xmlns:a16="http://schemas.microsoft.com/office/drawing/2014/main" id="{4857F873-9A09-46EF-B63B-55FA2E7777A4}"/>
                </a:ext>
              </a:extLst>
            </p:cNvPr>
            <p:cNvGrpSpPr>
              <a:grpSpLocks/>
            </p:cNvGrpSpPr>
            <p:nvPr/>
          </p:nvGrpSpPr>
          <p:grpSpPr bwMode="auto">
            <a:xfrm>
              <a:off x="4749" y="668"/>
              <a:ext cx="581" cy="145"/>
              <a:chOff x="614" y="2568"/>
              <a:chExt cx="725" cy="139"/>
            </a:xfrm>
          </p:grpSpPr>
          <p:sp>
            <p:nvSpPr>
              <p:cNvPr id="149" name="AutoShape 990">
                <a:extLst>
                  <a:ext uri="{FF2B5EF4-FFF2-40B4-BE49-F238E27FC236}">
                    <a16:creationId xmlns:a16="http://schemas.microsoft.com/office/drawing/2014/main" id="{E2E68B09-6C08-438D-AD63-A422DF35F17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50" name="AutoShape 991">
                <a:extLst>
                  <a:ext uri="{FF2B5EF4-FFF2-40B4-BE49-F238E27FC236}">
                    <a16:creationId xmlns:a16="http://schemas.microsoft.com/office/drawing/2014/main" id="{DF2AE51C-71BC-4662-A0ED-6FD5F9A0CB4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125" name="Rectangle 992">
              <a:extLst>
                <a:ext uri="{FF2B5EF4-FFF2-40B4-BE49-F238E27FC236}">
                  <a16:creationId xmlns:a16="http://schemas.microsoft.com/office/drawing/2014/main" id="{239CF9A0-E076-44A3-822A-481EDF4704D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126" name="Group 993">
              <a:extLst>
                <a:ext uri="{FF2B5EF4-FFF2-40B4-BE49-F238E27FC236}">
                  <a16:creationId xmlns:a16="http://schemas.microsoft.com/office/drawing/2014/main" id="{E1F479E0-E94F-435B-84B8-CDA2733609FF}"/>
                </a:ext>
              </a:extLst>
            </p:cNvPr>
            <p:cNvGrpSpPr>
              <a:grpSpLocks/>
            </p:cNvGrpSpPr>
            <p:nvPr/>
          </p:nvGrpSpPr>
          <p:grpSpPr bwMode="auto">
            <a:xfrm>
              <a:off x="4747" y="994"/>
              <a:ext cx="581" cy="134"/>
              <a:chOff x="614" y="2568"/>
              <a:chExt cx="725" cy="139"/>
            </a:xfrm>
          </p:grpSpPr>
          <p:sp>
            <p:nvSpPr>
              <p:cNvPr id="147" name="AutoShape 994">
                <a:extLst>
                  <a:ext uri="{FF2B5EF4-FFF2-40B4-BE49-F238E27FC236}">
                    <a16:creationId xmlns:a16="http://schemas.microsoft.com/office/drawing/2014/main" id="{1A9E23DA-5742-49A1-AB56-1D78820B5B0E}"/>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48" name="AutoShape 995">
                <a:extLst>
                  <a:ext uri="{FF2B5EF4-FFF2-40B4-BE49-F238E27FC236}">
                    <a16:creationId xmlns:a16="http://schemas.microsoft.com/office/drawing/2014/main" id="{1B029FE1-F555-40F8-B7CB-283E60120E8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127" name="Rectangle 996">
              <a:extLst>
                <a:ext uri="{FF2B5EF4-FFF2-40B4-BE49-F238E27FC236}">
                  <a16:creationId xmlns:a16="http://schemas.microsoft.com/office/drawing/2014/main" id="{05E7B6B2-0BB8-4339-9278-B5BF7DED0B4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128" name="Rectangle 997">
              <a:extLst>
                <a:ext uri="{FF2B5EF4-FFF2-40B4-BE49-F238E27FC236}">
                  <a16:creationId xmlns:a16="http://schemas.microsoft.com/office/drawing/2014/main" id="{C60162D1-549A-49F7-BF50-2CBBB43D877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129" name="Group 998">
              <a:extLst>
                <a:ext uri="{FF2B5EF4-FFF2-40B4-BE49-F238E27FC236}">
                  <a16:creationId xmlns:a16="http://schemas.microsoft.com/office/drawing/2014/main" id="{15C6337C-AFB0-4296-8706-43A08B723A53}"/>
                </a:ext>
              </a:extLst>
            </p:cNvPr>
            <p:cNvGrpSpPr>
              <a:grpSpLocks/>
            </p:cNvGrpSpPr>
            <p:nvPr/>
          </p:nvGrpSpPr>
          <p:grpSpPr bwMode="auto">
            <a:xfrm>
              <a:off x="4735" y="1627"/>
              <a:ext cx="582" cy="151"/>
              <a:chOff x="614" y="2568"/>
              <a:chExt cx="725" cy="139"/>
            </a:xfrm>
          </p:grpSpPr>
          <p:sp>
            <p:nvSpPr>
              <p:cNvPr id="145" name="AutoShape 999">
                <a:extLst>
                  <a:ext uri="{FF2B5EF4-FFF2-40B4-BE49-F238E27FC236}">
                    <a16:creationId xmlns:a16="http://schemas.microsoft.com/office/drawing/2014/main" id="{7B4979F7-EDB6-405D-97E5-2DA0EC3CC70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46" name="AutoShape 1000">
                <a:extLst>
                  <a:ext uri="{FF2B5EF4-FFF2-40B4-BE49-F238E27FC236}">
                    <a16:creationId xmlns:a16="http://schemas.microsoft.com/office/drawing/2014/main" id="{E87306B8-CBFC-46A4-878D-475373ABBA7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130" name="Freeform 1001">
              <a:extLst>
                <a:ext uri="{FF2B5EF4-FFF2-40B4-BE49-F238E27FC236}">
                  <a16:creationId xmlns:a16="http://schemas.microsoft.com/office/drawing/2014/main" id="{9C2600C1-5099-462E-B07F-3FD001CF1F92}"/>
                </a:ext>
              </a:extLst>
            </p:cNvPr>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131" name="Group 1002">
              <a:extLst>
                <a:ext uri="{FF2B5EF4-FFF2-40B4-BE49-F238E27FC236}">
                  <a16:creationId xmlns:a16="http://schemas.microsoft.com/office/drawing/2014/main" id="{6C48882E-0A36-4F27-9100-ED003BCC0648}"/>
                </a:ext>
              </a:extLst>
            </p:cNvPr>
            <p:cNvGrpSpPr>
              <a:grpSpLocks/>
            </p:cNvGrpSpPr>
            <p:nvPr/>
          </p:nvGrpSpPr>
          <p:grpSpPr bwMode="auto">
            <a:xfrm>
              <a:off x="4739" y="1327"/>
              <a:ext cx="582" cy="139"/>
              <a:chOff x="614" y="2568"/>
              <a:chExt cx="725" cy="139"/>
            </a:xfrm>
          </p:grpSpPr>
          <p:sp>
            <p:nvSpPr>
              <p:cNvPr id="143" name="AutoShape 1003">
                <a:extLst>
                  <a:ext uri="{FF2B5EF4-FFF2-40B4-BE49-F238E27FC236}">
                    <a16:creationId xmlns:a16="http://schemas.microsoft.com/office/drawing/2014/main" id="{A559AD95-64B9-4FE4-9485-25B08D76D87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44" name="AutoShape 1004">
                <a:extLst>
                  <a:ext uri="{FF2B5EF4-FFF2-40B4-BE49-F238E27FC236}">
                    <a16:creationId xmlns:a16="http://schemas.microsoft.com/office/drawing/2014/main" id="{49D9DD8D-9303-4002-AD73-BBE0317A312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132" name="Rectangle 1005">
              <a:extLst>
                <a:ext uri="{FF2B5EF4-FFF2-40B4-BE49-F238E27FC236}">
                  <a16:creationId xmlns:a16="http://schemas.microsoft.com/office/drawing/2014/main" id="{113A1808-80DC-4A30-B6E3-40E89AFF9F7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133" name="Freeform 1006">
              <a:extLst>
                <a:ext uri="{FF2B5EF4-FFF2-40B4-BE49-F238E27FC236}">
                  <a16:creationId xmlns:a16="http://schemas.microsoft.com/office/drawing/2014/main" id="{FBA9BA00-DED0-4286-95E4-80D0E9A85C1D}"/>
                </a:ext>
              </a:extLst>
            </p:cNvPr>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34" name="Freeform 1007">
              <a:extLst>
                <a:ext uri="{FF2B5EF4-FFF2-40B4-BE49-F238E27FC236}">
                  <a16:creationId xmlns:a16="http://schemas.microsoft.com/office/drawing/2014/main" id="{17B5C239-1620-403C-B1AC-83222EE169F8}"/>
                </a:ext>
              </a:extLst>
            </p:cNvPr>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35" name="Oval 1008">
              <a:extLst>
                <a:ext uri="{FF2B5EF4-FFF2-40B4-BE49-F238E27FC236}">
                  <a16:creationId xmlns:a16="http://schemas.microsoft.com/office/drawing/2014/main" id="{C4DE630B-73DF-431E-89AC-A87AC3BA488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36" name="Freeform 1009">
              <a:extLst>
                <a:ext uri="{FF2B5EF4-FFF2-40B4-BE49-F238E27FC236}">
                  <a16:creationId xmlns:a16="http://schemas.microsoft.com/office/drawing/2014/main" id="{093DAB5F-CC6A-441C-9A9E-B35E39025242}"/>
                </a:ext>
              </a:extLst>
            </p:cNvPr>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37" name="AutoShape 1010">
              <a:extLst>
                <a:ext uri="{FF2B5EF4-FFF2-40B4-BE49-F238E27FC236}">
                  <a16:creationId xmlns:a16="http://schemas.microsoft.com/office/drawing/2014/main" id="{00A7F924-737B-4848-BAC5-9172F70AC71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138" name="AutoShape 1011">
              <a:extLst>
                <a:ext uri="{FF2B5EF4-FFF2-40B4-BE49-F238E27FC236}">
                  <a16:creationId xmlns:a16="http://schemas.microsoft.com/office/drawing/2014/main" id="{8D5E4C50-5B0C-45C8-8ABB-EFAE20436ED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139" name="Oval 1012">
              <a:extLst>
                <a:ext uri="{FF2B5EF4-FFF2-40B4-BE49-F238E27FC236}">
                  <a16:creationId xmlns:a16="http://schemas.microsoft.com/office/drawing/2014/main" id="{DB73B563-3EAE-4AE4-BF15-33D0ACD3D9F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40" name="Oval 1013">
              <a:extLst>
                <a:ext uri="{FF2B5EF4-FFF2-40B4-BE49-F238E27FC236}">
                  <a16:creationId xmlns:a16="http://schemas.microsoft.com/office/drawing/2014/main" id="{8A76800D-E122-4CA3-8D9F-AD84A9042DCB}"/>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rgbClr val="FF0000"/>
                </a:solidFill>
              </a:endParaRPr>
            </a:p>
          </p:txBody>
        </p:sp>
        <p:sp>
          <p:nvSpPr>
            <p:cNvPr id="141" name="Oval 1014">
              <a:extLst>
                <a:ext uri="{FF2B5EF4-FFF2-40B4-BE49-F238E27FC236}">
                  <a16:creationId xmlns:a16="http://schemas.microsoft.com/office/drawing/2014/main" id="{70F60BD0-06AF-4193-B4D5-5664D85C6DD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42" name="Rectangle 1015">
              <a:extLst>
                <a:ext uri="{FF2B5EF4-FFF2-40B4-BE49-F238E27FC236}">
                  <a16:creationId xmlns:a16="http://schemas.microsoft.com/office/drawing/2014/main" id="{B8591DAB-1CB2-4DEE-9826-0126AB71CC0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pic>
        <p:nvPicPr>
          <p:cNvPr id="151" name="Picture 1017" descr="antenna_stylized">
            <a:extLst>
              <a:ext uri="{FF2B5EF4-FFF2-40B4-BE49-F238E27FC236}">
                <a16:creationId xmlns:a16="http://schemas.microsoft.com/office/drawing/2014/main" id="{A0ECF053-8DBF-49AC-A315-58D141CF48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58137" y="2428434"/>
            <a:ext cx="530702" cy="2243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2" name="Picture 1018" descr="laptop_keyboard">
            <a:extLst>
              <a:ext uri="{FF2B5EF4-FFF2-40B4-BE49-F238E27FC236}">
                <a16:creationId xmlns:a16="http://schemas.microsoft.com/office/drawing/2014/main" id="{4E137383-8973-4D30-8234-DB50C39BFE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983845" y="2676912"/>
            <a:ext cx="437221" cy="159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 name="Freeform 1019">
            <a:extLst>
              <a:ext uri="{FF2B5EF4-FFF2-40B4-BE49-F238E27FC236}">
                <a16:creationId xmlns:a16="http://schemas.microsoft.com/office/drawing/2014/main" id="{70400986-425C-48AE-917E-4BB01D70BA8A}"/>
              </a:ext>
            </a:extLst>
          </p:cNvPr>
          <p:cNvSpPr>
            <a:spLocks/>
          </p:cNvSpPr>
          <p:nvPr/>
        </p:nvSpPr>
        <p:spPr bwMode="auto">
          <a:xfrm>
            <a:off x="8128742" y="2522126"/>
            <a:ext cx="351919" cy="208167"/>
          </a:xfrm>
          <a:custGeom>
            <a:avLst/>
            <a:gdLst>
              <a:gd name="T0" fmla="*/ 6573757 w 2982"/>
              <a:gd name="T1" fmla="*/ 0 h 2442"/>
              <a:gd name="T2" fmla="*/ 0 w 2982"/>
              <a:gd name="T3" fmla="*/ 2477886 h 2442"/>
              <a:gd name="T4" fmla="*/ 26294911 w 2982"/>
              <a:gd name="T5" fmla="*/ 3095568 h 2442"/>
              <a:gd name="T6" fmla="*/ 32868668 w 2982"/>
              <a:gd name="T7" fmla="*/ 617681 h 2442"/>
              <a:gd name="T8" fmla="*/ 657375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154" name="Picture 1020" descr="screen">
            <a:extLst>
              <a:ext uri="{FF2B5EF4-FFF2-40B4-BE49-F238E27FC236}">
                <a16:creationId xmlns:a16="http://schemas.microsoft.com/office/drawing/2014/main" id="{663192C7-9316-434F-A55C-A7ED9E50D0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46075" y="2527480"/>
            <a:ext cx="319785" cy="189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5" name="Freeform 1021">
            <a:extLst>
              <a:ext uri="{FF2B5EF4-FFF2-40B4-BE49-F238E27FC236}">
                <a16:creationId xmlns:a16="http://schemas.microsoft.com/office/drawing/2014/main" id="{3B25F589-CF30-4D9E-BC57-72847FCA5890}"/>
              </a:ext>
            </a:extLst>
          </p:cNvPr>
          <p:cNvSpPr>
            <a:spLocks/>
          </p:cNvSpPr>
          <p:nvPr/>
        </p:nvSpPr>
        <p:spPr bwMode="auto">
          <a:xfrm>
            <a:off x="8192816" y="2515984"/>
            <a:ext cx="298167" cy="38736"/>
          </a:xfrm>
          <a:custGeom>
            <a:avLst/>
            <a:gdLst>
              <a:gd name="T0" fmla="*/ 1641570 w 2528"/>
              <a:gd name="T1" fmla="*/ 0 h 455"/>
              <a:gd name="T2" fmla="*/ 27891942 w 2528"/>
              <a:gd name="T3" fmla="*/ 616030 h 455"/>
              <a:gd name="T4" fmla="*/ 26250491 w 2528"/>
              <a:gd name="T5" fmla="*/ 616030 h 455"/>
              <a:gd name="T6" fmla="*/ 0 w 2528"/>
              <a:gd name="T7" fmla="*/ 616030 h 455"/>
              <a:gd name="T8" fmla="*/ 164157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56" name="Freeform 1022">
            <a:extLst>
              <a:ext uri="{FF2B5EF4-FFF2-40B4-BE49-F238E27FC236}">
                <a16:creationId xmlns:a16="http://schemas.microsoft.com/office/drawing/2014/main" id="{C8ACC98C-A903-4B95-A2F3-6A542EA669F2}"/>
              </a:ext>
            </a:extLst>
          </p:cNvPr>
          <p:cNvSpPr>
            <a:spLocks/>
          </p:cNvSpPr>
          <p:nvPr/>
        </p:nvSpPr>
        <p:spPr bwMode="auto">
          <a:xfrm>
            <a:off x="8125625" y="2515670"/>
            <a:ext cx="82770" cy="161243"/>
          </a:xfrm>
          <a:custGeom>
            <a:avLst/>
            <a:gdLst>
              <a:gd name="T0" fmla="*/ 6561704 w 702"/>
              <a:gd name="T1" fmla="*/ 0 h 1893"/>
              <a:gd name="T2" fmla="*/ 0 w 702"/>
              <a:gd name="T3" fmla="*/ 2474096 h 1893"/>
              <a:gd name="T4" fmla="*/ 1640426 w 702"/>
              <a:gd name="T5" fmla="*/ 2474096 h 1893"/>
              <a:gd name="T6" fmla="*/ 8202130 w 702"/>
              <a:gd name="T7" fmla="*/ 616693 h 1893"/>
              <a:gd name="T8" fmla="*/ 656170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57" name="Freeform 1023">
            <a:extLst>
              <a:ext uri="{FF2B5EF4-FFF2-40B4-BE49-F238E27FC236}">
                <a16:creationId xmlns:a16="http://schemas.microsoft.com/office/drawing/2014/main" id="{55FF585E-3B46-41E0-8A8C-6AC124C7522A}"/>
              </a:ext>
            </a:extLst>
          </p:cNvPr>
          <p:cNvSpPr>
            <a:spLocks/>
          </p:cNvSpPr>
          <p:nvPr/>
        </p:nvSpPr>
        <p:spPr bwMode="auto">
          <a:xfrm>
            <a:off x="8399643" y="2544485"/>
            <a:ext cx="89197" cy="186122"/>
          </a:xfrm>
          <a:custGeom>
            <a:avLst/>
            <a:gdLst>
              <a:gd name="T0" fmla="*/ 8213085 w 756"/>
              <a:gd name="T1" fmla="*/ 0 h 2184"/>
              <a:gd name="T2" fmla="*/ 1642593 w 756"/>
              <a:gd name="T3" fmla="*/ 3093852 h 2184"/>
              <a:gd name="T4" fmla="*/ 0 w 756"/>
              <a:gd name="T5" fmla="*/ 3093852 h 2184"/>
              <a:gd name="T6" fmla="*/ 6570492 w 756"/>
              <a:gd name="T7" fmla="*/ 617339 h 2184"/>
              <a:gd name="T8" fmla="*/ 821308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58" name="Freeform 1024">
            <a:extLst>
              <a:ext uri="{FF2B5EF4-FFF2-40B4-BE49-F238E27FC236}">
                <a16:creationId xmlns:a16="http://schemas.microsoft.com/office/drawing/2014/main" id="{5009D16C-997D-4750-A262-402F16763CA5}"/>
              </a:ext>
            </a:extLst>
          </p:cNvPr>
          <p:cNvSpPr>
            <a:spLocks/>
          </p:cNvSpPr>
          <p:nvPr/>
        </p:nvSpPr>
        <p:spPr bwMode="auto">
          <a:xfrm>
            <a:off x="8124652" y="2668723"/>
            <a:ext cx="327185" cy="62828"/>
          </a:xfrm>
          <a:custGeom>
            <a:avLst/>
            <a:gdLst>
              <a:gd name="T0" fmla="*/ 1642768 w 2773"/>
              <a:gd name="T1" fmla="*/ 0 h 738"/>
              <a:gd name="T2" fmla="*/ 0 w 2773"/>
              <a:gd name="T3" fmla="*/ 616021 h 738"/>
              <a:gd name="T4" fmla="*/ 26283822 w 2773"/>
              <a:gd name="T5" fmla="*/ 1232127 h 738"/>
              <a:gd name="T6" fmla="*/ 26283822 w 2773"/>
              <a:gd name="T7" fmla="*/ 616021 h 738"/>
              <a:gd name="T8" fmla="*/ 164276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59" name="Freeform 1025">
            <a:extLst>
              <a:ext uri="{FF2B5EF4-FFF2-40B4-BE49-F238E27FC236}">
                <a16:creationId xmlns:a16="http://schemas.microsoft.com/office/drawing/2014/main" id="{7A8C649F-78F4-4CDC-9146-67F60E336C7F}"/>
              </a:ext>
            </a:extLst>
          </p:cNvPr>
          <p:cNvSpPr>
            <a:spLocks/>
          </p:cNvSpPr>
          <p:nvPr/>
        </p:nvSpPr>
        <p:spPr bwMode="auto">
          <a:xfrm>
            <a:off x="8409576" y="2546060"/>
            <a:ext cx="83549" cy="186909"/>
          </a:xfrm>
          <a:custGeom>
            <a:avLst/>
            <a:gdLst>
              <a:gd name="T0" fmla="*/ 27077483 w 637"/>
              <a:gd name="T1" fmla="*/ 0 h 1659"/>
              <a:gd name="T2" fmla="*/ 27077483 w 637"/>
              <a:gd name="T3" fmla="*/ 0 h 1659"/>
              <a:gd name="T4" fmla="*/ 2253593 w 637"/>
              <a:gd name="T5" fmla="*/ 84370993 h 1659"/>
              <a:gd name="T6" fmla="*/ 0 w 637"/>
              <a:gd name="T7" fmla="*/ 81515082 h 1659"/>
              <a:gd name="T8" fmla="*/ 2707748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60" name="Freeform 1026">
            <a:extLst>
              <a:ext uri="{FF2B5EF4-FFF2-40B4-BE49-F238E27FC236}">
                <a16:creationId xmlns:a16="http://schemas.microsoft.com/office/drawing/2014/main" id="{556B13C0-5B97-4ABA-A8B9-C0D27CF2CD29}"/>
              </a:ext>
            </a:extLst>
          </p:cNvPr>
          <p:cNvSpPr>
            <a:spLocks/>
          </p:cNvSpPr>
          <p:nvPr/>
        </p:nvSpPr>
        <p:spPr bwMode="auto">
          <a:xfrm>
            <a:off x="8125041" y="2677070"/>
            <a:ext cx="290961" cy="62041"/>
          </a:xfrm>
          <a:custGeom>
            <a:avLst/>
            <a:gdLst>
              <a:gd name="T0" fmla="*/ 0 w 2216"/>
              <a:gd name="T1" fmla="*/ 0 h 550"/>
              <a:gd name="T2" fmla="*/ 2258362 w 2216"/>
              <a:gd name="T3" fmla="*/ 2875657 h 550"/>
              <a:gd name="T4" fmla="*/ 95077021 w 2216"/>
              <a:gd name="T5" fmla="*/ 28705919 h 550"/>
              <a:gd name="T6" fmla="*/ 95077021 w 2216"/>
              <a:gd name="T7" fmla="*/ 24405125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161" name="Group 1027">
            <a:extLst>
              <a:ext uri="{FF2B5EF4-FFF2-40B4-BE49-F238E27FC236}">
                <a16:creationId xmlns:a16="http://schemas.microsoft.com/office/drawing/2014/main" id="{7C5C06BC-6D26-4877-B44C-D3A8DB4156B3}"/>
              </a:ext>
            </a:extLst>
          </p:cNvPr>
          <p:cNvGrpSpPr>
            <a:grpSpLocks/>
          </p:cNvGrpSpPr>
          <p:nvPr/>
        </p:nvGrpSpPr>
        <p:grpSpPr bwMode="auto">
          <a:xfrm>
            <a:off x="8120172" y="2743361"/>
            <a:ext cx="98740" cy="36846"/>
            <a:chOff x="1740" y="2642"/>
            <a:chExt cx="752" cy="327"/>
          </a:xfrm>
        </p:grpSpPr>
        <p:sp>
          <p:nvSpPr>
            <p:cNvPr id="162" name="Freeform 1028">
              <a:extLst>
                <a:ext uri="{FF2B5EF4-FFF2-40B4-BE49-F238E27FC236}">
                  <a16:creationId xmlns:a16="http://schemas.microsoft.com/office/drawing/2014/main" id="{41F6581F-124B-4C31-BF86-237048B3779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63" name="Freeform 1029">
              <a:extLst>
                <a:ext uri="{FF2B5EF4-FFF2-40B4-BE49-F238E27FC236}">
                  <a16:creationId xmlns:a16="http://schemas.microsoft.com/office/drawing/2014/main" id="{E693F8C2-4548-4A2B-8982-C171327E990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64" name="Freeform 1030">
              <a:extLst>
                <a:ext uri="{FF2B5EF4-FFF2-40B4-BE49-F238E27FC236}">
                  <a16:creationId xmlns:a16="http://schemas.microsoft.com/office/drawing/2014/main" id="{F17776F0-919F-4036-B318-53D0288C2D2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65" name="Freeform 1031">
              <a:extLst>
                <a:ext uri="{FF2B5EF4-FFF2-40B4-BE49-F238E27FC236}">
                  <a16:creationId xmlns:a16="http://schemas.microsoft.com/office/drawing/2014/main" id="{352D0ECD-FCC0-457C-BE86-D54F299DD8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66" name="Freeform 1032">
              <a:extLst>
                <a:ext uri="{FF2B5EF4-FFF2-40B4-BE49-F238E27FC236}">
                  <a16:creationId xmlns:a16="http://schemas.microsoft.com/office/drawing/2014/main" id="{F204C9F6-B596-4DF6-8253-F26A6946EFD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67" name="Freeform 1033">
              <a:extLst>
                <a:ext uri="{FF2B5EF4-FFF2-40B4-BE49-F238E27FC236}">
                  <a16:creationId xmlns:a16="http://schemas.microsoft.com/office/drawing/2014/main" id="{4A634DFC-58DE-43F1-94BC-57E087542F3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168" name="Freeform 1034">
            <a:extLst>
              <a:ext uri="{FF2B5EF4-FFF2-40B4-BE49-F238E27FC236}">
                <a16:creationId xmlns:a16="http://schemas.microsoft.com/office/drawing/2014/main" id="{FCFE27EE-5E22-49EB-8162-342FEC3C660A}"/>
              </a:ext>
            </a:extLst>
          </p:cNvPr>
          <p:cNvSpPr>
            <a:spLocks/>
          </p:cNvSpPr>
          <p:nvPr/>
        </p:nvSpPr>
        <p:spPr bwMode="auto">
          <a:xfrm>
            <a:off x="8289217" y="2748872"/>
            <a:ext cx="119578" cy="80936"/>
          </a:xfrm>
          <a:custGeom>
            <a:avLst/>
            <a:gdLst>
              <a:gd name="T0" fmla="*/ 1765285 w 990"/>
              <a:gd name="T1" fmla="*/ 10672924 h 792"/>
              <a:gd name="T2" fmla="*/ 15858459 w 990"/>
              <a:gd name="T3" fmla="*/ 0 h 792"/>
              <a:gd name="T4" fmla="*/ 15858459 w 990"/>
              <a:gd name="T5" fmla="*/ 1065249 h 792"/>
              <a:gd name="T6" fmla="*/ 0 w 990"/>
              <a:gd name="T7" fmla="*/ 10672924 h 792"/>
              <a:gd name="T8" fmla="*/ 1765285 w 990"/>
              <a:gd name="T9" fmla="*/ 1067292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69" name="Freeform 1035">
            <a:extLst>
              <a:ext uri="{FF2B5EF4-FFF2-40B4-BE49-F238E27FC236}">
                <a16:creationId xmlns:a16="http://schemas.microsoft.com/office/drawing/2014/main" id="{B25A6B90-6CA9-40C6-B690-44D297E2BCB6}"/>
              </a:ext>
            </a:extLst>
          </p:cNvPr>
          <p:cNvSpPr>
            <a:spLocks/>
          </p:cNvSpPr>
          <p:nvPr/>
        </p:nvSpPr>
        <p:spPr bwMode="auto">
          <a:xfrm>
            <a:off x="7984040" y="2755328"/>
            <a:ext cx="305957" cy="73850"/>
          </a:xfrm>
          <a:custGeom>
            <a:avLst/>
            <a:gdLst>
              <a:gd name="T0" fmla="*/ 1766745 w 2532"/>
              <a:gd name="T1" fmla="*/ 0 h 723"/>
              <a:gd name="T2" fmla="*/ 1766745 w 2532"/>
              <a:gd name="T3" fmla="*/ 0 h 723"/>
              <a:gd name="T4" fmla="*/ 38810380 w 2532"/>
              <a:gd name="T5" fmla="*/ 9588243 h 723"/>
              <a:gd name="T6" fmla="*/ 38810380 w 2532"/>
              <a:gd name="T7" fmla="*/ 10652479 h 723"/>
              <a:gd name="T8" fmla="*/ 0 w 2532"/>
              <a:gd name="T9" fmla="*/ 1064237 h 723"/>
              <a:gd name="T10" fmla="*/ 176674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70" name="Freeform 1036">
            <a:extLst>
              <a:ext uri="{FF2B5EF4-FFF2-40B4-BE49-F238E27FC236}">
                <a16:creationId xmlns:a16="http://schemas.microsoft.com/office/drawing/2014/main" id="{6E435325-6BEE-483C-A352-6FC58ACDF096}"/>
              </a:ext>
            </a:extLst>
          </p:cNvPr>
          <p:cNvSpPr>
            <a:spLocks/>
          </p:cNvSpPr>
          <p:nvPr/>
        </p:nvSpPr>
        <p:spPr bwMode="auto">
          <a:xfrm>
            <a:off x="7984235" y="2741787"/>
            <a:ext cx="3311" cy="14959"/>
          </a:xfrm>
          <a:custGeom>
            <a:avLst/>
            <a:gdLst>
              <a:gd name="T0" fmla="*/ 2059569 w 26"/>
              <a:gd name="T1" fmla="*/ 1056289 h 147"/>
              <a:gd name="T2" fmla="*/ 2059569 w 26"/>
              <a:gd name="T3" fmla="*/ 2112475 h 147"/>
              <a:gd name="T4" fmla="*/ 0 w 26"/>
              <a:gd name="T5" fmla="*/ 2112475 h 147"/>
              <a:gd name="T6" fmla="*/ 2059569 w 26"/>
              <a:gd name="T7" fmla="*/ 0 h 147"/>
              <a:gd name="T8" fmla="*/ 2059569 w 26"/>
              <a:gd name="T9" fmla="*/ 1056289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71" name="Freeform 1037">
            <a:extLst>
              <a:ext uri="{FF2B5EF4-FFF2-40B4-BE49-F238E27FC236}">
                <a16:creationId xmlns:a16="http://schemas.microsoft.com/office/drawing/2014/main" id="{1DB830D4-43F6-4F45-910D-3B5B7B3B38F1}"/>
              </a:ext>
            </a:extLst>
          </p:cNvPr>
          <p:cNvSpPr>
            <a:spLocks/>
          </p:cNvSpPr>
          <p:nvPr/>
        </p:nvSpPr>
        <p:spPr bwMode="auto">
          <a:xfrm>
            <a:off x="7984429" y="2680849"/>
            <a:ext cx="142170" cy="61883"/>
          </a:xfrm>
          <a:custGeom>
            <a:avLst/>
            <a:gdLst>
              <a:gd name="T0" fmla="*/ 17669579 w 1176"/>
              <a:gd name="T1" fmla="*/ 0 h 606"/>
              <a:gd name="T2" fmla="*/ 0 w 1176"/>
              <a:gd name="T3" fmla="*/ 8519635 h 606"/>
              <a:gd name="T4" fmla="*/ 1768421 w 1176"/>
              <a:gd name="T5" fmla="*/ 8519635 h 606"/>
              <a:gd name="T6" fmla="*/ 17669579 w 1176"/>
              <a:gd name="T7" fmla="*/ 1063652 h 606"/>
              <a:gd name="T8" fmla="*/ 17669579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72" name="Freeform 1038">
            <a:extLst>
              <a:ext uri="{FF2B5EF4-FFF2-40B4-BE49-F238E27FC236}">
                <a16:creationId xmlns:a16="http://schemas.microsoft.com/office/drawing/2014/main" id="{C221171C-3E29-431A-9659-CB999B22253E}"/>
              </a:ext>
            </a:extLst>
          </p:cNvPr>
          <p:cNvSpPr>
            <a:spLocks/>
          </p:cNvSpPr>
          <p:nvPr/>
        </p:nvSpPr>
        <p:spPr bwMode="auto">
          <a:xfrm>
            <a:off x="7993972" y="2744936"/>
            <a:ext cx="290182" cy="71016"/>
          </a:xfrm>
          <a:custGeom>
            <a:avLst/>
            <a:gdLst>
              <a:gd name="T0" fmla="*/ 1510505 w 2532"/>
              <a:gd name="T1" fmla="*/ 0 h 723"/>
              <a:gd name="T2" fmla="*/ 1510505 w 2532"/>
              <a:gd name="T3" fmla="*/ 0 h 723"/>
              <a:gd name="T4" fmla="*/ 18059933 w 2532"/>
              <a:gd name="T5" fmla="*/ 5682655 h 723"/>
              <a:gd name="T6" fmla="*/ 18059933 w 2532"/>
              <a:gd name="T7" fmla="*/ 5682655 h 723"/>
              <a:gd name="T8" fmla="*/ 0 w 2532"/>
              <a:gd name="T9" fmla="*/ 945505 h 723"/>
              <a:gd name="T10" fmla="*/ 151050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73" name="Freeform 1039">
            <a:extLst>
              <a:ext uri="{FF2B5EF4-FFF2-40B4-BE49-F238E27FC236}">
                <a16:creationId xmlns:a16="http://schemas.microsoft.com/office/drawing/2014/main" id="{8E444BB2-95F8-49ED-B5F7-9F0DE96226CF}"/>
              </a:ext>
            </a:extLst>
          </p:cNvPr>
          <p:cNvSpPr>
            <a:spLocks/>
          </p:cNvSpPr>
          <p:nvPr/>
        </p:nvSpPr>
        <p:spPr bwMode="auto">
          <a:xfrm flipV="1">
            <a:off x="8283764" y="2739898"/>
            <a:ext cx="118410" cy="73535"/>
          </a:xfrm>
          <a:custGeom>
            <a:avLst/>
            <a:gdLst>
              <a:gd name="T0" fmla="*/ 0 w 2532"/>
              <a:gd name="T1" fmla="*/ 0 h 723"/>
              <a:gd name="T2" fmla="*/ 0 w 2532"/>
              <a:gd name="T3" fmla="*/ 0 h 723"/>
              <a:gd name="T4" fmla="*/ 0 w 2532"/>
              <a:gd name="T5" fmla="*/ 9465267 h 723"/>
              <a:gd name="T6" fmla="*/ 0 w 2532"/>
              <a:gd name="T7" fmla="*/ 9465267 h 723"/>
              <a:gd name="T8" fmla="*/ 0 w 2532"/>
              <a:gd name="T9" fmla="*/ 105512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174" name="Group 1064">
            <a:extLst>
              <a:ext uri="{FF2B5EF4-FFF2-40B4-BE49-F238E27FC236}">
                <a16:creationId xmlns:a16="http://schemas.microsoft.com/office/drawing/2014/main" id="{382D0EC6-3DCA-4A72-A08D-C6EF596BA712}"/>
              </a:ext>
            </a:extLst>
          </p:cNvPr>
          <p:cNvGrpSpPr>
            <a:grpSpLocks/>
          </p:cNvGrpSpPr>
          <p:nvPr/>
        </p:nvGrpSpPr>
        <p:grpSpPr bwMode="auto">
          <a:xfrm>
            <a:off x="9528175" y="5871721"/>
            <a:ext cx="474662" cy="407988"/>
            <a:chOff x="877" y="1008"/>
            <a:chExt cx="2747" cy="2591"/>
          </a:xfrm>
        </p:grpSpPr>
        <p:pic>
          <p:nvPicPr>
            <p:cNvPr id="175" name="Picture 1065" descr="antenna_stylized">
              <a:extLst>
                <a:ext uri="{FF2B5EF4-FFF2-40B4-BE49-F238E27FC236}">
                  <a16:creationId xmlns:a16="http://schemas.microsoft.com/office/drawing/2014/main" id="{6DCDEAAA-1371-4CDA-8BF1-E327501A7E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6" name="Picture 1066" descr="laptop_keyboard">
              <a:extLst>
                <a:ext uri="{FF2B5EF4-FFF2-40B4-BE49-F238E27FC236}">
                  <a16:creationId xmlns:a16="http://schemas.microsoft.com/office/drawing/2014/main" id="{12F7C7E0-5284-4462-8559-9C952F79A3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 name="Freeform 1067">
              <a:extLst>
                <a:ext uri="{FF2B5EF4-FFF2-40B4-BE49-F238E27FC236}">
                  <a16:creationId xmlns:a16="http://schemas.microsoft.com/office/drawing/2014/main" id="{D27DB2CB-C85F-4C3D-B6CE-692753D19768}"/>
                </a:ext>
              </a:extLst>
            </p:cNvPr>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178" name="Picture 1068" descr="screen">
              <a:extLst>
                <a:ext uri="{FF2B5EF4-FFF2-40B4-BE49-F238E27FC236}">
                  <a16:creationId xmlns:a16="http://schemas.microsoft.com/office/drawing/2014/main" id="{419CB81A-F791-423C-955D-DEC10668AB3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9" name="Freeform 1069">
              <a:extLst>
                <a:ext uri="{FF2B5EF4-FFF2-40B4-BE49-F238E27FC236}">
                  <a16:creationId xmlns:a16="http://schemas.microsoft.com/office/drawing/2014/main" id="{E44844D9-799F-490D-B1BD-1F888708E994}"/>
                </a:ext>
              </a:extLst>
            </p:cNvPr>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80" name="Freeform 1070">
              <a:extLst>
                <a:ext uri="{FF2B5EF4-FFF2-40B4-BE49-F238E27FC236}">
                  <a16:creationId xmlns:a16="http://schemas.microsoft.com/office/drawing/2014/main" id="{49BD0C09-A79B-40B3-B20C-3987ABA691A2}"/>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81" name="Freeform 1071">
              <a:extLst>
                <a:ext uri="{FF2B5EF4-FFF2-40B4-BE49-F238E27FC236}">
                  <a16:creationId xmlns:a16="http://schemas.microsoft.com/office/drawing/2014/main" id="{AAAC7626-2BAE-475F-86C7-D85B61D80F6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82" name="Freeform 1072">
              <a:extLst>
                <a:ext uri="{FF2B5EF4-FFF2-40B4-BE49-F238E27FC236}">
                  <a16:creationId xmlns:a16="http://schemas.microsoft.com/office/drawing/2014/main" id="{66A78318-ECEC-4E97-95FA-BD52C3959A93}"/>
                </a:ext>
              </a:extLst>
            </p:cNvPr>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83" name="Freeform 1073">
              <a:extLst>
                <a:ext uri="{FF2B5EF4-FFF2-40B4-BE49-F238E27FC236}">
                  <a16:creationId xmlns:a16="http://schemas.microsoft.com/office/drawing/2014/main" id="{8EC0C8A8-A78D-401E-B76B-962C87EA31B2}"/>
                </a:ext>
              </a:extLst>
            </p:cNvPr>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84" name="Freeform 1074">
              <a:extLst>
                <a:ext uri="{FF2B5EF4-FFF2-40B4-BE49-F238E27FC236}">
                  <a16:creationId xmlns:a16="http://schemas.microsoft.com/office/drawing/2014/main" id="{0CE8CA48-40B7-4593-965A-D82DB71A3B6C}"/>
                </a:ext>
              </a:extLst>
            </p:cNvPr>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185" name="Group 1075">
              <a:extLst>
                <a:ext uri="{FF2B5EF4-FFF2-40B4-BE49-F238E27FC236}">
                  <a16:creationId xmlns:a16="http://schemas.microsoft.com/office/drawing/2014/main" id="{34CC0814-6D4A-4A7A-927D-402B341B74EE}"/>
                </a:ext>
              </a:extLst>
            </p:cNvPr>
            <p:cNvGrpSpPr>
              <a:grpSpLocks/>
            </p:cNvGrpSpPr>
            <p:nvPr/>
          </p:nvGrpSpPr>
          <p:grpSpPr bwMode="auto">
            <a:xfrm>
              <a:off x="1709" y="3008"/>
              <a:ext cx="507" cy="234"/>
              <a:chOff x="1740" y="2642"/>
              <a:chExt cx="752" cy="327"/>
            </a:xfrm>
          </p:grpSpPr>
          <p:sp>
            <p:nvSpPr>
              <p:cNvPr id="192" name="Freeform 1076">
                <a:extLst>
                  <a:ext uri="{FF2B5EF4-FFF2-40B4-BE49-F238E27FC236}">
                    <a16:creationId xmlns:a16="http://schemas.microsoft.com/office/drawing/2014/main" id="{5FE2CFEA-FED8-42C9-BC71-DF3B3D34E64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93" name="Freeform 1077">
                <a:extLst>
                  <a:ext uri="{FF2B5EF4-FFF2-40B4-BE49-F238E27FC236}">
                    <a16:creationId xmlns:a16="http://schemas.microsoft.com/office/drawing/2014/main" id="{58851428-6515-452A-B04F-B24A4567F712}"/>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94" name="Freeform 1078">
                <a:extLst>
                  <a:ext uri="{FF2B5EF4-FFF2-40B4-BE49-F238E27FC236}">
                    <a16:creationId xmlns:a16="http://schemas.microsoft.com/office/drawing/2014/main" id="{12C5CD84-1063-448E-9A6C-F93303928BE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95" name="Freeform 1079">
                <a:extLst>
                  <a:ext uri="{FF2B5EF4-FFF2-40B4-BE49-F238E27FC236}">
                    <a16:creationId xmlns:a16="http://schemas.microsoft.com/office/drawing/2014/main" id="{04072064-F6F5-4AAF-807E-71E96F243B1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96" name="Freeform 1080">
                <a:extLst>
                  <a:ext uri="{FF2B5EF4-FFF2-40B4-BE49-F238E27FC236}">
                    <a16:creationId xmlns:a16="http://schemas.microsoft.com/office/drawing/2014/main" id="{7581ADA0-6D69-407D-85B3-3FBD6582594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97" name="Freeform 1081">
                <a:extLst>
                  <a:ext uri="{FF2B5EF4-FFF2-40B4-BE49-F238E27FC236}">
                    <a16:creationId xmlns:a16="http://schemas.microsoft.com/office/drawing/2014/main" id="{AC10B9A3-010A-4270-AB41-4D411975330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186" name="Freeform 1082">
              <a:extLst>
                <a:ext uri="{FF2B5EF4-FFF2-40B4-BE49-F238E27FC236}">
                  <a16:creationId xmlns:a16="http://schemas.microsoft.com/office/drawing/2014/main" id="{9D26D463-4A4F-4C31-974A-92A2AAC8A008}"/>
                </a:ext>
              </a:extLst>
            </p:cNvPr>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87" name="Freeform 1083">
              <a:extLst>
                <a:ext uri="{FF2B5EF4-FFF2-40B4-BE49-F238E27FC236}">
                  <a16:creationId xmlns:a16="http://schemas.microsoft.com/office/drawing/2014/main" id="{80335BDE-6E27-4018-B329-7710258BB8B3}"/>
                </a:ext>
              </a:extLst>
            </p:cNvPr>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88" name="Freeform 1084">
              <a:extLst>
                <a:ext uri="{FF2B5EF4-FFF2-40B4-BE49-F238E27FC236}">
                  <a16:creationId xmlns:a16="http://schemas.microsoft.com/office/drawing/2014/main" id="{E186424D-B191-4931-AC52-8FF5571DCCF6}"/>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89" name="Freeform 1085">
              <a:extLst>
                <a:ext uri="{FF2B5EF4-FFF2-40B4-BE49-F238E27FC236}">
                  <a16:creationId xmlns:a16="http://schemas.microsoft.com/office/drawing/2014/main" id="{1290D1FB-6ABA-4A7C-9641-847CCDD86E7D}"/>
                </a:ext>
              </a:extLst>
            </p:cNvPr>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90" name="Freeform 1086">
              <a:extLst>
                <a:ext uri="{FF2B5EF4-FFF2-40B4-BE49-F238E27FC236}">
                  <a16:creationId xmlns:a16="http://schemas.microsoft.com/office/drawing/2014/main" id="{7F8EC254-4B10-4C68-A661-AF3A32A85802}"/>
                </a:ext>
              </a:extLst>
            </p:cNvPr>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91" name="Freeform 1087">
              <a:extLst>
                <a:ext uri="{FF2B5EF4-FFF2-40B4-BE49-F238E27FC236}">
                  <a16:creationId xmlns:a16="http://schemas.microsoft.com/office/drawing/2014/main" id="{2CC23DA3-4B93-4BA8-98F4-A50154D0611E}"/>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pic>
        <p:nvPicPr>
          <p:cNvPr id="198" name="Picture 1115" descr="antenna_stylized">
            <a:extLst>
              <a:ext uri="{FF2B5EF4-FFF2-40B4-BE49-F238E27FC236}">
                <a16:creationId xmlns:a16="http://schemas.microsoft.com/office/drawing/2014/main" id="{4A427D28-9451-4A61-B484-3571E962653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52909" y="3490962"/>
            <a:ext cx="347997" cy="167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9" name="Picture 1116" descr="laptop_keyboard">
            <a:extLst>
              <a:ext uri="{FF2B5EF4-FFF2-40B4-BE49-F238E27FC236}">
                <a16:creationId xmlns:a16="http://schemas.microsoft.com/office/drawing/2014/main" id="{B377641E-5D5C-4C50-90AF-0CE99CA7228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8169766" y="3677030"/>
            <a:ext cx="286699" cy="119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0" name="Freeform 1117">
            <a:extLst>
              <a:ext uri="{FF2B5EF4-FFF2-40B4-BE49-F238E27FC236}">
                <a16:creationId xmlns:a16="http://schemas.microsoft.com/office/drawing/2014/main" id="{E361D387-B9FA-4F08-AA16-14E413490F5A}"/>
              </a:ext>
            </a:extLst>
          </p:cNvPr>
          <p:cNvSpPr>
            <a:spLocks/>
          </p:cNvSpPr>
          <p:nvPr/>
        </p:nvSpPr>
        <p:spPr bwMode="auto">
          <a:xfrm>
            <a:off x="8264778" y="3561121"/>
            <a:ext cx="230764" cy="155883"/>
          </a:xfrm>
          <a:custGeom>
            <a:avLst/>
            <a:gdLst>
              <a:gd name="T0" fmla="*/ 1856482 w 2982"/>
              <a:gd name="T1" fmla="*/ 0 h 2442"/>
              <a:gd name="T2" fmla="*/ 0 w 2982"/>
              <a:gd name="T3" fmla="*/ 1039092 h 2442"/>
              <a:gd name="T4" fmla="*/ 7413777 w 2982"/>
              <a:gd name="T5" fmla="*/ 1299855 h 2442"/>
              <a:gd name="T6" fmla="*/ 9270259 w 2982"/>
              <a:gd name="T7" fmla="*/ 260763 h 2442"/>
              <a:gd name="T8" fmla="*/ 185648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201" name="Picture 1118" descr="screen">
            <a:extLst>
              <a:ext uri="{FF2B5EF4-FFF2-40B4-BE49-F238E27FC236}">
                <a16:creationId xmlns:a16="http://schemas.microsoft.com/office/drawing/2014/main" id="{D9D23A13-FC23-4FC0-806D-078AB6A7D76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6144" y="3565130"/>
            <a:ext cx="209692" cy="141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2" name="Freeform 1119">
            <a:extLst>
              <a:ext uri="{FF2B5EF4-FFF2-40B4-BE49-F238E27FC236}">
                <a16:creationId xmlns:a16="http://schemas.microsoft.com/office/drawing/2014/main" id="{D172048A-4169-445C-BB92-847451CFD8B7}"/>
              </a:ext>
            </a:extLst>
          </p:cNvPr>
          <p:cNvSpPr>
            <a:spLocks/>
          </p:cNvSpPr>
          <p:nvPr/>
        </p:nvSpPr>
        <p:spPr bwMode="auto">
          <a:xfrm>
            <a:off x="8306794" y="3556523"/>
            <a:ext cx="195517" cy="29007"/>
          </a:xfrm>
          <a:custGeom>
            <a:avLst/>
            <a:gdLst>
              <a:gd name="T0" fmla="*/ 460563 w 2528"/>
              <a:gd name="T1" fmla="*/ 0 h 455"/>
              <a:gd name="T2" fmla="*/ 7865770 w 2528"/>
              <a:gd name="T3" fmla="*/ 260107 h 455"/>
              <a:gd name="T4" fmla="*/ 7399174 w 2528"/>
              <a:gd name="T5" fmla="*/ 260107 h 455"/>
              <a:gd name="T6" fmla="*/ 0 w 2528"/>
              <a:gd name="T7" fmla="*/ 260107 h 455"/>
              <a:gd name="T8" fmla="*/ 460563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03" name="Freeform 1120">
            <a:extLst>
              <a:ext uri="{FF2B5EF4-FFF2-40B4-BE49-F238E27FC236}">
                <a16:creationId xmlns:a16="http://schemas.microsoft.com/office/drawing/2014/main" id="{7BF1C289-C0D6-4662-889C-B3B04C79E914}"/>
              </a:ext>
            </a:extLst>
          </p:cNvPr>
          <p:cNvSpPr>
            <a:spLocks/>
          </p:cNvSpPr>
          <p:nvPr/>
        </p:nvSpPr>
        <p:spPr bwMode="auto">
          <a:xfrm>
            <a:off x="8262736" y="3556287"/>
            <a:ext cx="54275" cy="120745"/>
          </a:xfrm>
          <a:custGeom>
            <a:avLst/>
            <a:gdLst>
              <a:gd name="T0" fmla="*/ 1847051 w 702"/>
              <a:gd name="T1" fmla="*/ 0 h 1893"/>
              <a:gd name="T2" fmla="*/ 0 w 702"/>
              <a:gd name="T3" fmla="*/ 1037463 h 1893"/>
              <a:gd name="T4" fmla="*/ 460255 w 702"/>
              <a:gd name="T5" fmla="*/ 1037463 h 1893"/>
              <a:gd name="T6" fmla="*/ 2313337 w 702"/>
              <a:gd name="T7" fmla="*/ 260370 h 1893"/>
              <a:gd name="T8" fmla="*/ 184705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04" name="Freeform 1121">
            <a:extLst>
              <a:ext uri="{FF2B5EF4-FFF2-40B4-BE49-F238E27FC236}">
                <a16:creationId xmlns:a16="http://schemas.microsoft.com/office/drawing/2014/main" id="{2EAB41ED-5A7A-450E-8EC9-3F1D065FB300}"/>
              </a:ext>
            </a:extLst>
          </p:cNvPr>
          <p:cNvSpPr>
            <a:spLocks/>
          </p:cNvSpPr>
          <p:nvPr/>
        </p:nvSpPr>
        <p:spPr bwMode="auto">
          <a:xfrm>
            <a:off x="8442417" y="3577865"/>
            <a:ext cx="58489" cy="139375"/>
          </a:xfrm>
          <a:custGeom>
            <a:avLst/>
            <a:gdLst>
              <a:gd name="T0" fmla="*/ 2316427 w 756"/>
              <a:gd name="T1" fmla="*/ 0 h 2184"/>
              <a:gd name="T2" fmla="*/ 460872 w 756"/>
              <a:gd name="T3" fmla="*/ 1299110 h 2184"/>
              <a:gd name="T4" fmla="*/ 0 w 756"/>
              <a:gd name="T5" fmla="*/ 1299110 h 2184"/>
              <a:gd name="T6" fmla="*/ 1849521 w 756"/>
              <a:gd name="T7" fmla="*/ 260626 h 2184"/>
              <a:gd name="T8" fmla="*/ 23164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05" name="Freeform 1122">
            <a:extLst>
              <a:ext uri="{FF2B5EF4-FFF2-40B4-BE49-F238E27FC236}">
                <a16:creationId xmlns:a16="http://schemas.microsoft.com/office/drawing/2014/main" id="{2EF34871-8B2A-4C5A-B14F-C45AA5F2D859}"/>
              </a:ext>
            </a:extLst>
          </p:cNvPr>
          <p:cNvSpPr>
            <a:spLocks/>
          </p:cNvSpPr>
          <p:nvPr/>
        </p:nvSpPr>
        <p:spPr bwMode="auto">
          <a:xfrm>
            <a:off x="8262097" y="3670899"/>
            <a:ext cx="214545" cy="47048"/>
          </a:xfrm>
          <a:custGeom>
            <a:avLst/>
            <a:gdLst>
              <a:gd name="T0" fmla="*/ 460889 w 2773"/>
              <a:gd name="T1" fmla="*/ 0 h 738"/>
              <a:gd name="T2" fmla="*/ 0 w 2773"/>
              <a:gd name="T3" fmla="*/ 260103 h 738"/>
              <a:gd name="T4" fmla="*/ 7410661 w 2773"/>
              <a:gd name="T5" fmla="*/ 520206 h 738"/>
              <a:gd name="T6" fmla="*/ 7410661 w 2773"/>
              <a:gd name="T7" fmla="*/ 260103 h 738"/>
              <a:gd name="T8" fmla="*/ 460889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06" name="Freeform 1123">
            <a:extLst>
              <a:ext uri="{FF2B5EF4-FFF2-40B4-BE49-F238E27FC236}">
                <a16:creationId xmlns:a16="http://schemas.microsoft.com/office/drawing/2014/main" id="{CD203EA7-BB83-4D64-B7C7-A4A7AF1DD5C6}"/>
              </a:ext>
            </a:extLst>
          </p:cNvPr>
          <p:cNvSpPr>
            <a:spLocks/>
          </p:cNvSpPr>
          <p:nvPr/>
        </p:nvSpPr>
        <p:spPr bwMode="auto">
          <a:xfrm>
            <a:off x="8448929" y="3579044"/>
            <a:ext cx="54786" cy="139965"/>
          </a:xfrm>
          <a:custGeom>
            <a:avLst/>
            <a:gdLst>
              <a:gd name="T0" fmla="*/ 7633745 w 637"/>
              <a:gd name="T1" fmla="*/ 0 h 1659"/>
              <a:gd name="T2" fmla="*/ 7633745 w 637"/>
              <a:gd name="T3" fmla="*/ 0 h 1659"/>
              <a:gd name="T4" fmla="*/ 636188 w 637"/>
              <a:gd name="T5" fmla="*/ 35432406 h 1659"/>
              <a:gd name="T6" fmla="*/ 0 w 637"/>
              <a:gd name="T7" fmla="*/ 34229500 h 1659"/>
              <a:gd name="T8" fmla="*/ 763374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07" name="Freeform 1124">
            <a:extLst>
              <a:ext uri="{FF2B5EF4-FFF2-40B4-BE49-F238E27FC236}">
                <a16:creationId xmlns:a16="http://schemas.microsoft.com/office/drawing/2014/main" id="{396836F5-7109-487F-8A8A-EE3F8847EC23}"/>
              </a:ext>
            </a:extLst>
          </p:cNvPr>
          <p:cNvSpPr>
            <a:spLocks/>
          </p:cNvSpPr>
          <p:nvPr/>
        </p:nvSpPr>
        <p:spPr bwMode="auto">
          <a:xfrm>
            <a:off x="8262352" y="3677148"/>
            <a:ext cx="190792" cy="46458"/>
          </a:xfrm>
          <a:custGeom>
            <a:avLst/>
            <a:gdLst>
              <a:gd name="T0" fmla="*/ 0 w 2216"/>
              <a:gd name="T1" fmla="*/ 0 h 550"/>
              <a:gd name="T2" fmla="*/ 637466 w 2216"/>
              <a:gd name="T3" fmla="*/ 1205796 h 550"/>
              <a:gd name="T4" fmla="*/ 26804554 w 2216"/>
              <a:gd name="T5" fmla="*/ 12051036 h 550"/>
              <a:gd name="T6" fmla="*/ 26804554 w 2216"/>
              <a:gd name="T7" fmla="*/ 1024593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208" name="Group 1125">
            <a:extLst>
              <a:ext uri="{FF2B5EF4-FFF2-40B4-BE49-F238E27FC236}">
                <a16:creationId xmlns:a16="http://schemas.microsoft.com/office/drawing/2014/main" id="{05BBAA8B-E0C9-465E-9663-036D613A1E4C}"/>
              </a:ext>
            </a:extLst>
          </p:cNvPr>
          <p:cNvGrpSpPr>
            <a:grpSpLocks/>
          </p:cNvGrpSpPr>
          <p:nvPr/>
        </p:nvGrpSpPr>
        <p:grpSpPr bwMode="auto">
          <a:xfrm>
            <a:off x="8259160" y="3726790"/>
            <a:ext cx="64747" cy="27592"/>
            <a:chOff x="1740" y="2642"/>
            <a:chExt cx="752" cy="327"/>
          </a:xfrm>
        </p:grpSpPr>
        <p:sp>
          <p:nvSpPr>
            <p:cNvPr id="209" name="Freeform 1126">
              <a:extLst>
                <a:ext uri="{FF2B5EF4-FFF2-40B4-BE49-F238E27FC236}">
                  <a16:creationId xmlns:a16="http://schemas.microsoft.com/office/drawing/2014/main" id="{E3FC5E38-E3B1-4D75-998B-F2FAE7197F5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0" name="Freeform 1127">
              <a:extLst>
                <a:ext uri="{FF2B5EF4-FFF2-40B4-BE49-F238E27FC236}">
                  <a16:creationId xmlns:a16="http://schemas.microsoft.com/office/drawing/2014/main" id="{4958EE28-BA9A-41A9-A91D-F91A7ED4B44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1" name="Freeform 1128">
              <a:extLst>
                <a:ext uri="{FF2B5EF4-FFF2-40B4-BE49-F238E27FC236}">
                  <a16:creationId xmlns:a16="http://schemas.microsoft.com/office/drawing/2014/main" id="{F330EEE7-ADC0-4509-9B1B-2B58AB99F80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2" name="Freeform 1129">
              <a:extLst>
                <a:ext uri="{FF2B5EF4-FFF2-40B4-BE49-F238E27FC236}">
                  <a16:creationId xmlns:a16="http://schemas.microsoft.com/office/drawing/2014/main" id="{605EC333-34DF-460D-98EC-E927308535C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3" name="Freeform 1130">
              <a:extLst>
                <a:ext uri="{FF2B5EF4-FFF2-40B4-BE49-F238E27FC236}">
                  <a16:creationId xmlns:a16="http://schemas.microsoft.com/office/drawing/2014/main" id="{7E63CBD6-7137-4320-B05C-681396C7394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4" name="Freeform 1131">
              <a:extLst>
                <a:ext uri="{FF2B5EF4-FFF2-40B4-BE49-F238E27FC236}">
                  <a16:creationId xmlns:a16="http://schemas.microsoft.com/office/drawing/2014/main" id="{C824C59A-0648-4889-A68C-FA8910CB739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215" name="Freeform 1132">
            <a:extLst>
              <a:ext uri="{FF2B5EF4-FFF2-40B4-BE49-F238E27FC236}">
                <a16:creationId xmlns:a16="http://schemas.microsoft.com/office/drawing/2014/main" id="{4345B83E-4094-4942-9AF0-35D21B3964C4}"/>
              </a:ext>
            </a:extLst>
          </p:cNvPr>
          <p:cNvSpPr>
            <a:spLocks/>
          </p:cNvSpPr>
          <p:nvPr/>
        </p:nvSpPr>
        <p:spPr bwMode="auto">
          <a:xfrm>
            <a:off x="8370008" y="3730917"/>
            <a:ext cx="78411" cy="60608"/>
          </a:xfrm>
          <a:custGeom>
            <a:avLst/>
            <a:gdLst>
              <a:gd name="T0" fmla="*/ 495573 w 990"/>
              <a:gd name="T1" fmla="*/ 4479941 h 792"/>
              <a:gd name="T2" fmla="*/ 4472754 w 990"/>
              <a:gd name="T3" fmla="*/ 0 h 792"/>
              <a:gd name="T4" fmla="*/ 4472754 w 990"/>
              <a:gd name="T5" fmla="*/ 450887 h 792"/>
              <a:gd name="T6" fmla="*/ 0 w 990"/>
              <a:gd name="T7" fmla="*/ 4479941 h 792"/>
              <a:gd name="T8" fmla="*/ 495573 w 990"/>
              <a:gd name="T9" fmla="*/ 447994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6" name="Freeform 1133">
            <a:extLst>
              <a:ext uri="{FF2B5EF4-FFF2-40B4-BE49-F238E27FC236}">
                <a16:creationId xmlns:a16="http://schemas.microsoft.com/office/drawing/2014/main" id="{36C47A8F-85FF-42E8-96C8-4D2362090287}"/>
              </a:ext>
            </a:extLst>
          </p:cNvPr>
          <p:cNvSpPr>
            <a:spLocks/>
          </p:cNvSpPr>
          <p:nvPr/>
        </p:nvSpPr>
        <p:spPr bwMode="auto">
          <a:xfrm>
            <a:off x="8169894" y="3735752"/>
            <a:ext cx="200625" cy="55302"/>
          </a:xfrm>
          <a:custGeom>
            <a:avLst/>
            <a:gdLst>
              <a:gd name="T0" fmla="*/ 496016 w 2532"/>
              <a:gd name="T1" fmla="*/ 0 h 723"/>
              <a:gd name="T2" fmla="*/ 496016 w 2532"/>
              <a:gd name="T3" fmla="*/ 0 h 723"/>
              <a:gd name="T4" fmla="*/ 10943095 w 2532"/>
              <a:gd name="T5" fmla="*/ 4025267 h 723"/>
              <a:gd name="T6" fmla="*/ 10943095 w 2532"/>
              <a:gd name="T7" fmla="*/ 4475790 h 723"/>
              <a:gd name="T8" fmla="*/ 0 w 2532"/>
              <a:gd name="T9" fmla="*/ 444634 h 723"/>
              <a:gd name="T10" fmla="*/ 4960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7" name="Freeform 1134">
            <a:extLst>
              <a:ext uri="{FF2B5EF4-FFF2-40B4-BE49-F238E27FC236}">
                <a16:creationId xmlns:a16="http://schemas.microsoft.com/office/drawing/2014/main" id="{32003884-50A3-4595-BDD5-F44AE42FAC37}"/>
              </a:ext>
            </a:extLst>
          </p:cNvPr>
          <p:cNvSpPr>
            <a:spLocks/>
          </p:cNvSpPr>
          <p:nvPr/>
        </p:nvSpPr>
        <p:spPr bwMode="auto">
          <a:xfrm>
            <a:off x="8170022" y="3725611"/>
            <a:ext cx="2171" cy="11202"/>
          </a:xfrm>
          <a:custGeom>
            <a:avLst/>
            <a:gdLst>
              <a:gd name="T0" fmla="*/ 585669 w 26"/>
              <a:gd name="T1" fmla="*/ 441374 h 147"/>
              <a:gd name="T2" fmla="*/ 585669 w 26"/>
              <a:gd name="T3" fmla="*/ 882672 h 147"/>
              <a:gd name="T4" fmla="*/ 0 w 26"/>
              <a:gd name="T5" fmla="*/ 882672 h 147"/>
              <a:gd name="T6" fmla="*/ 585669 w 26"/>
              <a:gd name="T7" fmla="*/ 0 h 147"/>
              <a:gd name="T8" fmla="*/ 585669 w 26"/>
              <a:gd name="T9" fmla="*/ 441374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8" name="Freeform 1135">
            <a:extLst>
              <a:ext uri="{FF2B5EF4-FFF2-40B4-BE49-F238E27FC236}">
                <a16:creationId xmlns:a16="http://schemas.microsoft.com/office/drawing/2014/main" id="{EA28552A-738A-48A4-AE68-6E2AB1A6EDAD}"/>
              </a:ext>
            </a:extLst>
          </p:cNvPr>
          <p:cNvSpPr>
            <a:spLocks/>
          </p:cNvSpPr>
          <p:nvPr/>
        </p:nvSpPr>
        <p:spPr bwMode="auto">
          <a:xfrm>
            <a:off x="8170149" y="3679978"/>
            <a:ext cx="93225" cy="46340"/>
          </a:xfrm>
          <a:custGeom>
            <a:avLst/>
            <a:gdLst>
              <a:gd name="T0" fmla="*/ 4983336 w 1176"/>
              <a:gd name="T1" fmla="*/ 0 h 606"/>
              <a:gd name="T2" fmla="*/ 0 w 1176"/>
              <a:gd name="T3" fmla="*/ 3578656 h 606"/>
              <a:gd name="T4" fmla="*/ 496487 w 1176"/>
              <a:gd name="T5" fmla="*/ 3578656 h 606"/>
              <a:gd name="T6" fmla="*/ 4983336 w 1176"/>
              <a:gd name="T7" fmla="*/ 444436 h 606"/>
              <a:gd name="T8" fmla="*/ 49833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9" name="Freeform 1136">
            <a:extLst>
              <a:ext uri="{FF2B5EF4-FFF2-40B4-BE49-F238E27FC236}">
                <a16:creationId xmlns:a16="http://schemas.microsoft.com/office/drawing/2014/main" id="{C8D99A31-2C56-45D9-ADB6-EB2622967DCC}"/>
              </a:ext>
            </a:extLst>
          </p:cNvPr>
          <p:cNvSpPr>
            <a:spLocks/>
          </p:cNvSpPr>
          <p:nvPr/>
        </p:nvSpPr>
        <p:spPr bwMode="auto">
          <a:xfrm>
            <a:off x="8176407" y="3727970"/>
            <a:ext cx="190281" cy="53180"/>
          </a:xfrm>
          <a:custGeom>
            <a:avLst/>
            <a:gdLst>
              <a:gd name="T0" fmla="*/ 423548 w 2532"/>
              <a:gd name="T1" fmla="*/ 0 h 723"/>
              <a:gd name="T2" fmla="*/ 423548 w 2532"/>
              <a:gd name="T3" fmla="*/ 0 h 723"/>
              <a:gd name="T4" fmla="*/ 5094150 w 2532"/>
              <a:gd name="T5" fmla="*/ 2385965 h 723"/>
              <a:gd name="T6" fmla="*/ 5094150 w 2532"/>
              <a:gd name="T7" fmla="*/ 2385965 h 723"/>
              <a:gd name="T8" fmla="*/ 0 w 2532"/>
              <a:gd name="T9" fmla="*/ 400358 h 723"/>
              <a:gd name="T10" fmla="*/ 423548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20" name="Freeform 1137">
            <a:extLst>
              <a:ext uri="{FF2B5EF4-FFF2-40B4-BE49-F238E27FC236}">
                <a16:creationId xmlns:a16="http://schemas.microsoft.com/office/drawing/2014/main" id="{539F0CE8-B34D-4514-A623-EBC9275F582F}"/>
              </a:ext>
            </a:extLst>
          </p:cNvPr>
          <p:cNvSpPr>
            <a:spLocks/>
          </p:cNvSpPr>
          <p:nvPr/>
        </p:nvSpPr>
        <p:spPr bwMode="auto">
          <a:xfrm flipV="1">
            <a:off x="8366433" y="3724196"/>
            <a:ext cx="77645" cy="55066"/>
          </a:xfrm>
          <a:custGeom>
            <a:avLst/>
            <a:gdLst>
              <a:gd name="T0" fmla="*/ 0 w 2532"/>
              <a:gd name="T1" fmla="*/ 0 h 723"/>
              <a:gd name="T2" fmla="*/ 0 w 2532"/>
              <a:gd name="T3" fmla="*/ 0 h 723"/>
              <a:gd name="T4" fmla="*/ 0 w 2532"/>
              <a:gd name="T5" fmla="*/ 3973587 h 723"/>
              <a:gd name="T6" fmla="*/ 0 w 2532"/>
              <a:gd name="T7" fmla="*/ 3973587 h 723"/>
              <a:gd name="T8" fmla="*/ 0 w 2532"/>
              <a:gd name="T9" fmla="*/ 440833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221" name="Group 1139">
            <a:extLst>
              <a:ext uri="{FF2B5EF4-FFF2-40B4-BE49-F238E27FC236}">
                <a16:creationId xmlns:a16="http://schemas.microsoft.com/office/drawing/2014/main" id="{467F2CC6-22F6-4761-B03E-A73B47E26B87}"/>
              </a:ext>
            </a:extLst>
          </p:cNvPr>
          <p:cNvGrpSpPr>
            <a:grpSpLocks/>
          </p:cNvGrpSpPr>
          <p:nvPr/>
        </p:nvGrpSpPr>
        <p:grpSpPr bwMode="auto">
          <a:xfrm flipH="1">
            <a:off x="8651387" y="3638965"/>
            <a:ext cx="359261" cy="342045"/>
            <a:chOff x="2839" y="3501"/>
            <a:chExt cx="755" cy="803"/>
          </a:xfrm>
        </p:grpSpPr>
        <p:pic>
          <p:nvPicPr>
            <p:cNvPr id="222" name="Picture 1140" descr="desktop_computer_stylized_medium">
              <a:extLst>
                <a:ext uri="{FF2B5EF4-FFF2-40B4-BE49-F238E27FC236}">
                  <a16:creationId xmlns:a16="http://schemas.microsoft.com/office/drawing/2014/main" id="{BA2DFA7D-8FAD-4B70-8FA5-D381BB9F7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3" name="Freeform 1141">
              <a:extLst>
                <a:ext uri="{FF2B5EF4-FFF2-40B4-BE49-F238E27FC236}">
                  <a16:creationId xmlns:a16="http://schemas.microsoft.com/office/drawing/2014/main" id="{2F2EFCB4-8EBA-47C3-B65B-D314A24234A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224" name="Group 1142">
            <a:extLst>
              <a:ext uri="{FF2B5EF4-FFF2-40B4-BE49-F238E27FC236}">
                <a16:creationId xmlns:a16="http://schemas.microsoft.com/office/drawing/2014/main" id="{BA2F17E1-68FC-4978-9BEC-7675777E657A}"/>
              </a:ext>
            </a:extLst>
          </p:cNvPr>
          <p:cNvGrpSpPr>
            <a:grpSpLocks/>
          </p:cNvGrpSpPr>
          <p:nvPr/>
        </p:nvGrpSpPr>
        <p:grpSpPr bwMode="auto">
          <a:xfrm>
            <a:off x="9963150" y="5808221"/>
            <a:ext cx="474662" cy="407988"/>
            <a:chOff x="877" y="1008"/>
            <a:chExt cx="2747" cy="2591"/>
          </a:xfrm>
        </p:grpSpPr>
        <p:pic>
          <p:nvPicPr>
            <p:cNvPr id="225" name="Picture 1143" descr="antenna_stylized">
              <a:extLst>
                <a:ext uri="{FF2B5EF4-FFF2-40B4-BE49-F238E27FC236}">
                  <a16:creationId xmlns:a16="http://schemas.microsoft.com/office/drawing/2014/main" id="{335E4A63-A05B-4454-A290-4D4BF84303E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6" name="Picture 1144" descr="laptop_keyboard">
              <a:extLst>
                <a:ext uri="{FF2B5EF4-FFF2-40B4-BE49-F238E27FC236}">
                  <a16:creationId xmlns:a16="http://schemas.microsoft.com/office/drawing/2014/main" id="{7F57304C-BF9F-4AB5-BFCF-434CB359F4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7" name="Freeform 1145">
              <a:extLst>
                <a:ext uri="{FF2B5EF4-FFF2-40B4-BE49-F238E27FC236}">
                  <a16:creationId xmlns:a16="http://schemas.microsoft.com/office/drawing/2014/main" id="{24AB10C2-106A-4973-A013-FB9BC31BED97}"/>
                </a:ext>
              </a:extLst>
            </p:cNvPr>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228" name="Picture 1146" descr="screen">
              <a:extLst>
                <a:ext uri="{FF2B5EF4-FFF2-40B4-BE49-F238E27FC236}">
                  <a16:creationId xmlns:a16="http://schemas.microsoft.com/office/drawing/2014/main" id="{48E61229-FCD7-45D7-81E1-5287ED7BA6F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9" name="Freeform 1147">
              <a:extLst>
                <a:ext uri="{FF2B5EF4-FFF2-40B4-BE49-F238E27FC236}">
                  <a16:creationId xmlns:a16="http://schemas.microsoft.com/office/drawing/2014/main" id="{A8DDD4B7-56E1-4AFD-B306-3ECCC1FCED17}"/>
                </a:ext>
              </a:extLst>
            </p:cNvPr>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30" name="Freeform 1148">
              <a:extLst>
                <a:ext uri="{FF2B5EF4-FFF2-40B4-BE49-F238E27FC236}">
                  <a16:creationId xmlns:a16="http://schemas.microsoft.com/office/drawing/2014/main" id="{F604861E-73D2-40C9-9C1A-D39245C5ACAF}"/>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31" name="Freeform 1149">
              <a:extLst>
                <a:ext uri="{FF2B5EF4-FFF2-40B4-BE49-F238E27FC236}">
                  <a16:creationId xmlns:a16="http://schemas.microsoft.com/office/drawing/2014/main" id="{3BC61150-9C9E-4383-8BAD-ED98230597E4}"/>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32" name="Freeform 1150">
              <a:extLst>
                <a:ext uri="{FF2B5EF4-FFF2-40B4-BE49-F238E27FC236}">
                  <a16:creationId xmlns:a16="http://schemas.microsoft.com/office/drawing/2014/main" id="{EFCE0AF8-43E8-4A38-8F54-6224719E82D1}"/>
                </a:ext>
              </a:extLst>
            </p:cNvPr>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33" name="Freeform 1151">
              <a:extLst>
                <a:ext uri="{FF2B5EF4-FFF2-40B4-BE49-F238E27FC236}">
                  <a16:creationId xmlns:a16="http://schemas.microsoft.com/office/drawing/2014/main" id="{51370181-89C7-4C40-835D-1F9811B2B67A}"/>
                </a:ext>
              </a:extLst>
            </p:cNvPr>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34" name="Freeform 1152">
              <a:extLst>
                <a:ext uri="{FF2B5EF4-FFF2-40B4-BE49-F238E27FC236}">
                  <a16:creationId xmlns:a16="http://schemas.microsoft.com/office/drawing/2014/main" id="{6BBB4F2C-B753-4ED4-90A3-81B61FDC8DE5}"/>
                </a:ext>
              </a:extLst>
            </p:cNvPr>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235" name="Group 1153">
              <a:extLst>
                <a:ext uri="{FF2B5EF4-FFF2-40B4-BE49-F238E27FC236}">
                  <a16:creationId xmlns:a16="http://schemas.microsoft.com/office/drawing/2014/main" id="{B47E8CC2-F43F-4F69-961B-CF887C55D2CC}"/>
                </a:ext>
              </a:extLst>
            </p:cNvPr>
            <p:cNvGrpSpPr>
              <a:grpSpLocks/>
            </p:cNvGrpSpPr>
            <p:nvPr/>
          </p:nvGrpSpPr>
          <p:grpSpPr bwMode="auto">
            <a:xfrm>
              <a:off x="1709" y="3008"/>
              <a:ext cx="507" cy="234"/>
              <a:chOff x="1740" y="2642"/>
              <a:chExt cx="752" cy="327"/>
            </a:xfrm>
          </p:grpSpPr>
          <p:sp>
            <p:nvSpPr>
              <p:cNvPr id="242" name="Freeform 1154">
                <a:extLst>
                  <a:ext uri="{FF2B5EF4-FFF2-40B4-BE49-F238E27FC236}">
                    <a16:creationId xmlns:a16="http://schemas.microsoft.com/office/drawing/2014/main" id="{62AF520C-4EB7-4C4F-8D46-71C566D0D4A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43" name="Freeform 1155">
                <a:extLst>
                  <a:ext uri="{FF2B5EF4-FFF2-40B4-BE49-F238E27FC236}">
                    <a16:creationId xmlns:a16="http://schemas.microsoft.com/office/drawing/2014/main" id="{EB6ABF74-410F-4571-AF2B-E85698F4D12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44" name="Freeform 1156">
                <a:extLst>
                  <a:ext uri="{FF2B5EF4-FFF2-40B4-BE49-F238E27FC236}">
                    <a16:creationId xmlns:a16="http://schemas.microsoft.com/office/drawing/2014/main" id="{9BE5EC70-508E-4465-BF51-EBE1F0C7861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45" name="Freeform 1157">
                <a:extLst>
                  <a:ext uri="{FF2B5EF4-FFF2-40B4-BE49-F238E27FC236}">
                    <a16:creationId xmlns:a16="http://schemas.microsoft.com/office/drawing/2014/main" id="{3B68F8CA-3FEE-49C2-BE70-81C408591E7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46" name="Freeform 1158">
                <a:extLst>
                  <a:ext uri="{FF2B5EF4-FFF2-40B4-BE49-F238E27FC236}">
                    <a16:creationId xmlns:a16="http://schemas.microsoft.com/office/drawing/2014/main" id="{37FAA42D-7C06-4203-B540-8520CA286D9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47" name="Freeform 1159">
                <a:extLst>
                  <a:ext uri="{FF2B5EF4-FFF2-40B4-BE49-F238E27FC236}">
                    <a16:creationId xmlns:a16="http://schemas.microsoft.com/office/drawing/2014/main" id="{415660AD-65E2-4621-848F-C114DA8785F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236" name="Freeform 1160">
              <a:extLst>
                <a:ext uri="{FF2B5EF4-FFF2-40B4-BE49-F238E27FC236}">
                  <a16:creationId xmlns:a16="http://schemas.microsoft.com/office/drawing/2014/main" id="{A1B16D89-1531-4BB0-8EFD-4D8902F6F939}"/>
                </a:ext>
              </a:extLst>
            </p:cNvPr>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37" name="Freeform 1161">
              <a:extLst>
                <a:ext uri="{FF2B5EF4-FFF2-40B4-BE49-F238E27FC236}">
                  <a16:creationId xmlns:a16="http://schemas.microsoft.com/office/drawing/2014/main" id="{632D5C83-2ECE-41E4-86C8-26CCE63B4AEB}"/>
                </a:ext>
              </a:extLst>
            </p:cNvPr>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38" name="Freeform 1162">
              <a:extLst>
                <a:ext uri="{FF2B5EF4-FFF2-40B4-BE49-F238E27FC236}">
                  <a16:creationId xmlns:a16="http://schemas.microsoft.com/office/drawing/2014/main" id="{7D2F6277-0976-40B4-9047-E0611FD5BF90}"/>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39" name="Freeform 1163">
              <a:extLst>
                <a:ext uri="{FF2B5EF4-FFF2-40B4-BE49-F238E27FC236}">
                  <a16:creationId xmlns:a16="http://schemas.microsoft.com/office/drawing/2014/main" id="{70F0A23A-F7CC-4509-A60F-BF8FA3A14980}"/>
                </a:ext>
              </a:extLst>
            </p:cNvPr>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40" name="Freeform 1164">
              <a:extLst>
                <a:ext uri="{FF2B5EF4-FFF2-40B4-BE49-F238E27FC236}">
                  <a16:creationId xmlns:a16="http://schemas.microsoft.com/office/drawing/2014/main" id="{55B906FF-C161-45A5-BF74-32EF304DB2FA}"/>
                </a:ext>
              </a:extLst>
            </p:cNvPr>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41" name="Freeform 1165">
              <a:extLst>
                <a:ext uri="{FF2B5EF4-FFF2-40B4-BE49-F238E27FC236}">
                  <a16:creationId xmlns:a16="http://schemas.microsoft.com/office/drawing/2014/main" id="{952E13B9-D6D9-4CD6-9C27-59636F5F10F2}"/>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pic>
        <p:nvPicPr>
          <p:cNvPr id="248" name="Picture 568" descr="light2.png">
            <a:extLst>
              <a:ext uri="{FF2B5EF4-FFF2-40B4-BE49-F238E27FC236}">
                <a16:creationId xmlns:a16="http://schemas.microsoft.com/office/drawing/2014/main" id="{5C260269-BA1E-4831-B3F9-86F793D59057}"/>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flipH="1">
            <a:off x="9350730" y="2464111"/>
            <a:ext cx="92772" cy="405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9" name="Picture 1017" descr="antenna_stylized">
            <a:extLst>
              <a:ext uri="{FF2B5EF4-FFF2-40B4-BE49-F238E27FC236}">
                <a16:creationId xmlns:a16="http://schemas.microsoft.com/office/drawing/2014/main" id="{4CADA134-0A81-4A6A-9FBD-A7AAD35100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56844" y="2391548"/>
            <a:ext cx="530702" cy="22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0" name="Picture 1017" descr="antenna_stylized">
            <a:extLst>
              <a:ext uri="{FF2B5EF4-FFF2-40B4-BE49-F238E27FC236}">
                <a16:creationId xmlns:a16="http://schemas.microsoft.com/office/drawing/2014/main" id="{FD9A0EBD-705F-44E0-A08B-33291361DA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30082" y="2130945"/>
            <a:ext cx="530702" cy="22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1" name="Picture 571" descr="fridge2.png">
            <a:extLst>
              <a:ext uri="{FF2B5EF4-FFF2-40B4-BE49-F238E27FC236}">
                <a16:creationId xmlns:a16="http://schemas.microsoft.com/office/drawing/2014/main" id="{57CC0AD3-8679-440F-A091-E9C6908E0698}"/>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562589" y="3456839"/>
            <a:ext cx="189578" cy="3370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2" name="Picture 1115" descr="antenna_stylized">
            <a:extLst>
              <a:ext uri="{FF2B5EF4-FFF2-40B4-BE49-F238E27FC236}">
                <a16:creationId xmlns:a16="http://schemas.microsoft.com/office/drawing/2014/main" id="{F9A57F9C-7919-4C44-A540-9D1FF5D187A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62826" y="3397246"/>
            <a:ext cx="347997" cy="167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53" name="Group 850">
            <a:extLst>
              <a:ext uri="{FF2B5EF4-FFF2-40B4-BE49-F238E27FC236}">
                <a16:creationId xmlns:a16="http://schemas.microsoft.com/office/drawing/2014/main" id="{0C554D8A-CEF0-4A1E-BC0D-8ABE9A9098DE}"/>
              </a:ext>
            </a:extLst>
          </p:cNvPr>
          <p:cNvGrpSpPr>
            <a:grpSpLocks/>
          </p:cNvGrpSpPr>
          <p:nvPr/>
        </p:nvGrpSpPr>
        <p:grpSpPr bwMode="auto">
          <a:xfrm>
            <a:off x="8263359" y="1923359"/>
            <a:ext cx="448245" cy="96676"/>
            <a:chOff x="2199" y="955"/>
            <a:chExt cx="2547" cy="506"/>
          </a:xfrm>
        </p:grpSpPr>
        <p:sp>
          <p:nvSpPr>
            <p:cNvPr id="254" name="Freeform 851">
              <a:extLst>
                <a:ext uri="{FF2B5EF4-FFF2-40B4-BE49-F238E27FC236}">
                  <a16:creationId xmlns:a16="http://schemas.microsoft.com/office/drawing/2014/main" id="{9D9DCBD5-E7DC-478D-9BC9-57695055218B}"/>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55" name="Freeform 852">
              <a:extLst>
                <a:ext uri="{FF2B5EF4-FFF2-40B4-BE49-F238E27FC236}">
                  <a16:creationId xmlns:a16="http://schemas.microsoft.com/office/drawing/2014/main" id="{33850128-9F82-4519-8189-899787FB4B15}"/>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56" name="Freeform 853">
              <a:extLst>
                <a:ext uri="{FF2B5EF4-FFF2-40B4-BE49-F238E27FC236}">
                  <a16:creationId xmlns:a16="http://schemas.microsoft.com/office/drawing/2014/main" id="{F6EA09C1-C447-47BE-8C7A-8F5975A68827}"/>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57" name="Freeform 854">
              <a:extLst>
                <a:ext uri="{FF2B5EF4-FFF2-40B4-BE49-F238E27FC236}">
                  <a16:creationId xmlns:a16="http://schemas.microsoft.com/office/drawing/2014/main" id="{DB9A8D1C-484C-4436-975C-7C0D5FBA0FC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58" name="Freeform 855">
              <a:extLst>
                <a:ext uri="{FF2B5EF4-FFF2-40B4-BE49-F238E27FC236}">
                  <a16:creationId xmlns:a16="http://schemas.microsoft.com/office/drawing/2014/main" id="{A2C08130-AD25-47EC-8857-6F8D887E415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59" name="Freeform 856">
              <a:extLst>
                <a:ext uri="{FF2B5EF4-FFF2-40B4-BE49-F238E27FC236}">
                  <a16:creationId xmlns:a16="http://schemas.microsoft.com/office/drawing/2014/main" id="{4050837F-E349-4F9A-9B94-372415890594}"/>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260" name="Group 850">
            <a:extLst>
              <a:ext uri="{FF2B5EF4-FFF2-40B4-BE49-F238E27FC236}">
                <a16:creationId xmlns:a16="http://schemas.microsoft.com/office/drawing/2014/main" id="{F269BBA8-2118-42D2-8E27-F43256038C0F}"/>
              </a:ext>
            </a:extLst>
          </p:cNvPr>
          <p:cNvGrpSpPr>
            <a:grpSpLocks/>
          </p:cNvGrpSpPr>
          <p:nvPr/>
        </p:nvGrpSpPr>
        <p:grpSpPr bwMode="auto">
          <a:xfrm>
            <a:off x="7932356" y="2418522"/>
            <a:ext cx="448245" cy="96676"/>
            <a:chOff x="2199" y="955"/>
            <a:chExt cx="2547" cy="506"/>
          </a:xfrm>
        </p:grpSpPr>
        <p:sp>
          <p:nvSpPr>
            <p:cNvPr id="261" name="Freeform 851">
              <a:extLst>
                <a:ext uri="{FF2B5EF4-FFF2-40B4-BE49-F238E27FC236}">
                  <a16:creationId xmlns:a16="http://schemas.microsoft.com/office/drawing/2014/main" id="{215DE946-0670-4FF1-81DF-34A538D7C164}"/>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2" name="Freeform 852">
              <a:extLst>
                <a:ext uri="{FF2B5EF4-FFF2-40B4-BE49-F238E27FC236}">
                  <a16:creationId xmlns:a16="http://schemas.microsoft.com/office/drawing/2014/main" id="{9D17B795-C92F-4BEF-A04A-AC19F112F3D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3" name="Freeform 853">
              <a:extLst>
                <a:ext uri="{FF2B5EF4-FFF2-40B4-BE49-F238E27FC236}">
                  <a16:creationId xmlns:a16="http://schemas.microsoft.com/office/drawing/2014/main" id="{ED033402-70F4-4151-871D-25CDF87D3A74}"/>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4" name="Freeform 854">
              <a:extLst>
                <a:ext uri="{FF2B5EF4-FFF2-40B4-BE49-F238E27FC236}">
                  <a16:creationId xmlns:a16="http://schemas.microsoft.com/office/drawing/2014/main" id="{9E0FED7E-049D-4120-9A37-CEF8898783B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5" name="Freeform 855">
              <a:extLst>
                <a:ext uri="{FF2B5EF4-FFF2-40B4-BE49-F238E27FC236}">
                  <a16:creationId xmlns:a16="http://schemas.microsoft.com/office/drawing/2014/main" id="{2E033247-7CAC-4CCC-939E-7BD53BF37FC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6" name="Freeform 856">
              <a:extLst>
                <a:ext uri="{FF2B5EF4-FFF2-40B4-BE49-F238E27FC236}">
                  <a16:creationId xmlns:a16="http://schemas.microsoft.com/office/drawing/2014/main" id="{63FB23B0-17A1-4A40-B8C6-AE4D5EBA83DC}"/>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267" name="Group 850">
            <a:extLst>
              <a:ext uri="{FF2B5EF4-FFF2-40B4-BE49-F238E27FC236}">
                <a16:creationId xmlns:a16="http://schemas.microsoft.com/office/drawing/2014/main" id="{B1F8B122-1D30-4876-953C-7F52DF931F70}"/>
              </a:ext>
            </a:extLst>
          </p:cNvPr>
          <p:cNvGrpSpPr>
            <a:grpSpLocks/>
          </p:cNvGrpSpPr>
          <p:nvPr/>
        </p:nvGrpSpPr>
        <p:grpSpPr bwMode="auto">
          <a:xfrm>
            <a:off x="9151061" y="2393559"/>
            <a:ext cx="427847" cy="76292"/>
            <a:chOff x="2199" y="955"/>
            <a:chExt cx="2547" cy="506"/>
          </a:xfrm>
        </p:grpSpPr>
        <p:sp>
          <p:nvSpPr>
            <p:cNvPr id="268" name="Freeform 851">
              <a:extLst>
                <a:ext uri="{FF2B5EF4-FFF2-40B4-BE49-F238E27FC236}">
                  <a16:creationId xmlns:a16="http://schemas.microsoft.com/office/drawing/2014/main" id="{6D71682B-4E58-4AF0-8DE2-3A93EEC4CD21}"/>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9" name="Freeform 852">
              <a:extLst>
                <a:ext uri="{FF2B5EF4-FFF2-40B4-BE49-F238E27FC236}">
                  <a16:creationId xmlns:a16="http://schemas.microsoft.com/office/drawing/2014/main" id="{30564946-E7BA-49B1-8323-38BEABA9BA11}"/>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0" name="Freeform 853">
              <a:extLst>
                <a:ext uri="{FF2B5EF4-FFF2-40B4-BE49-F238E27FC236}">
                  <a16:creationId xmlns:a16="http://schemas.microsoft.com/office/drawing/2014/main" id="{8D1AD1F1-A728-4082-AFD6-D86B3943F839}"/>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1" name="Freeform 854">
              <a:extLst>
                <a:ext uri="{FF2B5EF4-FFF2-40B4-BE49-F238E27FC236}">
                  <a16:creationId xmlns:a16="http://schemas.microsoft.com/office/drawing/2014/main" id="{B175016F-887C-4ABD-8D0C-CAAA623912B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2" name="Freeform 855">
              <a:extLst>
                <a:ext uri="{FF2B5EF4-FFF2-40B4-BE49-F238E27FC236}">
                  <a16:creationId xmlns:a16="http://schemas.microsoft.com/office/drawing/2014/main" id="{311965F0-A1B5-4020-A97A-55888BFD3CEC}"/>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3" name="Freeform 856">
              <a:extLst>
                <a:ext uri="{FF2B5EF4-FFF2-40B4-BE49-F238E27FC236}">
                  <a16:creationId xmlns:a16="http://schemas.microsoft.com/office/drawing/2014/main" id="{D865824C-1AA2-4FA4-B457-1F3A6E6B73E5}"/>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274" name="Group 850">
            <a:extLst>
              <a:ext uri="{FF2B5EF4-FFF2-40B4-BE49-F238E27FC236}">
                <a16:creationId xmlns:a16="http://schemas.microsoft.com/office/drawing/2014/main" id="{83DB7A73-FE76-4D8D-B80D-B80D68539EB9}"/>
              </a:ext>
            </a:extLst>
          </p:cNvPr>
          <p:cNvGrpSpPr>
            <a:grpSpLocks/>
          </p:cNvGrpSpPr>
          <p:nvPr/>
        </p:nvGrpSpPr>
        <p:grpSpPr bwMode="auto">
          <a:xfrm>
            <a:off x="9213994" y="2131299"/>
            <a:ext cx="427847" cy="76292"/>
            <a:chOff x="2199" y="955"/>
            <a:chExt cx="2547" cy="506"/>
          </a:xfrm>
        </p:grpSpPr>
        <p:sp>
          <p:nvSpPr>
            <p:cNvPr id="275" name="Freeform 851">
              <a:extLst>
                <a:ext uri="{FF2B5EF4-FFF2-40B4-BE49-F238E27FC236}">
                  <a16:creationId xmlns:a16="http://schemas.microsoft.com/office/drawing/2014/main" id="{4621014C-9C1D-47E0-A707-7231FE8E059B}"/>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6" name="Freeform 852">
              <a:extLst>
                <a:ext uri="{FF2B5EF4-FFF2-40B4-BE49-F238E27FC236}">
                  <a16:creationId xmlns:a16="http://schemas.microsoft.com/office/drawing/2014/main" id="{1CC3AFC9-2487-4614-8076-360BCF26C94A}"/>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7" name="Freeform 853">
              <a:extLst>
                <a:ext uri="{FF2B5EF4-FFF2-40B4-BE49-F238E27FC236}">
                  <a16:creationId xmlns:a16="http://schemas.microsoft.com/office/drawing/2014/main" id="{2AA309F6-0DF7-4AB0-AF66-D919FBABFBDF}"/>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8" name="Freeform 854">
              <a:extLst>
                <a:ext uri="{FF2B5EF4-FFF2-40B4-BE49-F238E27FC236}">
                  <a16:creationId xmlns:a16="http://schemas.microsoft.com/office/drawing/2014/main" id="{841CDBDD-4419-4D38-B753-B1C0A981A01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9" name="Freeform 855">
              <a:extLst>
                <a:ext uri="{FF2B5EF4-FFF2-40B4-BE49-F238E27FC236}">
                  <a16:creationId xmlns:a16="http://schemas.microsoft.com/office/drawing/2014/main" id="{7531A905-6D93-4918-AEE0-9D5113A5A104}"/>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80" name="Freeform 856">
              <a:extLst>
                <a:ext uri="{FF2B5EF4-FFF2-40B4-BE49-F238E27FC236}">
                  <a16:creationId xmlns:a16="http://schemas.microsoft.com/office/drawing/2014/main" id="{90E72413-57B6-408D-B2AE-3743D22E26B6}"/>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281" name="Group 850">
            <a:extLst>
              <a:ext uri="{FF2B5EF4-FFF2-40B4-BE49-F238E27FC236}">
                <a16:creationId xmlns:a16="http://schemas.microsoft.com/office/drawing/2014/main" id="{415EE9F6-BB00-41BB-9A66-58F5A223CCE5}"/>
              </a:ext>
            </a:extLst>
          </p:cNvPr>
          <p:cNvGrpSpPr>
            <a:grpSpLocks/>
          </p:cNvGrpSpPr>
          <p:nvPr/>
        </p:nvGrpSpPr>
        <p:grpSpPr bwMode="auto">
          <a:xfrm>
            <a:off x="8412774" y="3364720"/>
            <a:ext cx="375111" cy="76292"/>
            <a:chOff x="2199" y="955"/>
            <a:chExt cx="2547" cy="506"/>
          </a:xfrm>
        </p:grpSpPr>
        <p:sp>
          <p:nvSpPr>
            <p:cNvPr id="282" name="Freeform 851">
              <a:extLst>
                <a:ext uri="{FF2B5EF4-FFF2-40B4-BE49-F238E27FC236}">
                  <a16:creationId xmlns:a16="http://schemas.microsoft.com/office/drawing/2014/main" id="{4EFA94A2-C82D-47C3-B491-1BCD0773F1E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83" name="Freeform 852">
              <a:extLst>
                <a:ext uri="{FF2B5EF4-FFF2-40B4-BE49-F238E27FC236}">
                  <a16:creationId xmlns:a16="http://schemas.microsoft.com/office/drawing/2014/main" id="{D3379141-F41E-4E25-B2D6-F8C7BB540783}"/>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84" name="Freeform 853">
              <a:extLst>
                <a:ext uri="{FF2B5EF4-FFF2-40B4-BE49-F238E27FC236}">
                  <a16:creationId xmlns:a16="http://schemas.microsoft.com/office/drawing/2014/main" id="{479C50E8-2FA3-49B5-B2D1-F7A4A6136CDD}"/>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85" name="Freeform 854">
              <a:extLst>
                <a:ext uri="{FF2B5EF4-FFF2-40B4-BE49-F238E27FC236}">
                  <a16:creationId xmlns:a16="http://schemas.microsoft.com/office/drawing/2014/main" id="{64D1277E-D69A-426B-944A-A0DFF09F2AF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86" name="Freeform 855">
              <a:extLst>
                <a:ext uri="{FF2B5EF4-FFF2-40B4-BE49-F238E27FC236}">
                  <a16:creationId xmlns:a16="http://schemas.microsoft.com/office/drawing/2014/main" id="{799627CC-2F95-43A8-9D4A-8E39C116ABB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87" name="Freeform 856">
              <a:extLst>
                <a:ext uri="{FF2B5EF4-FFF2-40B4-BE49-F238E27FC236}">
                  <a16:creationId xmlns:a16="http://schemas.microsoft.com/office/drawing/2014/main" id="{4480FB3A-7CC1-4F77-95CA-12B856171FFE}"/>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288" name="Group 850">
            <a:extLst>
              <a:ext uri="{FF2B5EF4-FFF2-40B4-BE49-F238E27FC236}">
                <a16:creationId xmlns:a16="http://schemas.microsoft.com/office/drawing/2014/main" id="{6B90B5CB-AC90-4619-B759-DC85E74340EF}"/>
              </a:ext>
            </a:extLst>
          </p:cNvPr>
          <p:cNvGrpSpPr>
            <a:grpSpLocks/>
          </p:cNvGrpSpPr>
          <p:nvPr/>
        </p:nvGrpSpPr>
        <p:grpSpPr bwMode="auto">
          <a:xfrm>
            <a:off x="8113941" y="3478974"/>
            <a:ext cx="373704" cy="70494"/>
            <a:chOff x="2199" y="955"/>
            <a:chExt cx="2547" cy="506"/>
          </a:xfrm>
        </p:grpSpPr>
        <p:sp>
          <p:nvSpPr>
            <p:cNvPr id="289" name="Freeform 851">
              <a:extLst>
                <a:ext uri="{FF2B5EF4-FFF2-40B4-BE49-F238E27FC236}">
                  <a16:creationId xmlns:a16="http://schemas.microsoft.com/office/drawing/2014/main" id="{0DF2362C-952E-4187-87FB-30B8454B6E4C}"/>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90" name="Freeform 852">
              <a:extLst>
                <a:ext uri="{FF2B5EF4-FFF2-40B4-BE49-F238E27FC236}">
                  <a16:creationId xmlns:a16="http://schemas.microsoft.com/office/drawing/2014/main" id="{B50AE50F-B653-4A52-9BB3-A86614E1BDB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91" name="Freeform 853">
              <a:extLst>
                <a:ext uri="{FF2B5EF4-FFF2-40B4-BE49-F238E27FC236}">
                  <a16:creationId xmlns:a16="http://schemas.microsoft.com/office/drawing/2014/main" id="{7267F5D3-4966-424E-9AA8-0197915D24A0}"/>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92" name="Freeform 854">
              <a:extLst>
                <a:ext uri="{FF2B5EF4-FFF2-40B4-BE49-F238E27FC236}">
                  <a16:creationId xmlns:a16="http://schemas.microsoft.com/office/drawing/2014/main" id="{9CE2111A-67ED-426B-8708-2F548A5489DD}"/>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93" name="Freeform 855">
              <a:extLst>
                <a:ext uri="{FF2B5EF4-FFF2-40B4-BE49-F238E27FC236}">
                  <a16:creationId xmlns:a16="http://schemas.microsoft.com/office/drawing/2014/main" id="{BC6B6AD3-F0DB-4C3E-B805-261611CF97B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94" name="Freeform 856">
              <a:extLst>
                <a:ext uri="{FF2B5EF4-FFF2-40B4-BE49-F238E27FC236}">
                  <a16:creationId xmlns:a16="http://schemas.microsoft.com/office/drawing/2014/main" id="{642CF0DB-7259-4F6C-B4A5-F21CBA2DA8F9}"/>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295" name="Group 850">
            <a:extLst>
              <a:ext uri="{FF2B5EF4-FFF2-40B4-BE49-F238E27FC236}">
                <a16:creationId xmlns:a16="http://schemas.microsoft.com/office/drawing/2014/main" id="{4BE1B312-C2B1-4D93-9EBF-AAD8F8F18BB4}"/>
              </a:ext>
            </a:extLst>
          </p:cNvPr>
          <p:cNvGrpSpPr>
            <a:grpSpLocks/>
          </p:cNvGrpSpPr>
          <p:nvPr/>
        </p:nvGrpSpPr>
        <p:grpSpPr bwMode="auto">
          <a:xfrm>
            <a:off x="8272145" y="3892049"/>
            <a:ext cx="496588" cy="96676"/>
            <a:chOff x="2199" y="955"/>
            <a:chExt cx="2547" cy="506"/>
          </a:xfrm>
        </p:grpSpPr>
        <p:sp>
          <p:nvSpPr>
            <p:cNvPr id="296" name="Freeform 851">
              <a:extLst>
                <a:ext uri="{FF2B5EF4-FFF2-40B4-BE49-F238E27FC236}">
                  <a16:creationId xmlns:a16="http://schemas.microsoft.com/office/drawing/2014/main" id="{2461AF8E-D9BC-45A5-9453-1F2DD74B5A7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97" name="Freeform 852">
              <a:extLst>
                <a:ext uri="{FF2B5EF4-FFF2-40B4-BE49-F238E27FC236}">
                  <a16:creationId xmlns:a16="http://schemas.microsoft.com/office/drawing/2014/main" id="{A56C536A-07DD-43CC-8F70-15029037A62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98" name="Freeform 853">
              <a:extLst>
                <a:ext uri="{FF2B5EF4-FFF2-40B4-BE49-F238E27FC236}">
                  <a16:creationId xmlns:a16="http://schemas.microsoft.com/office/drawing/2014/main" id="{0126BFCB-EC83-4437-812E-CDAAD2D3EE14}"/>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99" name="Freeform 854">
              <a:extLst>
                <a:ext uri="{FF2B5EF4-FFF2-40B4-BE49-F238E27FC236}">
                  <a16:creationId xmlns:a16="http://schemas.microsoft.com/office/drawing/2014/main" id="{BE9CC25B-B565-4EE3-97F1-D1F8F6AC4F29}"/>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0" name="Freeform 855">
              <a:extLst>
                <a:ext uri="{FF2B5EF4-FFF2-40B4-BE49-F238E27FC236}">
                  <a16:creationId xmlns:a16="http://schemas.microsoft.com/office/drawing/2014/main" id="{5DA4F96A-2CDE-4692-9489-327904E5F35C}"/>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1" name="Freeform 856">
              <a:extLst>
                <a:ext uri="{FF2B5EF4-FFF2-40B4-BE49-F238E27FC236}">
                  <a16:creationId xmlns:a16="http://schemas.microsoft.com/office/drawing/2014/main" id="{120152AA-3DFB-424D-BF98-15C9E25D6617}"/>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02" name="Group 850">
            <a:extLst>
              <a:ext uri="{FF2B5EF4-FFF2-40B4-BE49-F238E27FC236}">
                <a16:creationId xmlns:a16="http://schemas.microsoft.com/office/drawing/2014/main" id="{FFE966D4-672E-4333-952C-851644CAE448}"/>
              </a:ext>
            </a:extLst>
          </p:cNvPr>
          <p:cNvGrpSpPr>
            <a:grpSpLocks/>
          </p:cNvGrpSpPr>
          <p:nvPr/>
        </p:nvGrpSpPr>
        <p:grpSpPr bwMode="auto">
          <a:xfrm>
            <a:off x="9810243" y="5390539"/>
            <a:ext cx="536140" cy="131828"/>
            <a:chOff x="2199" y="955"/>
            <a:chExt cx="2547" cy="506"/>
          </a:xfrm>
        </p:grpSpPr>
        <p:sp>
          <p:nvSpPr>
            <p:cNvPr id="303" name="Freeform 851">
              <a:extLst>
                <a:ext uri="{FF2B5EF4-FFF2-40B4-BE49-F238E27FC236}">
                  <a16:creationId xmlns:a16="http://schemas.microsoft.com/office/drawing/2014/main" id="{93B2E8B9-53EF-4C70-AC8B-2C961305BF1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4" name="Freeform 852">
              <a:extLst>
                <a:ext uri="{FF2B5EF4-FFF2-40B4-BE49-F238E27FC236}">
                  <a16:creationId xmlns:a16="http://schemas.microsoft.com/office/drawing/2014/main" id="{534D7FF5-F625-4E00-8935-37C5861EB97E}"/>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5" name="Freeform 853">
              <a:extLst>
                <a:ext uri="{FF2B5EF4-FFF2-40B4-BE49-F238E27FC236}">
                  <a16:creationId xmlns:a16="http://schemas.microsoft.com/office/drawing/2014/main" id="{F050E38F-E005-417F-98A8-A96DC6A45868}"/>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6" name="Freeform 854">
              <a:extLst>
                <a:ext uri="{FF2B5EF4-FFF2-40B4-BE49-F238E27FC236}">
                  <a16:creationId xmlns:a16="http://schemas.microsoft.com/office/drawing/2014/main" id="{13C6AD69-4941-4EE6-AD07-11976C525284}"/>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7" name="Freeform 855">
              <a:extLst>
                <a:ext uri="{FF2B5EF4-FFF2-40B4-BE49-F238E27FC236}">
                  <a16:creationId xmlns:a16="http://schemas.microsoft.com/office/drawing/2014/main" id="{1F92AC07-07FB-4467-AC63-310B41AD026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8" name="Freeform 856">
              <a:extLst>
                <a:ext uri="{FF2B5EF4-FFF2-40B4-BE49-F238E27FC236}">
                  <a16:creationId xmlns:a16="http://schemas.microsoft.com/office/drawing/2014/main" id="{B666115F-EAF9-4C39-B4EE-F18526E4B56E}"/>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09" name="Group 850">
            <a:extLst>
              <a:ext uri="{FF2B5EF4-FFF2-40B4-BE49-F238E27FC236}">
                <a16:creationId xmlns:a16="http://schemas.microsoft.com/office/drawing/2014/main" id="{CFE8E908-3833-4C3C-9D3B-C86535A47978}"/>
              </a:ext>
            </a:extLst>
          </p:cNvPr>
          <p:cNvGrpSpPr>
            <a:grpSpLocks/>
          </p:cNvGrpSpPr>
          <p:nvPr/>
        </p:nvGrpSpPr>
        <p:grpSpPr bwMode="auto">
          <a:xfrm>
            <a:off x="9955264" y="5799215"/>
            <a:ext cx="408699" cy="92283"/>
            <a:chOff x="2199" y="955"/>
            <a:chExt cx="2547" cy="506"/>
          </a:xfrm>
        </p:grpSpPr>
        <p:sp>
          <p:nvSpPr>
            <p:cNvPr id="310" name="Freeform 851">
              <a:extLst>
                <a:ext uri="{FF2B5EF4-FFF2-40B4-BE49-F238E27FC236}">
                  <a16:creationId xmlns:a16="http://schemas.microsoft.com/office/drawing/2014/main" id="{C2368E91-7457-4F20-A8DA-EEAA05386B54}"/>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1" name="Freeform 852">
              <a:extLst>
                <a:ext uri="{FF2B5EF4-FFF2-40B4-BE49-F238E27FC236}">
                  <a16:creationId xmlns:a16="http://schemas.microsoft.com/office/drawing/2014/main" id="{EE8DB432-2358-49C2-B25B-CA9DB937949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2" name="Freeform 853">
              <a:extLst>
                <a:ext uri="{FF2B5EF4-FFF2-40B4-BE49-F238E27FC236}">
                  <a16:creationId xmlns:a16="http://schemas.microsoft.com/office/drawing/2014/main" id="{A701D777-0EE8-465E-864C-7657EAF313EC}"/>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3" name="Freeform 854">
              <a:extLst>
                <a:ext uri="{FF2B5EF4-FFF2-40B4-BE49-F238E27FC236}">
                  <a16:creationId xmlns:a16="http://schemas.microsoft.com/office/drawing/2014/main" id="{045EE186-D4C6-49ED-8670-BE69AD9E3225}"/>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4" name="Freeform 855">
              <a:extLst>
                <a:ext uri="{FF2B5EF4-FFF2-40B4-BE49-F238E27FC236}">
                  <a16:creationId xmlns:a16="http://schemas.microsoft.com/office/drawing/2014/main" id="{F67A25BE-121E-459E-876F-8012AE04A6B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5" name="Freeform 856">
              <a:extLst>
                <a:ext uri="{FF2B5EF4-FFF2-40B4-BE49-F238E27FC236}">
                  <a16:creationId xmlns:a16="http://schemas.microsoft.com/office/drawing/2014/main" id="{8B62622D-933E-4A66-B8F5-6BF00DF50B9C}"/>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16" name="Group 850">
            <a:extLst>
              <a:ext uri="{FF2B5EF4-FFF2-40B4-BE49-F238E27FC236}">
                <a16:creationId xmlns:a16="http://schemas.microsoft.com/office/drawing/2014/main" id="{33F90480-2C0A-4DA5-8650-1FF644215CE9}"/>
              </a:ext>
            </a:extLst>
          </p:cNvPr>
          <p:cNvGrpSpPr>
            <a:grpSpLocks/>
          </p:cNvGrpSpPr>
          <p:nvPr/>
        </p:nvGrpSpPr>
        <p:grpSpPr bwMode="auto">
          <a:xfrm>
            <a:off x="9537779" y="5869522"/>
            <a:ext cx="408699" cy="92283"/>
            <a:chOff x="2199" y="955"/>
            <a:chExt cx="2547" cy="506"/>
          </a:xfrm>
        </p:grpSpPr>
        <p:sp>
          <p:nvSpPr>
            <p:cNvPr id="317" name="Freeform 851">
              <a:extLst>
                <a:ext uri="{FF2B5EF4-FFF2-40B4-BE49-F238E27FC236}">
                  <a16:creationId xmlns:a16="http://schemas.microsoft.com/office/drawing/2014/main" id="{95EF6603-44B3-45BF-A217-5CED30CCA559}"/>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8" name="Freeform 852">
              <a:extLst>
                <a:ext uri="{FF2B5EF4-FFF2-40B4-BE49-F238E27FC236}">
                  <a16:creationId xmlns:a16="http://schemas.microsoft.com/office/drawing/2014/main" id="{DD5D1BB7-4A42-4AB7-B34F-DF6F0A1437A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9" name="Freeform 853">
              <a:extLst>
                <a:ext uri="{FF2B5EF4-FFF2-40B4-BE49-F238E27FC236}">
                  <a16:creationId xmlns:a16="http://schemas.microsoft.com/office/drawing/2014/main" id="{EFEF99A6-83BF-41D4-A8AF-40F8C5D3D319}"/>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0" name="Freeform 854">
              <a:extLst>
                <a:ext uri="{FF2B5EF4-FFF2-40B4-BE49-F238E27FC236}">
                  <a16:creationId xmlns:a16="http://schemas.microsoft.com/office/drawing/2014/main" id="{6780E29E-0F67-4B64-AA49-3F673020C336}"/>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 name="Freeform 855">
              <a:extLst>
                <a:ext uri="{FF2B5EF4-FFF2-40B4-BE49-F238E27FC236}">
                  <a16:creationId xmlns:a16="http://schemas.microsoft.com/office/drawing/2014/main" id="{D7C54518-57CA-4CFE-8E7A-AD6370E87EA5}"/>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 name="Freeform 856">
              <a:extLst>
                <a:ext uri="{FF2B5EF4-FFF2-40B4-BE49-F238E27FC236}">
                  <a16:creationId xmlns:a16="http://schemas.microsoft.com/office/drawing/2014/main" id="{202CAF34-9309-4F9F-8FB6-755C4AC92D54}"/>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23" name="Group 817">
            <a:extLst>
              <a:ext uri="{FF2B5EF4-FFF2-40B4-BE49-F238E27FC236}">
                <a16:creationId xmlns:a16="http://schemas.microsoft.com/office/drawing/2014/main" id="{52C7F796-372F-45BA-9444-7807D47CD28E}"/>
              </a:ext>
            </a:extLst>
          </p:cNvPr>
          <p:cNvGrpSpPr>
            <a:grpSpLocks/>
          </p:cNvGrpSpPr>
          <p:nvPr/>
        </p:nvGrpSpPr>
        <p:grpSpPr bwMode="auto">
          <a:xfrm>
            <a:off x="8520897" y="2123634"/>
            <a:ext cx="517525" cy="508000"/>
            <a:chOff x="2920" y="1424"/>
            <a:chExt cx="326" cy="320"/>
          </a:xfrm>
        </p:grpSpPr>
        <p:sp>
          <p:nvSpPr>
            <p:cNvPr id="324" name="Oval 818">
              <a:extLst>
                <a:ext uri="{FF2B5EF4-FFF2-40B4-BE49-F238E27FC236}">
                  <a16:creationId xmlns:a16="http://schemas.microsoft.com/office/drawing/2014/main" id="{A15EE242-717B-48F9-B36F-F3E3A3728C39}"/>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grpSp>
          <p:nvGrpSpPr>
            <p:cNvPr id="325" name="Group 819">
              <a:extLst>
                <a:ext uri="{FF2B5EF4-FFF2-40B4-BE49-F238E27FC236}">
                  <a16:creationId xmlns:a16="http://schemas.microsoft.com/office/drawing/2014/main" id="{A9587E23-494E-4E91-B482-C95955F34206}"/>
                </a:ext>
              </a:extLst>
            </p:cNvPr>
            <p:cNvGrpSpPr>
              <a:grpSpLocks/>
            </p:cNvGrpSpPr>
            <p:nvPr/>
          </p:nvGrpSpPr>
          <p:grpSpPr bwMode="auto">
            <a:xfrm>
              <a:off x="2949" y="1424"/>
              <a:ext cx="265" cy="280"/>
              <a:chOff x="2949" y="1424"/>
              <a:chExt cx="265" cy="280"/>
            </a:xfrm>
          </p:grpSpPr>
          <p:sp>
            <p:nvSpPr>
              <p:cNvPr id="327" name="Oval 820">
                <a:extLst>
                  <a:ext uri="{FF2B5EF4-FFF2-40B4-BE49-F238E27FC236}">
                    <a16:creationId xmlns:a16="http://schemas.microsoft.com/office/drawing/2014/main" id="{B84F12F0-8D8B-484E-9E8E-8C6EBF8A5B18}"/>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28" name="Oval 821">
                <a:extLst>
                  <a:ext uri="{FF2B5EF4-FFF2-40B4-BE49-F238E27FC236}">
                    <a16:creationId xmlns:a16="http://schemas.microsoft.com/office/drawing/2014/main" id="{15444D30-161F-47E0-B8F4-322633142609}"/>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29" name="Oval 822">
                <a:extLst>
                  <a:ext uri="{FF2B5EF4-FFF2-40B4-BE49-F238E27FC236}">
                    <a16:creationId xmlns:a16="http://schemas.microsoft.com/office/drawing/2014/main" id="{8E677B40-F3CC-49D9-8437-379BFE06A72F}"/>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30" name="Oval 823">
                <a:extLst>
                  <a:ext uri="{FF2B5EF4-FFF2-40B4-BE49-F238E27FC236}">
                    <a16:creationId xmlns:a16="http://schemas.microsoft.com/office/drawing/2014/main" id="{874A3EA4-5A6E-4A5B-85D1-6985305564D6}"/>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31" name="Freeform 824">
                <a:extLst>
                  <a:ext uri="{FF2B5EF4-FFF2-40B4-BE49-F238E27FC236}">
                    <a16:creationId xmlns:a16="http://schemas.microsoft.com/office/drawing/2014/main" id="{55CAE412-A7DA-49A1-BFE7-C455B914AF2D}"/>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a:noFill/>
              </a:ln>
              <a:effectLst/>
              <a:extLst>
                <a:ext uri="{91240B29-F687-4f45-9708-019B960494DF}">
                  <a14:hiddenLine xmlns="" xmlns:a14="http://schemas.microsoft.com/office/drawing/2010/main" w="19050" cmpd="sng">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26" name="Freeform 825">
              <a:extLst>
                <a:ext uri="{FF2B5EF4-FFF2-40B4-BE49-F238E27FC236}">
                  <a16:creationId xmlns:a16="http://schemas.microsoft.com/office/drawing/2014/main" id="{018B2C90-B187-4FAC-9B7F-1A52FC48CAAC}"/>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w="19050" cmpd="sng">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32" name="Group 347">
            <a:extLst>
              <a:ext uri="{FF2B5EF4-FFF2-40B4-BE49-F238E27FC236}">
                <a16:creationId xmlns:a16="http://schemas.microsoft.com/office/drawing/2014/main" id="{5CB21954-1B87-4165-B26B-9A8452C3DD45}"/>
              </a:ext>
            </a:extLst>
          </p:cNvPr>
          <p:cNvGrpSpPr>
            <a:grpSpLocks/>
          </p:cNvGrpSpPr>
          <p:nvPr/>
        </p:nvGrpSpPr>
        <p:grpSpPr bwMode="auto">
          <a:xfrm>
            <a:off x="8982061" y="2862374"/>
            <a:ext cx="416744" cy="205711"/>
            <a:chOff x="1871277" y="1576300"/>
            <a:chExt cx="1128371" cy="437861"/>
          </a:xfrm>
        </p:grpSpPr>
        <p:sp>
          <p:nvSpPr>
            <p:cNvPr id="333" name="Oval 891">
              <a:extLst>
                <a:ext uri="{FF2B5EF4-FFF2-40B4-BE49-F238E27FC236}">
                  <a16:creationId xmlns:a16="http://schemas.microsoft.com/office/drawing/2014/main" id="{5F845B77-B95E-48DA-A215-1BF77A2799FF}"/>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4" name="Rectangle 892">
              <a:extLst>
                <a:ext uri="{FF2B5EF4-FFF2-40B4-BE49-F238E27FC236}">
                  <a16:creationId xmlns:a16="http://schemas.microsoft.com/office/drawing/2014/main" id="{3AF25D38-36DF-45C9-A536-1966A0A64CBD}"/>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5" name="Oval 893">
              <a:extLst>
                <a:ext uri="{FF2B5EF4-FFF2-40B4-BE49-F238E27FC236}">
                  <a16:creationId xmlns:a16="http://schemas.microsoft.com/office/drawing/2014/main" id="{B769DC6C-DD55-4BAD-8391-82B1059C9E6A}"/>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6" name="Freeform 894">
              <a:extLst>
                <a:ext uri="{FF2B5EF4-FFF2-40B4-BE49-F238E27FC236}">
                  <a16:creationId xmlns:a16="http://schemas.microsoft.com/office/drawing/2014/main" id="{1923A094-8696-42B3-8565-5ECEC9746A88}"/>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7" name="Freeform 895">
              <a:extLst>
                <a:ext uri="{FF2B5EF4-FFF2-40B4-BE49-F238E27FC236}">
                  <a16:creationId xmlns:a16="http://schemas.microsoft.com/office/drawing/2014/main" id="{A3FCA4B7-3937-462E-B2A1-52F90E5AEED6}"/>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896">
              <a:extLst>
                <a:ext uri="{FF2B5EF4-FFF2-40B4-BE49-F238E27FC236}">
                  <a16:creationId xmlns:a16="http://schemas.microsoft.com/office/drawing/2014/main" id="{82345222-219F-424C-B94A-1C76DA551ECB}"/>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9" name="Freeform 897">
              <a:extLst>
                <a:ext uri="{FF2B5EF4-FFF2-40B4-BE49-F238E27FC236}">
                  <a16:creationId xmlns:a16="http://schemas.microsoft.com/office/drawing/2014/main" id="{EB68292D-653C-41B7-8F4A-21F5C9CA64F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340" name="Straight Connector 898">
              <a:extLst>
                <a:ext uri="{FF2B5EF4-FFF2-40B4-BE49-F238E27FC236}">
                  <a16:creationId xmlns:a16="http://schemas.microsoft.com/office/drawing/2014/main" id="{220EB5C1-A228-4123-ABB1-3150A9C5D1D7}"/>
                </a:ext>
              </a:extLst>
            </p:cNvPr>
            <p:cNvCxnSpPr>
              <a:endCxn id="33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41" name="Straight Connector 899">
              <a:extLst>
                <a:ext uri="{FF2B5EF4-FFF2-40B4-BE49-F238E27FC236}">
                  <a16:creationId xmlns:a16="http://schemas.microsoft.com/office/drawing/2014/main" id="{92665DD1-1E5C-487E-877D-8C3AA5935FCF}"/>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42" name="Group 347">
            <a:extLst>
              <a:ext uri="{FF2B5EF4-FFF2-40B4-BE49-F238E27FC236}">
                <a16:creationId xmlns:a16="http://schemas.microsoft.com/office/drawing/2014/main" id="{C0643B84-625E-4209-895B-B705D5928E44}"/>
              </a:ext>
            </a:extLst>
          </p:cNvPr>
          <p:cNvGrpSpPr>
            <a:grpSpLocks/>
          </p:cNvGrpSpPr>
          <p:nvPr/>
        </p:nvGrpSpPr>
        <p:grpSpPr bwMode="auto">
          <a:xfrm>
            <a:off x="9833236" y="2861763"/>
            <a:ext cx="416744" cy="205711"/>
            <a:chOff x="1871277" y="1576300"/>
            <a:chExt cx="1128371" cy="437861"/>
          </a:xfrm>
        </p:grpSpPr>
        <p:sp>
          <p:nvSpPr>
            <p:cNvPr id="343" name="Oval 901">
              <a:extLst>
                <a:ext uri="{FF2B5EF4-FFF2-40B4-BE49-F238E27FC236}">
                  <a16:creationId xmlns:a16="http://schemas.microsoft.com/office/drawing/2014/main" id="{53301610-8032-4D8C-B36C-9784D97BA469}"/>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44" name="Rectangle 902">
              <a:extLst>
                <a:ext uri="{FF2B5EF4-FFF2-40B4-BE49-F238E27FC236}">
                  <a16:creationId xmlns:a16="http://schemas.microsoft.com/office/drawing/2014/main" id="{645D2CF9-E2B4-4462-BEC2-228857A50551}"/>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5" name="Oval 903">
              <a:extLst>
                <a:ext uri="{FF2B5EF4-FFF2-40B4-BE49-F238E27FC236}">
                  <a16:creationId xmlns:a16="http://schemas.microsoft.com/office/drawing/2014/main" id="{FD79AE4D-4ACB-4885-9549-DCA96129FE1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46" name="Freeform 904">
              <a:extLst>
                <a:ext uri="{FF2B5EF4-FFF2-40B4-BE49-F238E27FC236}">
                  <a16:creationId xmlns:a16="http://schemas.microsoft.com/office/drawing/2014/main" id="{3D535D87-2DBC-4680-B290-2A8CF20EB091}"/>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905">
              <a:extLst>
                <a:ext uri="{FF2B5EF4-FFF2-40B4-BE49-F238E27FC236}">
                  <a16:creationId xmlns:a16="http://schemas.microsoft.com/office/drawing/2014/main" id="{2B6F682F-2E34-4328-933C-140AF5906EA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8" name="Freeform 906">
              <a:extLst>
                <a:ext uri="{FF2B5EF4-FFF2-40B4-BE49-F238E27FC236}">
                  <a16:creationId xmlns:a16="http://schemas.microsoft.com/office/drawing/2014/main" id="{212A9356-FC64-4D21-8116-6E964F57DAE1}"/>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9" name="Freeform 907">
              <a:extLst>
                <a:ext uri="{FF2B5EF4-FFF2-40B4-BE49-F238E27FC236}">
                  <a16:creationId xmlns:a16="http://schemas.microsoft.com/office/drawing/2014/main" id="{9A8072D5-852A-4583-857E-75944710CFC0}"/>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350" name="Straight Connector 908">
              <a:extLst>
                <a:ext uri="{FF2B5EF4-FFF2-40B4-BE49-F238E27FC236}">
                  <a16:creationId xmlns:a16="http://schemas.microsoft.com/office/drawing/2014/main" id="{C7A68B37-2BC3-47A0-8290-A23CBB65C41F}"/>
                </a:ext>
              </a:extLst>
            </p:cNvPr>
            <p:cNvCxnSpPr>
              <a:endCxn id="34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51" name="Straight Connector 909">
              <a:extLst>
                <a:ext uri="{FF2B5EF4-FFF2-40B4-BE49-F238E27FC236}">
                  <a16:creationId xmlns:a16="http://schemas.microsoft.com/office/drawing/2014/main" id="{0DB7B4E4-51B5-417F-A723-CB1A7569C94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52" name="Group 347">
            <a:extLst>
              <a:ext uri="{FF2B5EF4-FFF2-40B4-BE49-F238E27FC236}">
                <a16:creationId xmlns:a16="http://schemas.microsoft.com/office/drawing/2014/main" id="{1F466178-0FB6-46F7-ABD6-01BFC2F42873}"/>
              </a:ext>
            </a:extLst>
          </p:cNvPr>
          <p:cNvGrpSpPr>
            <a:grpSpLocks/>
          </p:cNvGrpSpPr>
          <p:nvPr/>
        </p:nvGrpSpPr>
        <p:grpSpPr bwMode="auto">
          <a:xfrm>
            <a:off x="10342675" y="2784649"/>
            <a:ext cx="416744" cy="205711"/>
            <a:chOff x="1871277" y="1576300"/>
            <a:chExt cx="1128371" cy="437861"/>
          </a:xfrm>
        </p:grpSpPr>
        <p:sp>
          <p:nvSpPr>
            <p:cNvPr id="353" name="Oval 911">
              <a:extLst>
                <a:ext uri="{FF2B5EF4-FFF2-40B4-BE49-F238E27FC236}">
                  <a16:creationId xmlns:a16="http://schemas.microsoft.com/office/drawing/2014/main" id="{A3B8A471-EC7F-44A6-A401-FE5DD5DE1631}"/>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54" name="Rectangle 912">
              <a:extLst>
                <a:ext uri="{FF2B5EF4-FFF2-40B4-BE49-F238E27FC236}">
                  <a16:creationId xmlns:a16="http://schemas.microsoft.com/office/drawing/2014/main" id="{2315FA20-0730-46D7-9948-129472C6A5FB}"/>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5" name="Oval 913">
              <a:extLst>
                <a:ext uri="{FF2B5EF4-FFF2-40B4-BE49-F238E27FC236}">
                  <a16:creationId xmlns:a16="http://schemas.microsoft.com/office/drawing/2014/main" id="{92FFF545-465A-4E33-A175-8CE8FC234D07}"/>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56" name="Freeform 914">
              <a:extLst>
                <a:ext uri="{FF2B5EF4-FFF2-40B4-BE49-F238E27FC236}">
                  <a16:creationId xmlns:a16="http://schemas.microsoft.com/office/drawing/2014/main" id="{7D4F22F7-1619-4511-BA14-E0A708D67267}"/>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7" name="Freeform 915">
              <a:extLst>
                <a:ext uri="{FF2B5EF4-FFF2-40B4-BE49-F238E27FC236}">
                  <a16:creationId xmlns:a16="http://schemas.microsoft.com/office/drawing/2014/main" id="{B3DA89D2-EB92-489C-A7BF-964B4A7B1A27}"/>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8" name="Freeform 916">
              <a:extLst>
                <a:ext uri="{FF2B5EF4-FFF2-40B4-BE49-F238E27FC236}">
                  <a16:creationId xmlns:a16="http://schemas.microsoft.com/office/drawing/2014/main" id="{9DA8D7A8-F42F-43E5-8DEA-9AEBFF8BFFC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9" name="Freeform 917">
              <a:extLst>
                <a:ext uri="{FF2B5EF4-FFF2-40B4-BE49-F238E27FC236}">
                  <a16:creationId xmlns:a16="http://schemas.microsoft.com/office/drawing/2014/main" id="{8489B9C9-BDC3-4119-88D2-9BD5AE1B74E1}"/>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360" name="Straight Connector 918">
              <a:extLst>
                <a:ext uri="{FF2B5EF4-FFF2-40B4-BE49-F238E27FC236}">
                  <a16:creationId xmlns:a16="http://schemas.microsoft.com/office/drawing/2014/main" id="{F0F6B975-D375-416C-8CBB-8DF238B379E4}"/>
                </a:ext>
              </a:extLst>
            </p:cNvPr>
            <p:cNvCxnSpPr>
              <a:endCxn id="35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61" name="Straight Connector 919">
              <a:extLst>
                <a:ext uri="{FF2B5EF4-FFF2-40B4-BE49-F238E27FC236}">
                  <a16:creationId xmlns:a16="http://schemas.microsoft.com/office/drawing/2014/main" id="{FD6B16E6-5C20-4616-B623-00ACEFB0CB30}"/>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62" name="Group 347">
            <a:extLst>
              <a:ext uri="{FF2B5EF4-FFF2-40B4-BE49-F238E27FC236}">
                <a16:creationId xmlns:a16="http://schemas.microsoft.com/office/drawing/2014/main" id="{E0C97B71-48C6-4673-9167-7371D5414BF2}"/>
              </a:ext>
            </a:extLst>
          </p:cNvPr>
          <p:cNvGrpSpPr>
            <a:grpSpLocks/>
          </p:cNvGrpSpPr>
          <p:nvPr/>
        </p:nvGrpSpPr>
        <p:grpSpPr bwMode="auto">
          <a:xfrm>
            <a:off x="10408367" y="3146161"/>
            <a:ext cx="416744" cy="205711"/>
            <a:chOff x="1871277" y="1576300"/>
            <a:chExt cx="1128371" cy="437861"/>
          </a:xfrm>
        </p:grpSpPr>
        <p:sp>
          <p:nvSpPr>
            <p:cNvPr id="363" name="Oval 921">
              <a:extLst>
                <a:ext uri="{FF2B5EF4-FFF2-40B4-BE49-F238E27FC236}">
                  <a16:creationId xmlns:a16="http://schemas.microsoft.com/office/drawing/2014/main" id="{E950A8AC-B2A8-401F-80BA-8B894BFD56EC}"/>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64" name="Rectangle 922">
              <a:extLst>
                <a:ext uri="{FF2B5EF4-FFF2-40B4-BE49-F238E27FC236}">
                  <a16:creationId xmlns:a16="http://schemas.microsoft.com/office/drawing/2014/main" id="{F3BA01B2-D989-487B-BC59-FFE92DA48E05}"/>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Oval 923">
              <a:extLst>
                <a:ext uri="{FF2B5EF4-FFF2-40B4-BE49-F238E27FC236}">
                  <a16:creationId xmlns:a16="http://schemas.microsoft.com/office/drawing/2014/main" id="{BF67F6B5-9ED8-40DC-9C43-B58E83AECFF8}"/>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66" name="Freeform 924">
              <a:extLst>
                <a:ext uri="{FF2B5EF4-FFF2-40B4-BE49-F238E27FC236}">
                  <a16:creationId xmlns:a16="http://schemas.microsoft.com/office/drawing/2014/main" id="{C86EB2C3-901D-4C11-9512-29C1EB8B3E1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7" name="Freeform 925">
              <a:extLst>
                <a:ext uri="{FF2B5EF4-FFF2-40B4-BE49-F238E27FC236}">
                  <a16:creationId xmlns:a16="http://schemas.microsoft.com/office/drawing/2014/main" id="{C1DC48C4-A129-48DA-8B47-F583BF624E85}"/>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8" name="Freeform 926">
              <a:extLst>
                <a:ext uri="{FF2B5EF4-FFF2-40B4-BE49-F238E27FC236}">
                  <a16:creationId xmlns:a16="http://schemas.microsoft.com/office/drawing/2014/main" id="{79BDBE27-D654-44C4-83EE-3E52AD4D4CEB}"/>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9" name="Freeform 927">
              <a:extLst>
                <a:ext uri="{FF2B5EF4-FFF2-40B4-BE49-F238E27FC236}">
                  <a16:creationId xmlns:a16="http://schemas.microsoft.com/office/drawing/2014/main" id="{6337F6F3-D7EF-4943-9815-B1723477CF2E}"/>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370" name="Straight Connector 928">
              <a:extLst>
                <a:ext uri="{FF2B5EF4-FFF2-40B4-BE49-F238E27FC236}">
                  <a16:creationId xmlns:a16="http://schemas.microsoft.com/office/drawing/2014/main" id="{A3AC3597-C5F2-4BB3-831B-FACFE7BE1E68}"/>
                </a:ext>
              </a:extLst>
            </p:cNvPr>
            <p:cNvCxnSpPr>
              <a:endCxn id="36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1" name="Straight Connector 929">
              <a:extLst>
                <a:ext uri="{FF2B5EF4-FFF2-40B4-BE49-F238E27FC236}">
                  <a16:creationId xmlns:a16="http://schemas.microsoft.com/office/drawing/2014/main" id="{9F30E98B-2CB1-44FA-AED4-1A1D88A0F16E}"/>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72" name="Group 347">
            <a:extLst>
              <a:ext uri="{FF2B5EF4-FFF2-40B4-BE49-F238E27FC236}">
                <a16:creationId xmlns:a16="http://schemas.microsoft.com/office/drawing/2014/main" id="{728C8D5B-53DC-4905-8410-2F678AEF61A2}"/>
              </a:ext>
            </a:extLst>
          </p:cNvPr>
          <p:cNvGrpSpPr>
            <a:grpSpLocks/>
          </p:cNvGrpSpPr>
          <p:nvPr/>
        </p:nvGrpSpPr>
        <p:grpSpPr bwMode="auto">
          <a:xfrm>
            <a:off x="9856892" y="3145551"/>
            <a:ext cx="416744" cy="205711"/>
            <a:chOff x="1871277" y="1576300"/>
            <a:chExt cx="1128371" cy="437861"/>
          </a:xfrm>
        </p:grpSpPr>
        <p:sp>
          <p:nvSpPr>
            <p:cNvPr id="373" name="Oval 931">
              <a:extLst>
                <a:ext uri="{FF2B5EF4-FFF2-40B4-BE49-F238E27FC236}">
                  <a16:creationId xmlns:a16="http://schemas.microsoft.com/office/drawing/2014/main" id="{4667908F-AD20-4F4D-A7E4-7D411F2276E9}"/>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4" name="Rectangle 932">
              <a:extLst>
                <a:ext uri="{FF2B5EF4-FFF2-40B4-BE49-F238E27FC236}">
                  <a16:creationId xmlns:a16="http://schemas.microsoft.com/office/drawing/2014/main" id="{E094A1AE-A457-4ADA-9FED-588228D820F7}"/>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5" name="Oval 933">
              <a:extLst>
                <a:ext uri="{FF2B5EF4-FFF2-40B4-BE49-F238E27FC236}">
                  <a16:creationId xmlns:a16="http://schemas.microsoft.com/office/drawing/2014/main" id="{4BB98280-843D-430D-8C07-3C6AD4773717}"/>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6" name="Freeform 934">
              <a:extLst>
                <a:ext uri="{FF2B5EF4-FFF2-40B4-BE49-F238E27FC236}">
                  <a16:creationId xmlns:a16="http://schemas.microsoft.com/office/drawing/2014/main" id="{F79FA295-8910-422B-A4CA-261991F6074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7" name="Freeform 935">
              <a:extLst>
                <a:ext uri="{FF2B5EF4-FFF2-40B4-BE49-F238E27FC236}">
                  <a16:creationId xmlns:a16="http://schemas.microsoft.com/office/drawing/2014/main" id="{CDAAF584-9E06-4C33-938A-887AB6EC39B8}"/>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8" name="Freeform 936">
              <a:extLst>
                <a:ext uri="{FF2B5EF4-FFF2-40B4-BE49-F238E27FC236}">
                  <a16:creationId xmlns:a16="http://schemas.microsoft.com/office/drawing/2014/main" id="{F52FF913-DAA9-45BD-88E6-AF4B919364D3}"/>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9" name="Freeform 937">
              <a:extLst>
                <a:ext uri="{FF2B5EF4-FFF2-40B4-BE49-F238E27FC236}">
                  <a16:creationId xmlns:a16="http://schemas.microsoft.com/office/drawing/2014/main" id="{6E12464C-EB4C-4DB7-A846-ACE9180556B4}"/>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380" name="Straight Connector 938">
              <a:extLst>
                <a:ext uri="{FF2B5EF4-FFF2-40B4-BE49-F238E27FC236}">
                  <a16:creationId xmlns:a16="http://schemas.microsoft.com/office/drawing/2014/main" id="{728FE3F7-891E-4FA9-BDC1-2DAF1C3607F7}"/>
                </a:ext>
              </a:extLst>
            </p:cNvPr>
            <p:cNvCxnSpPr>
              <a:endCxn id="37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1" name="Straight Connector 939">
              <a:extLst>
                <a:ext uri="{FF2B5EF4-FFF2-40B4-BE49-F238E27FC236}">
                  <a16:creationId xmlns:a16="http://schemas.microsoft.com/office/drawing/2014/main" id="{60DDDB8D-7299-4066-8E2A-B930D5786530}"/>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82" name="Group 347">
            <a:extLst>
              <a:ext uri="{FF2B5EF4-FFF2-40B4-BE49-F238E27FC236}">
                <a16:creationId xmlns:a16="http://schemas.microsoft.com/office/drawing/2014/main" id="{69E12730-7170-4459-8C3F-57FBAD0F459A}"/>
              </a:ext>
            </a:extLst>
          </p:cNvPr>
          <p:cNvGrpSpPr>
            <a:grpSpLocks/>
          </p:cNvGrpSpPr>
          <p:nvPr/>
        </p:nvGrpSpPr>
        <p:grpSpPr bwMode="auto">
          <a:xfrm>
            <a:off x="9739579" y="4012604"/>
            <a:ext cx="416744" cy="205711"/>
            <a:chOff x="1871277" y="1576300"/>
            <a:chExt cx="1128371" cy="437861"/>
          </a:xfrm>
        </p:grpSpPr>
        <p:sp>
          <p:nvSpPr>
            <p:cNvPr id="383" name="Oval 941">
              <a:extLst>
                <a:ext uri="{FF2B5EF4-FFF2-40B4-BE49-F238E27FC236}">
                  <a16:creationId xmlns:a16="http://schemas.microsoft.com/office/drawing/2014/main" id="{AF2EA356-3368-4431-AACA-9A56DFB87289}"/>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4" name="Rectangle 942">
              <a:extLst>
                <a:ext uri="{FF2B5EF4-FFF2-40B4-BE49-F238E27FC236}">
                  <a16:creationId xmlns:a16="http://schemas.microsoft.com/office/drawing/2014/main" id="{D5185AFD-B7F3-4733-A936-53A883507AE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5" name="Oval 943">
              <a:extLst>
                <a:ext uri="{FF2B5EF4-FFF2-40B4-BE49-F238E27FC236}">
                  <a16:creationId xmlns:a16="http://schemas.microsoft.com/office/drawing/2014/main" id="{EB9407E2-058C-4053-B435-57F75151FC53}"/>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6" name="Freeform 944">
              <a:extLst>
                <a:ext uri="{FF2B5EF4-FFF2-40B4-BE49-F238E27FC236}">
                  <a16:creationId xmlns:a16="http://schemas.microsoft.com/office/drawing/2014/main" id="{3657D7CF-47DD-4E3B-A3AB-E4C6B5714FEA}"/>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7" name="Freeform 945">
              <a:extLst>
                <a:ext uri="{FF2B5EF4-FFF2-40B4-BE49-F238E27FC236}">
                  <a16:creationId xmlns:a16="http://schemas.microsoft.com/office/drawing/2014/main" id="{EDDA0355-3ABD-4AA7-882A-5FAD72CCE591}"/>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8" name="Freeform 946">
              <a:extLst>
                <a:ext uri="{FF2B5EF4-FFF2-40B4-BE49-F238E27FC236}">
                  <a16:creationId xmlns:a16="http://schemas.microsoft.com/office/drawing/2014/main" id="{CDA7BEE0-9700-4788-9A6F-FDC06B7615D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9" name="Freeform 947">
              <a:extLst>
                <a:ext uri="{FF2B5EF4-FFF2-40B4-BE49-F238E27FC236}">
                  <a16:creationId xmlns:a16="http://schemas.microsoft.com/office/drawing/2014/main" id="{4FF59E41-6398-4ECE-A513-CD1987A071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390" name="Straight Connector 948">
              <a:extLst>
                <a:ext uri="{FF2B5EF4-FFF2-40B4-BE49-F238E27FC236}">
                  <a16:creationId xmlns:a16="http://schemas.microsoft.com/office/drawing/2014/main" id="{6685B5B8-EF0C-44F0-8D18-B5DE96D56CC9}"/>
                </a:ext>
              </a:extLst>
            </p:cNvPr>
            <p:cNvCxnSpPr>
              <a:endCxn id="38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91" name="Straight Connector 949">
              <a:extLst>
                <a:ext uri="{FF2B5EF4-FFF2-40B4-BE49-F238E27FC236}">
                  <a16:creationId xmlns:a16="http://schemas.microsoft.com/office/drawing/2014/main" id="{96CFE07E-5BE8-4EAD-B03F-6EC223382B44}"/>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92" name="Group 347">
            <a:extLst>
              <a:ext uri="{FF2B5EF4-FFF2-40B4-BE49-F238E27FC236}">
                <a16:creationId xmlns:a16="http://schemas.microsoft.com/office/drawing/2014/main" id="{79108636-B837-48CC-82D3-1491AA39DCEA}"/>
              </a:ext>
            </a:extLst>
          </p:cNvPr>
          <p:cNvGrpSpPr>
            <a:grpSpLocks/>
          </p:cNvGrpSpPr>
          <p:nvPr/>
        </p:nvGrpSpPr>
        <p:grpSpPr bwMode="auto">
          <a:xfrm>
            <a:off x="10080699" y="4282312"/>
            <a:ext cx="416744" cy="205711"/>
            <a:chOff x="1871277" y="1576300"/>
            <a:chExt cx="1128371" cy="437861"/>
          </a:xfrm>
        </p:grpSpPr>
        <p:sp>
          <p:nvSpPr>
            <p:cNvPr id="393" name="Oval 951">
              <a:extLst>
                <a:ext uri="{FF2B5EF4-FFF2-40B4-BE49-F238E27FC236}">
                  <a16:creationId xmlns:a16="http://schemas.microsoft.com/office/drawing/2014/main" id="{CB7A5127-6449-4BE7-AD53-5FE0158C05A8}"/>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94" name="Rectangle 952">
              <a:extLst>
                <a:ext uri="{FF2B5EF4-FFF2-40B4-BE49-F238E27FC236}">
                  <a16:creationId xmlns:a16="http://schemas.microsoft.com/office/drawing/2014/main" id="{DC810F77-76D9-492A-9246-6B3C4571424D}"/>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5" name="Oval 953">
              <a:extLst>
                <a:ext uri="{FF2B5EF4-FFF2-40B4-BE49-F238E27FC236}">
                  <a16:creationId xmlns:a16="http://schemas.microsoft.com/office/drawing/2014/main" id="{F98C7DB6-00A8-4A91-9703-EAD6603A1734}"/>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96" name="Freeform 954">
              <a:extLst>
                <a:ext uri="{FF2B5EF4-FFF2-40B4-BE49-F238E27FC236}">
                  <a16:creationId xmlns:a16="http://schemas.microsoft.com/office/drawing/2014/main" id="{F9A8F013-75F5-4A3E-A1E1-2549E0F097A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Freeform 955">
              <a:extLst>
                <a:ext uri="{FF2B5EF4-FFF2-40B4-BE49-F238E27FC236}">
                  <a16:creationId xmlns:a16="http://schemas.microsoft.com/office/drawing/2014/main" id="{9392A5B0-097E-4807-8E9C-58E793DBF942}"/>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8" name="Freeform 956">
              <a:extLst>
                <a:ext uri="{FF2B5EF4-FFF2-40B4-BE49-F238E27FC236}">
                  <a16:creationId xmlns:a16="http://schemas.microsoft.com/office/drawing/2014/main" id="{F8537F71-5580-45BC-8138-454ACA945726}"/>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957">
              <a:extLst>
                <a:ext uri="{FF2B5EF4-FFF2-40B4-BE49-F238E27FC236}">
                  <a16:creationId xmlns:a16="http://schemas.microsoft.com/office/drawing/2014/main" id="{D7D70C90-EB83-4CC3-AA29-4C8BE62639B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400" name="Straight Connector 958">
              <a:extLst>
                <a:ext uri="{FF2B5EF4-FFF2-40B4-BE49-F238E27FC236}">
                  <a16:creationId xmlns:a16="http://schemas.microsoft.com/office/drawing/2014/main" id="{6B319C3C-CF7D-4C13-9089-B398A8CC9C39}"/>
                </a:ext>
              </a:extLst>
            </p:cNvPr>
            <p:cNvCxnSpPr>
              <a:endCxn id="39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01" name="Straight Connector 959">
              <a:extLst>
                <a:ext uri="{FF2B5EF4-FFF2-40B4-BE49-F238E27FC236}">
                  <a16:creationId xmlns:a16="http://schemas.microsoft.com/office/drawing/2014/main" id="{6E664CF8-8B8C-47BF-93B2-B159403EBA97}"/>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02" name="Group 347">
            <a:extLst>
              <a:ext uri="{FF2B5EF4-FFF2-40B4-BE49-F238E27FC236}">
                <a16:creationId xmlns:a16="http://schemas.microsoft.com/office/drawing/2014/main" id="{69316B3C-4D6E-4ED2-B750-6E350F08BA04}"/>
              </a:ext>
            </a:extLst>
          </p:cNvPr>
          <p:cNvGrpSpPr>
            <a:grpSpLocks/>
          </p:cNvGrpSpPr>
          <p:nvPr/>
        </p:nvGrpSpPr>
        <p:grpSpPr bwMode="auto">
          <a:xfrm>
            <a:off x="10396316" y="4021588"/>
            <a:ext cx="416744" cy="205711"/>
            <a:chOff x="1871277" y="1576300"/>
            <a:chExt cx="1128371" cy="437861"/>
          </a:xfrm>
        </p:grpSpPr>
        <p:sp>
          <p:nvSpPr>
            <p:cNvPr id="403" name="Oval 961">
              <a:extLst>
                <a:ext uri="{FF2B5EF4-FFF2-40B4-BE49-F238E27FC236}">
                  <a16:creationId xmlns:a16="http://schemas.microsoft.com/office/drawing/2014/main" id="{7701528C-5BD2-485E-BA8B-DB379140846E}"/>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04" name="Rectangle 962">
              <a:extLst>
                <a:ext uri="{FF2B5EF4-FFF2-40B4-BE49-F238E27FC236}">
                  <a16:creationId xmlns:a16="http://schemas.microsoft.com/office/drawing/2014/main" id="{96A54A68-4A73-4783-B461-0A962F9ECA2C}"/>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5" name="Oval 963">
              <a:extLst>
                <a:ext uri="{FF2B5EF4-FFF2-40B4-BE49-F238E27FC236}">
                  <a16:creationId xmlns:a16="http://schemas.microsoft.com/office/drawing/2014/main" id="{BC2ADAC3-B3BE-43A1-839D-6D386C05D20B}"/>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06" name="Freeform 964">
              <a:extLst>
                <a:ext uri="{FF2B5EF4-FFF2-40B4-BE49-F238E27FC236}">
                  <a16:creationId xmlns:a16="http://schemas.microsoft.com/office/drawing/2014/main" id="{7FDA47AB-01B6-4552-9BF5-2E46AC1E35D1}"/>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7" name="Freeform 965">
              <a:extLst>
                <a:ext uri="{FF2B5EF4-FFF2-40B4-BE49-F238E27FC236}">
                  <a16:creationId xmlns:a16="http://schemas.microsoft.com/office/drawing/2014/main" id="{0E68FBD6-8D75-4BD2-A23A-033BEE724EDA}"/>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966">
              <a:extLst>
                <a:ext uri="{FF2B5EF4-FFF2-40B4-BE49-F238E27FC236}">
                  <a16:creationId xmlns:a16="http://schemas.microsoft.com/office/drawing/2014/main" id="{D66BA428-4EA5-4CDC-B2A0-D42CD208A2A6}"/>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9" name="Freeform 967">
              <a:extLst>
                <a:ext uri="{FF2B5EF4-FFF2-40B4-BE49-F238E27FC236}">
                  <a16:creationId xmlns:a16="http://schemas.microsoft.com/office/drawing/2014/main" id="{39958612-1132-4BD7-812D-31FD651232C8}"/>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410" name="Straight Connector 968">
              <a:extLst>
                <a:ext uri="{FF2B5EF4-FFF2-40B4-BE49-F238E27FC236}">
                  <a16:creationId xmlns:a16="http://schemas.microsoft.com/office/drawing/2014/main" id="{E4E24C62-45CB-4281-9DB5-ED3DDCCC63AF}"/>
                </a:ext>
              </a:extLst>
            </p:cNvPr>
            <p:cNvCxnSpPr>
              <a:endCxn id="40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11" name="Straight Connector 969">
              <a:extLst>
                <a:ext uri="{FF2B5EF4-FFF2-40B4-BE49-F238E27FC236}">
                  <a16:creationId xmlns:a16="http://schemas.microsoft.com/office/drawing/2014/main" id="{AB4A8C07-172D-47E3-AA9D-C02CD9AFC098}"/>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12" name="Group 347">
            <a:extLst>
              <a:ext uri="{FF2B5EF4-FFF2-40B4-BE49-F238E27FC236}">
                <a16:creationId xmlns:a16="http://schemas.microsoft.com/office/drawing/2014/main" id="{3C797663-03BB-426D-8E21-7549EB239206}"/>
              </a:ext>
            </a:extLst>
          </p:cNvPr>
          <p:cNvGrpSpPr>
            <a:grpSpLocks/>
          </p:cNvGrpSpPr>
          <p:nvPr/>
        </p:nvGrpSpPr>
        <p:grpSpPr bwMode="auto">
          <a:xfrm>
            <a:off x="8712521" y="4042241"/>
            <a:ext cx="375153" cy="169148"/>
            <a:chOff x="1871277" y="1576300"/>
            <a:chExt cx="1128371" cy="437861"/>
          </a:xfrm>
        </p:grpSpPr>
        <p:sp>
          <p:nvSpPr>
            <p:cNvPr id="413" name="Oval 971">
              <a:extLst>
                <a:ext uri="{FF2B5EF4-FFF2-40B4-BE49-F238E27FC236}">
                  <a16:creationId xmlns:a16="http://schemas.microsoft.com/office/drawing/2014/main" id="{C2529FA7-AD88-4DEF-9C12-DFE318229455}"/>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14" name="Rectangle 972">
              <a:extLst>
                <a:ext uri="{FF2B5EF4-FFF2-40B4-BE49-F238E27FC236}">
                  <a16:creationId xmlns:a16="http://schemas.microsoft.com/office/drawing/2014/main" id="{CF738975-2AFB-4C89-B774-3586DF81CCF3}"/>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Oval 973">
              <a:extLst>
                <a:ext uri="{FF2B5EF4-FFF2-40B4-BE49-F238E27FC236}">
                  <a16:creationId xmlns:a16="http://schemas.microsoft.com/office/drawing/2014/main" id="{D6DEEF6B-07AF-4CCB-AC7B-7342CB42E834}"/>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16" name="Freeform 974">
              <a:extLst>
                <a:ext uri="{FF2B5EF4-FFF2-40B4-BE49-F238E27FC236}">
                  <a16:creationId xmlns:a16="http://schemas.microsoft.com/office/drawing/2014/main" id="{C8AA4058-80E8-4B47-8696-2371B1BB645A}"/>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975">
              <a:extLst>
                <a:ext uri="{FF2B5EF4-FFF2-40B4-BE49-F238E27FC236}">
                  <a16:creationId xmlns:a16="http://schemas.microsoft.com/office/drawing/2014/main" id="{7217B63A-3DD4-4695-AD1A-F4645916FE52}"/>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8" name="Freeform 976">
              <a:extLst>
                <a:ext uri="{FF2B5EF4-FFF2-40B4-BE49-F238E27FC236}">
                  <a16:creationId xmlns:a16="http://schemas.microsoft.com/office/drawing/2014/main" id="{B3BB9781-5E1A-42AD-BDC6-649C78C700EF}"/>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9" name="Freeform 977">
              <a:extLst>
                <a:ext uri="{FF2B5EF4-FFF2-40B4-BE49-F238E27FC236}">
                  <a16:creationId xmlns:a16="http://schemas.microsoft.com/office/drawing/2014/main" id="{B99929D4-74E2-4CEC-8882-10D50F2930A5}"/>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420" name="Straight Connector 978">
              <a:extLst>
                <a:ext uri="{FF2B5EF4-FFF2-40B4-BE49-F238E27FC236}">
                  <a16:creationId xmlns:a16="http://schemas.microsoft.com/office/drawing/2014/main" id="{AC588748-CEC6-4ADA-9BEE-8120C4609238}"/>
                </a:ext>
              </a:extLst>
            </p:cNvPr>
            <p:cNvCxnSpPr>
              <a:endCxn id="41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21" name="Straight Connector 979">
              <a:extLst>
                <a:ext uri="{FF2B5EF4-FFF2-40B4-BE49-F238E27FC236}">
                  <a16:creationId xmlns:a16="http://schemas.microsoft.com/office/drawing/2014/main" id="{5E3F9575-646A-4251-A2AC-82301CBAC90C}"/>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22" name="Group 347">
            <a:extLst>
              <a:ext uri="{FF2B5EF4-FFF2-40B4-BE49-F238E27FC236}">
                <a16:creationId xmlns:a16="http://schemas.microsoft.com/office/drawing/2014/main" id="{DA8A25DE-50E0-4D51-9AAE-C5ABBFD4D66F}"/>
              </a:ext>
            </a:extLst>
          </p:cNvPr>
          <p:cNvGrpSpPr>
            <a:grpSpLocks/>
          </p:cNvGrpSpPr>
          <p:nvPr/>
        </p:nvGrpSpPr>
        <p:grpSpPr bwMode="auto">
          <a:xfrm>
            <a:off x="9626134" y="4878439"/>
            <a:ext cx="522452" cy="260369"/>
            <a:chOff x="1871277" y="1576300"/>
            <a:chExt cx="1128371" cy="437861"/>
          </a:xfrm>
        </p:grpSpPr>
        <p:sp>
          <p:nvSpPr>
            <p:cNvPr id="423" name="Oval 981">
              <a:extLst>
                <a:ext uri="{FF2B5EF4-FFF2-40B4-BE49-F238E27FC236}">
                  <a16:creationId xmlns:a16="http://schemas.microsoft.com/office/drawing/2014/main" id="{9B9B8C93-D2D2-4A52-8381-D0EEA94C3619}"/>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24" name="Rectangle 982">
              <a:extLst>
                <a:ext uri="{FF2B5EF4-FFF2-40B4-BE49-F238E27FC236}">
                  <a16:creationId xmlns:a16="http://schemas.microsoft.com/office/drawing/2014/main" id="{C4D491B5-007A-4598-B96E-F1E14F88E103}"/>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5" name="Oval 983">
              <a:extLst>
                <a:ext uri="{FF2B5EF4-FFF2-40B4-BE49-F238E27FC236}">
                  <a16:creationId xmlns:a16="http://schemas.microsoft.com/office/drawing/2014/main" id="{3ED09755-7CCB-4522-B701-4FB0F9CCE857}"/>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26" name="Freeform 984">
              <a:extLst>
                <a:ext uri="{FF2B5EF4-FFF2-40B4-BE49-F238E27FC236}">
                  <a16:creationId xmlns:a16="http://schemas.microsoft.com/office/drawing/2014/main" id="{F961D547-957C-4DD8-ADCE-4910D2171BA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7" name="Freeform 985">
              <a:extLst>
                <a:ext uri="{FF2B5EF4-FFF2-40B4-BE49-F238E27FC236}">
                  <a16:creationId xmlns:a16="http://schemas.microsoft.com/office/drawing/2014/main" id="{747E9881-CA42-4F76-97B6-6BF7D77DA8E4}"/>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8" name="Freeform 986">
              <a:extLst>
                <a:ext uri="{FF2B5EF4-FFF2-40B4-BE49-F238E27FC236}">
                  <a16:creationId xmlns:a16="http://schemas.microsoft.com/office/drawing/2014/main" id="{A72E4AC1-7ABD-4E24-879D-27DBFBD0362F}"/>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9" name="Freeform 987">
              <a:extLst>
                <a:ext uri="{FF2B5EF4-FFF2-40B4-BE49-F238E27FC236}">
                  <a16:creationId xmlns:a16="http://schemas.microsoft.com/office/drawing/2014/main" id="{2136B6DF-2FBA-478E-95DF-02885A1A2135}"/>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430" name="Straight Connector 988">
              <a:extLst>
                <a:ext uri="{FF2B5EF4-FFF2-40B4-BE49-F238E27FC236}">
                  <a16:creationId xmlns:a16="http://schemas.microsoft.com/office/drawing/2014/main" id="{EC2EAA7B-9C29-492A-96F2-B59A11BF8E4D}"/>
                </a:ext>
              </a:extLst>
            </p:cNvPr>
            <p:cNvCxnSpPr>
              <a:endCxn id="42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31" name="Straight Connector 989">
              <a:extLst>
                <a:ext uri="{FF2B5EF4-FFF2-40B4-BE49-F238E27FC236}">
                  <a16:creationId xmlns:a16="http://schemas.microsoft.com/office/drawing/2014/main" id="{0B153795-7631-4EC6-95FE-CE5A030820A6}"/>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32" name="Group 347">
            <a:extLst>
              <a:ext uri="{FF2B5EF4-FFF2-40B4-BE49-F238E27FC236}">
                <a16:creationId xmlns:a16="http://schemas.microsoft.com/office/drawing/2014/main" id="{35B94D48-2494-4368-AE06-9CB7DD9A063D}"/>
              </a:ext>
            </a:extLst>
          </p:cNvPr>
          <p:cNvGrpSpPr>
            <a:grpSpLocks/>
          </p:cNvGrpSpPr>
          <p:nvPr/>
        </p:nvGrpSpPr>
        <p:grpSpPr bwMode="auto">
          <a:xfrm>
            <a:off x="8916542" y="5204249"/>
            <a:ext cx="522452" cy="260369"/>
            <a:chOff x="1871277" y="1576300"/>
            <a:chExt cx="1128371" cy="437861"/>
          </a:xfrm>
        </p:grpSpPr>
        <p:sp>
          <p:nvSpPr>
            <p:cNvPr id="433" name="Oval 991">
              <a:extLst>
                <a:ext uri="{FF2B5EF4-FFF2-40B4-BE49-F238E27FC236}">
                  <a16:creationId xmlns:a16="http://schemas.microsoft.com/office/drawing/2014/main" id="{F53D1A84-E162-4ECC-AA41-2553B611A83C}"/>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34" name="Rectangle 992">
              <a:extLst>
                <a:ext uri="{FF2B5EF4-FFF2-40B4-BE49-F238E27FC236}">
                  <a16:creationId xmlns:a16="http://schemas.microsoft.com/office/drawing/2014/main" id="{64AED250-8293-489B-B923-83F1245F89E1}"/>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5" name="Oval 993">
              <a:extLst>
                <a:ext uri="{FF2B5EF4-FFF2-40B4-BE49-F238E27FC236}">
                  <a16:creationId xmlns:a16="http://schemas.microsoft.com/office/drawing/2014/main" id="{D48390BA-4AEF-476C-9F1F-DA5AC7D48F97}"/>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36" name="Freeform 994">
              <a:extLst>
                <a:ext uri="{FF2B5EF4-FFF2-40B4-BE49-F238E27FC236}">
                  <a16:creationId xmlns:a16="http://schemas.microsoft.com/office/drawing/2014/main" id="{27FACF89-401C-4DAF-A214-E963C7E3262B}"/>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7" name="Freeform 995">
              <a:extLst>
                <a:ext uri="{FF2B5EF4-FFF2-40B4-BE49-F238E27FC236}">
                  <a16:creationId xmlns:a16="http://schemas.microsoft.com/office/drawing/2014/main" id="{925476B7-E134-4F19-B66A-3C50A2778D2E}"/>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8" name="Freeform 996">
              <a:extLst>
                <a:ext uri="{FF2B5EF4-FFF2-40B4-BE49-F238E27FC236}">
                  <a16:creationId xmlns:a16="http://schemas.microsoft.com/office/drawing/2014/main" id="{58282989-F849-4A6C-A81D-5F59E86EBA9F}"/>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9" name="Freeform 997">
              <a:extLst>
                <a:ext uri="{FF2B5EF4-FFF2-40B4-BE49-F238E27FC236}">
                  <a16:creationId xmlns:a16="http://schemas.microsoft.com/office/drawing/2014/main" id="{B626276A-2FF1-41F0-BB4B-64C3B5FE84FD}"/>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440" name="Straight Connector 998">
              <a:extLst>
                <a:ext uri="{FF2B5EF4-FFF2-40B4-BE49-F238E27FC236}">
                  <a16:creationId xmlns:a16="http://schemas.microsoft.com/office/drawing/2014/main" id="{FBB07858-C45B-4A49-BF50-DF3B15EE79B2}"/>
                </a:ext>
              </a:extLst>
            </p:cNvPr>
            <p:cNvCxnSpPr>
              <a:endCxn id="43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41" name="Straight Connector 999">
              <a:extLst>
                <a:ext uri="{FF2B5EF4-FFF2-40B4-BE49-F238E27FC236}">
                  <a16:creationId xmlns:a16="http://schemas.microsoft.com/office/drawing/2014/main" id="{EF5F0AA0-1A47-4921-97C7-75DA4EDFEDA3}"/>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42" name="Group 347">
            <a:extLst>
              <a:ext uri="{FF2B5EF4-FFF2-40B4-BE49-F238E27FC236}">
                <a16:creationId xmlns:a16="http://schemas.microsoft.com/office/drawing/2014/main" id="{702C3182-400C-42E4-BD42-05BC07D67A6E}"/>
              </a:ext>
            </a:extLst>
          </p:cNvPr>
          <p:cNvGrpSpPr>
            <a:grpSpLocks/>
          </p:cNvGrpSpPr>
          <p:nvPr/>
        </p:nvGrpSpPr>
        <p:grpSpPr bwMode="auto">
          <a:xfrm>
            <a:off x="10349178" y="5198539"/>
            <a:ext cx="522452" cy="260369"/>
            <a:chOff x="1871277" y="1576300"/>
            <a:chExt cx="1128371" cy="437861"/>
          </a:xfrm>
        </p:grpSpPr>
        <p:sp>
          <p:nvSpPr>
            <p:cNvPr id="443" name="Oval 1001">
              <a:extLst>
                <a:ext uri="{FF2B5EF4-FFF2-40B4-BE49-F238E27FC236}">
                  <a16:creationId xmlns:a16="http://schemas.microsoft.com/office/drawing/2014/main" id="{75A3A4A6-608B-45DF-A9A8-9FC5AB7A8480}"/>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44" name="Rectangle 1002">
              <a:extLst>
                <a:ext uri="{FF2B5EF4-FFF2-40B4-BE49-F238E27FC236}">
                  <a16:creationId xmlns:a16="http://schemas.microsoft.com/office/drawing/2014/main" id="{76F21B54-69C8-4A58-8C2A-83786E076D2E}"/>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5" name="Oval 1003">
              <a:extLst>
                <a:ext uri="{FF2B5EF4-FFF2-40B4-BE49-F238E27FC236}">
                  <a16:creationId xmlns:a16="http://schemas.microsoft.com/office/drawing/2014/main" id="{8212B6E4-FC64-4C5E-BF78-FBF1AA21CED6}"/>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46" name="Freeform 1004">
              <a:extLst>
                <a:ext uri="{FF2B5EF4-FFF2-40B4-BE49-F238E27FC236}">
                  <a16:creationId xmlns:a16="http://schemas.microsoft.com/office/drawing/2014/main" id="{94246292-E341-49B7-9E8E-B5CD3C7392DA}"/>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7" name="Freeform 1005">
              <a:extLst>
                <a:ext uri="{FF2B5EF4-FFF2-40B4-BE49-F238E27FC236}">
                  <a16:creationId xmlns:a16="http://schemas.microsoft.com/office/drawing/2014/main" id="{DAFD205B-7936-49B4-8349-EDBD2163807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8" name="Freeform 1006">
              <a:extLst>
                <a:ext uri="{FF2B5EF4-FFF2-40B4-BE49-F238E27FC236}">
                  <a16:creationId xmlns:a16="http://schemas.microsoft.com/office/drawing/2014/main" id="{13C21C15-8B3D-458B-BF18-578943166C71}"/>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9" name="Freeform 1007">
              <a:extLst>
                <a:ext uri="{FF2B5EF4-FFF2-40B4-BE49-F238E27FC236}">
                  <a16:creationId xmlns:a16="http://schemas.microsoft.com/office/drawing/2014/main" id="{1BB4E429-156F-418B-9B67-0CE61786C6BF}"/>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450" name="Straight Connector 1008">
              <a:extLst>
                <a:ext uri="{FF2B5EF4-FFF2-40B4-BE49-F238E27FC236}">
                  <a16:creationId xmlns:a16="http://schemas.microsoft.com/office/drawing/2014/main" id="{2B31A75A-1453-498F-B76E-3CDA79538672}"/>
                </a:ext>
              </a:extLst>
            </p:cNvPr>
            <p:cNvCxnSpPr>
              <a:endCxn id="44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51" name="Straight Connector 1009">
              <a:extLst>
                <a:ext uri="{FF2B5EF4-FFF2-40B4-BE49-F238E27FC236}">
                  <a16:creationId xmlns:a16="http://schemas.microsoft.com/office/drawing/2014/main" id="{FD23911F-D90F-4AC6-953D-23939B9F7934}"/>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36066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D3707-7494-4850-AA1C-0F08BDE5AA20}"/>
              </a:ext>
            </a:extLst>
          </p:cNvPr>
          <p:cNvSpPr>
            <a:spLocks noGrp="1"/>
          </p:cNvSpPr>
          <p:nvPr>
            <p:ph type="title"/>
          </p:nvPr>
        </p:nvSpPr>
        <p:spPr/>
        <p:txBody>
          <a:bodyPr/>
          <a:lstStyle/>
          <a:p>
            <a:r>
              <a:rPr kumimoji="1" lang="zh-CN" altLang="en-US" dirty="0"/>
              <a:t>典型纠错码</a:t>
            </a:r>
            <a:r>
              <a:rPr kumimoji="1" lang="en-US" altLang="zh-CN" dirty="0"/>
              <a:t>—</a:t>
            </a:r>
            <a:r>
              <a:rPr kumimoji="1" lang="zh-CN" altLang="en-US" dirty="0"/>
              <a:t>海明码</a:t>
            </a:r>
            <a:endParaRPr lang="zh-CN" altLang="en-US" dirty="0"/>
          </a:p>
        </p:txBody>
      </p:sp>
      <p:sp>
        <p:nvSpPr>
          <p:cNvPr id="3" name="内容占位符 2">
            <a:extLst>
              <a:ext uri="{FF2B5EF4-FFF2-40B4-BE49-F238E27FC236}">
                <a16:creationId xmlns:a16="http://schemas.microsoft.com/office/drawing/2014/main" id="{C723CCA2-C083-485E-A9B5-9B8BBCFD3C55}"/>
              </a:ext>
            </a:extLst>
          </p:cNvPr>
          <p:cNvSpPr>
            <a:spLocks noGrp="1"/>
          </p:cNvSpPr>
          <p:nvPr>
            <p:ph idx="1"/>
          </p:nvPr>
        </p:nvSpPr>
        <p:spPr/>
        <p:txBody>
          <a:bodyPr/>
          <a:lstStyle/>
          <a:p>
            <a:r>
              <a:rPr lang="zh-CN" altLang="en-US" dirty="0"/>
              <a:t>对于第 </a:t>
            </a:r>
            <a:r>
              <a:rPr lang="en-US" altLang="zh-CN" dirty="0"/>
              <a:t>k </a:t>
            </a:r>
            <a:r>
              <a:rPr lang="zh-CN" altLang="en-US" dirty="0"/>
              <a:t>个数据位，将 </a:t>
            </a:r>
            <a:r>
              <a:rPr lang="en-US" altLang="zh-CN" dirty="0"/>
              <a:t>k </a:t>
            </a:r>
            <a:r>
              <a:rPr lang="zh-CN" altLang="en-US" dirty="0"/>
              <a:t>分解为</a:t>
            </a:r>
            <a:r>
              <a:rPr lang="en-US" altLang="zh-CN" dirty="0"/>
              <a:t>2</a:t>
            </a:r>
            <a:r>
              <a:rPr lang="zh-CN" altLang="en-US" dirty="0"/>
              <a:t>的次幂之和，得到的每个</a:t>
            </a:r>
            <a:r>
              <a:rPr lang="en-US" altLang="zh-CN" dirty="0"/>
              <a:t>2</a:t>
            </a:r>
            <a:r>
              <a:rPr lang="zh-CN" altLang="en-US" dirty="0"/>
              <a:t>的次幂，都参与对第</a:t>
            </a:r>
            <a:r>
              <a:rPr lang="en-US" altLang="zh-CN" dirty="0"/>
              <a:t> k</a:t>
            </a:r>
            <a:r>
              <a:rPr lang="zh-CN" altLang="en-US" dirty="0"/>
              <a:t> 位的校验</a:t>
            </a:r>
            <a:endParaRPr lang="en-US" altLang="zh-CN" dirty="0"/>
          </a:p>
        </p:txBody>
      </p:sp>
      <p:sp>
        <p:nvSpPr>
          <p:cNvPr id="4" name="灯片编号占位符 3">
            <a:extLst>
              <a:ext uri="{FF2B5EF4-FFF2-40B4-BE49-F238E27FC236}">
                <a16:creationId xmlns:a16="http://schemas.microsoft.com/office/drawing/2014/main" id="{0332397B-52B0-4A33-AE04-9DA0C641F35B}"/>
              </a:ext>
            </a:extLst>
          </p:cNvPr>
          <p:cNvSpPr>
            <a:spLocks noGrp="1"/>
          </p:cNvSpPr>
          <p:nvPr>
            <p:ph type="sldNum" sz="quarter" idx="11"/>
          </p:nvPr>
        </p:nvSpPr>
        <p:spPr/>
        <p:txBody>
          <a:bodyPr/>
          <a:lstStyle/>
          <a:p>
            <a:pPr>
              <a:defRPr/>
            </a:pPr>
            <a:fld id="{3FFE790D-BCFB-4008-9260-CA63AEE325FD}" type="slidenum">
              <a:rPr lang="en-US" smtClean="0"/>
              <a:pPr>
                <a:defRPr/>
              </a:pPr>
              <a:t>40</a:t>
            </a:fld>
            <a:endParaRPr lang="en-US" dirty="0"/>
          </a:p>
        </p:txBody>
      </p:sp>
      <p:graphicFrame>
        <p:nvGraphicFramePr>
          <p:cNvPr id="7" name="表格 6">
            <a:extLst>
              <a:ext uri="{FF2B5EF4-FFF2-40B4-BE49-F238E27FC236}">
                <a16:creationId xmlns:a16="http://schemas.microsoft.com/office/drawing/2014/main" id="{DBA48128-14D5-4FA8-B05B-5FD558A5358A}"/>
              </a:ext>
            </a:extLst>
          </p:cNvPr>
          <p:cNvGraphicFramePr>
            <a:graphicFrameLocks noGrp="1"/>
          </p:cNvGraphicFramePr>
          <p:nvPr>
            <p:extLst>
              <p:ext uri="{D42A27DB-BD31-4B8C-83A1-F6EECF244321}">
                <p14:modId xmlns:p14="http://schemas.microsoft.com/office/powerpoint/2010/main" val="3613478218"/>
              </p:ext>
            </p:extLst>
          </p:nvPr>
        </p:nvGraphicFramePr>
        <p:xfrm>
          <a:off x="4797771" y="3821669"/>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685800" rtl="0" eaLnBrk="1" latinLnBrk="0" hangingPunct="1"/>
                      <a:endParaRPr lang="zh-CN" altLang="en-US" sz="135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685800" rtl="0" eaLnBrk="1" latinLnBrk="0" hangingPunct="1"/>
                      <a:endParaRPr lang="zh-CN" altLang="en-US" sz="135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685800" rtl="0" eaLnBrk="1" latinLnBrk="0" hangingPunct="1"/>
                      <a:r>
                        <a:rPr lang="en-US" altLang="zh-CN" sz="135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35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8" name="表格 7">
            <a:extLst>
              <a:ext uri="{FF2B5EF4-FFF2-40B4-BE49-F238E27FC236}">
                <a16:creationId xmlns:a16="http://schemas.microsoft.com/office/drawing/2014/main" id="{D33B8333-2328-4196-A473-090DC4293A2C}"/>
              </a:ext>
            </a:extLst>
          </p:cNvPr>
          <p:cNvGraphicFramePr>
            <a:graphicFrameLocks noGrp="1"/>
          </p:cNvGraphicFramePr>
          <p:nvPr>
            <p:extLst>
              <p:ext uri="{D42A27DB-BD31-4B8C-83A1-F6EECF244321}">
                <p14:modId xmlns:p14="http://schemas.microsoft.com/office/powerpoint/2010/main" val="2192886134"/>
              </p:ext>
            </p:extLst>
          </p:nvPr>
        </p:nvGraphicFramePr>
        <p:xfrm>
          <a:off x="5257800" y="3409900"/>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962773"/>
                  </a:ext>
                </a:extLst>
              </a:tr>
            </a:tbl>
          </a:graphicData>
        </a:graphic>
      </p:graphicFrame>
      <p:sp>
        <p:nvSpPr>
          <p:cNvPr id="9" name="文本框 8">
            <a:extLst>
              <a:ext uri="{FF2B5EF4-FFF2-40B4-BE49-F238E27FC236}">
                <a16:creationId xmlns:a16="http://schemas.microsoft.com/office/drawing/2014/main" id="{B03AB4D1-5CA4-4324-87B6-4107973C499C}"/>
              </a:ext>
            </a:extLst>
          </p:cNvPr>
          <p:cNvSpPr txBox="1"/>
          <p:nvPr/>
        </p:nvSpPr>
        <p:spPr>
          <a:xfrm>
            <a:off x="5486882" y="36591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85C8F65-ABAB-49C0-9877-8250A6DA64C0}"/>
              </a:ext>
            </a:extLst>
          </p:cNvPr>
          <p:cNvSpPr txBox="1"/>
          <p:nvPr/>
        </p:nvSpPr>
        <p:spPr>
          <a:xfrm>
            <a:off x="5973216" y="36486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E3B5E91-25D4-4E2A-AC7A-76F2D9DF56A7}"/>
              </a:ext>
            </a:extLst>
          </p:cNvPr>
          <p:cNvSpPr txBox="1"/>
          <p:nvPr/>
        </p:nvSpPr>
        <p:spPr>
          <a:xfrm>
            <a:off x="6434219" y="364866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559856C-1A5C-413D-8C76-99E718A3B3B5}"/>
              </a:ext>
            </a:extLst>
          </p:cNvPr>
          <p:cNvSpPr txBox="1"/>
          <p:nvPr/>
        </p:nvSpPr>
        <p:spPr>
          <a:xfrm>
            <a:off x="5022446" y="40606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35BB968-3054-466B-AE5B-2C73CB613267}"/>
              </a:ext>
            </a:extLst>
          </p:cNvPr>
          <p:cNvSpPr txBox="1"/>
          <p:nvPr/>
        </p:nvSpPr>
        <p:spPr>
          <a:xfrm>
            <a:off x="5486881" y="40549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FF239A9A-F367-4A86-94FD-9178642E9371}"/>
              </a:ext>
            </a:extLst>
          </p:cNvPr>
          <p:cNvSpPr txBox="1"/>
          <p:nvPr/>
        </p:nvSpPr>
        <p:spPr>
          <a:xfrm>
            <a:off x="5967839" y="40549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3D9F6F2B-CE58-4322-B609-33B7D4F06512}"/>
              </a:ext>
            </a:extLst>
          </p:cNvPr>
          <p:cNvSpPr txBox="1"/>
          <p:nvPr/>
        </p:nvSpPr>
        <p:spPr>
          <a:xfrm>
            <a:off x="6434219" y="404863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D603B84-AAEE-430A-9074-4A090A9DC1E7}"/>
              </a:ext>
            </a:extLst>
          </p:cNvPr>
          <p:cNvSpPr txBox="1"/>
          <p:nvPr/>
        </p:nvSpPr>
        <p:spPr>
          <a:xfrm>
            <a:off x="5022446" y="445713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C0CFE601-D71C-4683-B4B0-023381FED828}"/>
              </a:ext>
            </a:extLst>
          </p:cNvPr>
          <p:cNvSpPr txBox="1"/>
          <p:nvPr/>
        </p:nvSpPr>
        <p:spPr>
          <a:xfrm>
            <a:off x="5485327" y="445076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082454E-A226-4B64-A2B5-4D4E9974F971}"/>
              </a:ext>
            </a:extLst>
          </p:cNvPr>
          <p:cNvSpPr txBox="1"/>
          <p:nvPr/>
        </p:nvSpPr>
        <p:spPr>
          <a:xfrm>
            <a:off x="5929739" y="445694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193CB77-FB13-40D5-9FB5-BA30DC3AC9FD}"/>
              </a:ext>
            </a:extLst>
          </p:cNvPr>
          <p:cNvSpPr txBox="1"/>
          <p:nvPr/>
        </p:nvSpPr>
        <p:spPr>
          <a:xfrm>
            <a:off x="6424370" y="44602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A37EC119-C60A-429C-B3D1-3A53868AE176}"/>
              </a:ext>
            </a:extLst>
          </p:cNvPr>
          <p:cNvSpPr txBox="1"/>
          <p:nvPr/>
        </p:nvSpPr>
        <p:spPr>
          <a:xfrm>
            <a:off x="4978440" y="485562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38AC113-3E44-4B64-BF98-8D3A5E7B5398}"/>
              </a:ext>
            </a:extLst>
          </p:cNvPr>
          <p:cNvSpPr txBox="1"/>
          <p:nvPr/>
        </p:nvSpPr>
        <p:spPr>
          <a:xfrm>
            <a:off x="5454021" y="486197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C23AFC3C-9E79-4697-BA1F-3AA1FFD9F190}"/>
              </a:ext>
            </a:extLst>
          </p:cNvPr>
          <p:cNvSpPr txBox="1"/>
          <p:nvPr/>
        </p:nvSpPr>
        <p:spPr>
          <a:xfrm>
            <a:off x="5936089" y="484936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D95CCDED-ABF2-4DDD-A7AD-242980999354}"/>
              </a:ext>
            </a:extLst>
          </p:cNvPr>
          <p:cNvSpPr txBox="1"/>
          <p:nvPr/>
        </p:nvSpPr>
        <p:spPr>
          <a:xfrm>
            <a:off x="6411670" y="485075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D1E12D1D-7AF2-49B3-90DB-A16DB00DAB4D}"/>
              </a:ext>
            </a:extLst>
          </p:cNvPr>
          <p:cNvSpPr/>
          <p:nvPr/>
        </p:nvSpPr>
        <p:spPr>
          <a:xfrm>
            <a:off x="4784065" y="2667910"/>
            <a:ext cx="2059090" cy="369332"/>
          </a:xfrm>
          <a:prstGeom prst="rect">
            <a:avLst/>
          </a:prstGeom>
        </p:spPr>
        <p:txBody>
          <a:bodyPr wrap="none">
            <a:spAutoFit/>
          </a:bodyPr>
          <a:lstStyle/>
          <a:p>
            <a:r>
              <a:rPr kumimoji="1" lang="zh-CN" altLang="en-US" dirty="0">
                <a:solidFill>
                  <a:srgbClr val="C00000"/>
                </a:solidFill>
              </a:rPr>
              <a:t>例：</a:t>
            </a:r>
            <a:r>
              <a:rPr kumimoji="1" lang="en-US" altLang="zh-CN" dirty="0">
                <a:solidFill>
                  <a:srgbClr val="C00000"/>
                </a:solidFill>
              </a:rPr>
              <a:t>11 = 1 + 2 + 8</a:t>
            </a:r>
            <a:endParaRPr lang="zh-CN" altLang="en-US" dirty="0"/>
          </a:p>
        </p:txBody>
      </p:sp>
      <p:sp>
        <p:nvSpPr>
          <p:cNvPr id="25" name="矩形 24">
            <a:extLst>
              <a:ext uri="{FF2B5EF4-FFF2-40B4-BE49-F238E27FC236}">
                <a16:creationId xmlns:a16="http://schemas.microsoft.com/office/drawing/2014/main" id="{2D3A926B-0584-4291-8BC0-884FB8C3D6E5}"/>
              </a:ext>
            </a:extLst>
          </p:cNvPr>
          <p:cNvSpPr/>
          <p:nvPr/>
        </p:nvSpPr>
        <p:spPr>
          <a:xfrm>
            <a:off x="4191000" y="5399455"/>
            <a:ext cx="3373552" cy="369332"/>
          </a:xfrm>
          <a:prstGeom prst="rect">
            <a:avLst/>
          </a:prstGeom>
        </p:spPr>
        <p:txBody>
          <a:bodyPr wrap="none">
            <a:spAutoFit/>
          </a:bodyPr>
          <a:lstStyle/>
          <a:p>
            <a:r>
              <a:rPr kumimoji="1" lang="zh-CN" altLang="en-US" dirty="0">
                <a:solidFill>
                  <a:srgbClr val="C00000"/>
                </a:solidFill>
              </a:rPr>
              <a:t>第</a:t>
            </a:r>
            <a:r>
              <a:rPr kumimoji="1" lang="en-US" altLang="zh-CN" dirty="0">
                <a:solidFill>
                  <a:srgbClr val="C00000"/>
                </a:solidFill>
              </a:rPr>
              <a:t>11</a:t>
            </a:r>
            <a:r>
              <a:rPr kumimoji="1" lang="zh-CN" altLang="en-US" dirty="0">
                <a:solidFill>
                  <a:srgbClr val="C00000"/>
                </a:solidFill>
              </a:rPr>
              <a:t>位由校验位</a:t>
            </a:r>
            <a:r>
              <a:rPr kumimoji="1" lang="en-US" altLang="zh-CN" dirty="0">
                <a:solidFill>
                  <a:srgbClr val="C00000"/>
                </a:solidFill>
              </a:rPr>
              <a:t>P1, P2, P8</a:t>
            </a:r>
            <a:r>
              <a:rPr kumimoji="1" lang="zh-CN" altLang="en-US" dirty="0">
                <a:solidFill>
                  <a:srgbClr val="C00000"/>
                </a:solidFill>
              </a:rPr>
              <a:t>校验</a:t>
            </a:r>
            <a:endParaRPr lang="zh-CN" altLang="en-US" dirty="0"/>
          </a:p>
        </p:txBody>
      </p:sp>
      <p:cxnSp>
        <p:nvCxnSpPr>
          <p:cNvPr id="26" name="直接连接符 25">
            <a:extLst>
              <a:ext uri="{FF2B5EF4-FFF2-40B4-BE49-F238E27FC236}">
                <a16:creationId xmlns:a16="http://schemas.microsoft.com/office/drawing/2014/main" id="{70C05905-198F-4A38-A323-F07CEF13FAA2}"/>
              </a:ext>
            </a:extLst>
          </p:cNvPr>
          <p:cNvCxnSpPr>
            <a:cxnSpLocks/>
            <a:stCxn id="9" idx="0"/>
          </p:cNvCxnSpPr>
          <p:nvPr/>
        </p:nvCxnSpPr>
        <p:spPr>
          <a:xfrm>
            <a:off x="5630422" y="3659183"/>
            <a:ext cx="820480" cy="79158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BE036E8-F904-46FC-90AF-F59D32430DAC}"/>
              </a:ext>
            </a:extLst>
          </p:cNvPr>
          <p:cNvCxnSpPr>
            <a:cxnSpLocks/>
          </p:cNvCxnSpPr>
          <p:nvPr/>
        </p:nvCxnSpPr>
        <p:spPr>
          <a:xfrm>
            <a:off x="5967839" y="3648663"/>
            <a:ext cx="483063" cy="8021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284BB00-B00E-4EA1-8AE4-70D4F7CF9405}"/>
              </a:ext>
            </a:extLst>
          </p:cNvPr>
          <p:cNvCxnSpPr>
            <a:cxnSpLocks/>
          </p:cNvCxnSpPr>
          <p:nvPr/>
        </p:nvCxnSpPr>
        <p:spPr>
          <a:xfrm>
            <a:off x="5022446" y="4450766"/>
            <a:ext cx="14117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78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a:t>
            </a:r>
            <a:r>
              <a:rPr kumimoji="1" lang="zh-CN" altLang="en-US" dirty="0"/>
              <a:t>海明码</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a:noAutofit/>
          </a:bodyPr>
          <a:lstStyle/>
          <a:p>
            <a:pPr>
              <a:lnSpc>
                <a:spcPct val="150000"/>
              </a:lnSpc>
            </a:pPr>
            <a:r>
              <a:rPr kumimoji="1" lang="zh-CN" altLang="en-US" sz="2600" dirty="0"/>
              <a:t>子集的选择与校验位计算</a:t>
            </a:r>
            <a:endParaRPr kumimoji="1" lang="en-US" altLang="zh-CN" sz="2600" dirty="0"/>
          </a:p>
          <a:p>
            <a:pPr lvl="1">
              <a:lnSpc>
                <a:spcPct val="150000"/>
              </a:lnSpc>
            </a:pPr>
            <a:r>
              <a:rPr kumimoji="1" lang="zh-CN" altLang="en-US" sz="2200" dirty="0"/>
              <a:t>海明码缺省为偶校验（也可以使用奇校验）</a:t>
            </a:r>
            <a:endParaRPr kumimoji="1" lang="en-US" altLang="zh-CN" sz="2200"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41</a:t>
            </a:fld>
            <a:endParaRPr kumimoji="1" lang="zh-CN" altLang="en-US" dirty="0"/>
          </a:p>
        </p:txBody>
      </p:sp>
      <p:graphicFrame>
        <p:nvGraphicFramePr>
          <p:cNvPr id="41" name="表格 40"/>
          <p:cNvGraphicFramePr>
            <a:graphicFrameLocks noGrp="1"/>
          </p:cNvGraphicFramePr>
          <p:nvPr>
            <p:extLst>
              <p:ext uri="{D42A27DB-BD31-4B8C-83A1-F6EECF244321}">
                <p14:modId xmlns:p14="http://schemas.microsoft.com/office/powerpoint/2010/main" val="2959774790"/>
              </p:ext>
            </p:extLst>
          </p:nvPr>
        </p:nvGraphicFramePr>
        <p:xfrm>
          <a:off x="1524000" y="3657992"/>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4023152229"/>
              </p:ext>
            </p:extLst>
          </p:nvPr>
        </p:nvGraphicFramePr>
        <p:xfrm>
          <a:off x="1984029" y="3246223"/>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49" name="文本框 48"/>
          <p:cNvSpPr txBox="1"/>
          <p:nvPr/>
        </p:nvSpPr>
        <p:spPr>
          <a:xfrm>
            <a:off x="2213111" y="349550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2699445" y="348498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3160448" y="348498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748675" y="389698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213110" y="389130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694068" y="389130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160448" y="388495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748675" y="429345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211556" y="428708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2655968" y="429326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3150599" y="429661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704669" y="469194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2180250" y="46983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2662318" y="46856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3137899" y="468707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391694" y="3891306"/>
            <a:ext cx="3199417" cy="2162729"/>
            <a:chOff x="300452" y="3633614"/>
            <a:chExt cx="3199417" cy="2162729"/>
          </a:xfrm>
        </p:grpSpPr>
        <p:sp>
          <p:nvSpPr>
            <p:cNvPr id="6" name="文本框 5"/>
            <p:cNvSpPr txBox="1"/>
            <p:nvPr/>
          </p:nvSpPr>
          <p:spPr>
            <a:xfrm>
              <a:off x="300452" y="5211568"/>
              <a:ext cx="3199417"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位</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5</a:t>
              </a:r>
              <a:r>
                <a:rPr lang="zh-CN" altLang="en-US" sz="1600" dirty="0">
                  <a:solidFill>
                    <a:srgbClr val="0070C0"/>
                  </a:solidFill>
                  <a:latin typeface="微软雅黑" panose="020B0503020204020204" pitchFamily="34" charset="-122"/>
                  <a:ea typeface="微软雅黑" panose="020B0503020204020204" pitchFamily="34" charset="-122"/>
                </a:rPr>
                <a:t>个</a:t>
              </a:r>
              <a:r>
                <a:rPr lang="en-US" altLang="zh-CN" sz="1600" dirty="0">
                  <a:solidFill>
                    <a:srgbClr val="0070C0"/>
                  </a:solidFill>
                  <a:latin typeface="微软雅黑" panose="020B0503020204020204" pitchFamily="34" charset="-122"/>
                  <a:ea typeface="微软雅黑" panose="020B0503020204020204" pitchFamily="34" charset="-122"/>
                </a:rPr>
                <a:t>1 -&gt; p1=1</a:t>
              </a:r>
              <a:endParaRPr lang="zh-CN" altLang="en-US" sz="1600" dirty="0">
                <a:solidFill>
                  <a:srgbClr val="0070C0"/>
                </a:solidFill>
                <a:latin typeface="微软雅黑" panose="020B0503020204020204" pitchFamily="34" charset="-122"/>
                <a:ea typeface="微软雅黑" panose="020B0503020204020204" pitchFamily="34" charset="-122"/>
              </a:endParaRPr>
            </a:p>
          </p:txBody>
        </p:sp>
        <p:cxnSp>
          <p:nvCxnSpPr>
            <p:cNvPr id="8" name="直接连接符 7"/>
            <p:cNvCxnSpPr>
              <a:cxnSpLocks/>
              <a:stCxn id="53" idx="0"/>
              <a:endCxn id="6" idx="0"/>
            </p:cNvCxnSpPr>
            <p:nvPr/>
          </p:nvCxnSpPr>
          <p:spPr>
            <a:xfrm flipH="1">
              <a:off x="1900161" y="3633614"/>
              <a:ext cx="365247" cy="15779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a:cxnSpLocks/>
              <a:stCxn id="57" idx="0"/>
              <a:endCxn id="6" idx="0"/>
            </p:cNvCxnSpPr>
            <p:nvPr/>
          </p:nvCxnSpPr>
          <p:spPr>
            <a:xfrm flipH="1">
              <a:off x="1900161" y="4029397"/>
              <a:ext cx="363693" cy="118217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cxnSpLocks/>
              <a:stCxn id="61" idx="1"/>
              <a:endCxn id="6" idx="0"/>
            </p:cNvCxnSpPr>
            <p:nvPr/>
          </p:nvCxnSpPr>
          <p:spPr>
            <a:xfrm flipH="1">
              <a:off x="1900161" y="4532943"/>
              <a:ext cx="188847" cy="6786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a:cxnSpLocks/>
              <a:stCxn id="55" idx="1"/>
              <a:endCxn id="6" idx="0"/>
            </p:cNvCxnSpPr>
            <p:nvPr/>
          </p:nvCxnSpPr>
          <p:spPr>
            <a:xfrm flipH="1">
              <a:off x="1900161" y="3719596"/>
              <a:ext cx="1169045" cy="14919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a:cxnSpLocks/>
              <a:endCxn id="6" idx="0"/>
            </p:cNvCxnSpPr>
            <p:nvPr/>
          </p:nvCxnSpPr>
          <p:spPr>
            <a:xfrm flipH="1">
              <a:off x="1900161" y="4402994"/>
              <a:ext cx="1214068" cy="8085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2076778" y="3332943"/>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a:t>
            </a:r>
            <a:endParaRPr lang="zh-CN" altLang="en-US" dirty="0">
              <a:solidFill>
                <a:srgbClr val="C00000"/>
              </a:solidFill>
              <a:latin typeface="微软雅黑" panose="020B0503020204020204" pitchFamily="34" charset="-122"/>
              <a:ea typeface="微软雅黑" panose="020B0503020204020204" pitchFamily="34" charset="-122"/>
            </a:endParaRPr>
          </a:p>
        </p:txBody>
      </p:sp>
      <p:graphicFrame>
        <p:nvGraphicFramePr>
          <p:cNvPr id="73" name="表格 72"/>
          <p:cNvGraphicFramePr>
            <a:graphicFrameLocks noGrp="1"/>
          </p:cNvGraphicFramePr>
          <p:nvPr>
            <p:extLst>
              <p:ext uri="{D42A27DB-BD31-4B8C-83A1-F6EECF244321}">
                <p14:modId xmlns:p14="http://schemas.microsoft.com/office/powerpoint/2010/main" val="2447937544"/>
              </p:ext>
            </p:extLst>
          </p:nvPr>
        </p:nvGraphicFramePr>
        <p:xfrm>
          <a:off x="3900054" y="3678358"/>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74" name="表格 73"/>
          <p:cNvGraphicFramePr>
            <a:graphicFrameLocks noGrp="1"/>
          </p:cNvGraphicFramePr>
          <p:nvPr>
            <p:extLst>
              <p:ext uri="{D42A27DB-BD31-4B8C-83A1-F6EECF244321}">
                <p14:modId xmlns:p14="http://schemas.microsoft.com/office/powerpoint/2010/main" val="2977689210"/>
              </p:ext>
            </p:extLst>
          </p:nvPr>
        </p:nvGraphicFramePr>
        <p:xfrm>
          <a:off x="4360083" y="3266589"/>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75" name="文本框 74"/>
          <p:cNvSpPr txBox="1"/>
          <p:nvPr/>
        </p:nvSpPr>
        <p:spPr>
          <a:xfrm>
            <a:off x="4589165" y="35158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5075499" y="350535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5536502" y="350535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4124729" y="391735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4589164" y="39116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5070122" y="39116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5536502" y="390532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4124729" y="431382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4587610" y="430745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5032022" y="431362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5526653" y="431698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4080723" y="471231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4556304" y="471866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5038372" y="470605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5513953" y="470743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aphicFrame>
        <p:nvGraphicFramePr>
          <p:cNvPr id="90" name="表格 89"/>
          <p:cNvGraphicFramePr>
            <a:graphicFrameLocks noGrp="1"/>
          </p:cNvGraphicFramePr>
          <p:nvPr>
            <p:extLst>
              <p:ext uri="{D42A27DB-BD31-4B8C-83A1-F6EECF244321}">
                <p14:modId xmlns:p14="http://schemas.microsoft.com/office/powerpoint/2010/main" val="2969559023"/>
              </p:ext>
            </p:extLst>
          </p:nvPr>
        </p:nvGraphicFramePr>
        <p:xfrm>
          <a:off x="6292604" y="3656379"/>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908191"/>
                  </a:ext>
                </a:extLst>
              </a:tr>
            </a:tbl>
          </a:graphicData>
        </a:graphic>
      </p:graphicFrame>
      <p:graphicFrame>
        <p:nvGraphicFramePr>
          <p:cNvPr id="91" name="表格 90"/>
          <p:cNvGraphicFramePr>
            <a:graphicFrameLocks noGrp="1"/>
          </p:cNvGraphicFramePr>
          <p:nvPr>
            <p:extLst>
              <p:ext uri="{D42A27DB-BD31-4B8C-83A1-F6EECF244321}">
                <p14:modId xmlns:p14="http://schemas.microsoft.com/office/powerpoint/2010/main" val="4159809311"/>
              </p:ext>
            </p:extLst>
          </p:nvPr>
        </p:nvGraphicFramePr>
        <p:xfrm>
          <a:off x="6752633" y="3244610"/>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92" name="文本框 91"/>
          <p:cNvSpPr txBox="1"/>
          <p:nvPr/>
        </p:nvSpPr>
        <p:spPr>
          <a:xfrm>
            <a:off x="6981715" y="349389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7468049" y="348337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7929052" y="348337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6517279" y="389537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6" name="文本框 95"/>
          <p:cNvSpPr txBox="1"/>
          <p:nvPr/>
        </p:nvSpPr>
        <p:spPr>
          <a:xfrm>
            <a:off x="6981714" y="388969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7462672" y="388969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8" name="文本框 97"/>
          <p:cNvSpPr txBox="1"/>
          <p:nvPr/>
        </p:nvSpPr>
        <p:spPr>
          <a:xfrm>
            <a:off x="7929052" y="388334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9" name="文本框 98"/>
          <p:cNvSpPr txBox="1"/>
          <p:nvPr/>
        </p:nvSpPr>
        <p:spPr>
          <a:xfrm>
            <a:off x="6517279" y="429184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6980160" y="428547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7424572" y="429165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2" name="文本框 101"/>
          <p:cNvSpPr txBox="1"/>
          <p:nvPr/>
        </p:nvSpPr>
        <p:spPr>
          <a:xfrm>
            <a:off x="7919203" y="429500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6473273" y="469033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6948854" y="469668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7430922" y="468407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7906503" y="468546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aphicFrame>
        <p:nvGraphicFramePr>
          <p:cNvPr id="107" name="表格 106"/>
          <p:cNvGraphicFramePr>
            <a:graphicFrameLocks noGrp="1"/>
          </p:cNvGraphicFramePr>
          <p:nvPr>
            <p:extLst>
              <p:ext uri="{D42A27DB-BD31-4B8C-83A1-F6EECF244321}">
                <p14:modId xmlns:p14="http://schemas.microsoft.com/office/powerpoint/2010/main" val="1079674527"/>
              </p:ext>
            </p:extLst>
          </p:nvPr>
        </p:nvGraphicFramePr>
        <p:xfrm>
          <a:off x="8615007" y="3624211"/>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908191"/>
                  </a:ext>
                </a:extLst>
              </a:tr>
            </a:tbl>
          </a:graphicData>
        </a:graphic>
      </p:graphicFrame>
      <p:graphicFrame>
        <p:nvGraphicFramePr>
          <p:cNvPr id="108" name="表格 107"/>
          <p:cNvGraphicFramePr>
            <a:graphicFrameLocks noGrp="1"/>
          </p:cNvGraphicFramePr>
          <p:nvPr>
            <p:extLst>
              <p:ext uri="{D42A27DB-BD31-4B8C-83A1-F6EECF244321}">
                <p14:modId xmlns:p14="http://schemas.microsoft.com/office/powerpoint/2010/main" val="3678827275"/>
              </p:ext>
            </p:extLst>
          </p:nvPr>
        </p:nvGraphicFramePr>
        <p:xfrm>
          <a:off x="9075036" y="3212442"/>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109" name="文本框 108"/>
          <p:cNvSpPr txBox="1"/>
          <p:nvPr/>
        </p:nvSpPr>
        <p:spPr>
          <a:xfrm>
            <a:off x="9304118" y="346172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9790452" y="345120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10251455" y="345120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8839682" y="386320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3" name="文本框 112"/>
          <p:cNvSpPr txBox="1"/>
          <p:nvPr/>
        </p:nvSpPr>
        <p:spPr>
          <a:xfrm>
            <a:off x="9304117" y="385752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9785075" y="385752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10251455" y="385117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8839682" y="425967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9302563" y="425330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9746975" y="425948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10241606" y="426283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8795676" y="46581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1" name="文本框 120"/>
          <p:cNvSpPr txBox="1"/>
          <p:nvPr/>
        </p:nvSpPr>
        <p:spPr>
          <a:xfrm>
            <a:off x="9271257" y="466452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9753325" y="465191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3" name="文本框 122"/>
          <p:cNvSpPr txBox="1"/>
          <p:nvPr/>
        </p:nvSpPr>
        <p:spPr>
          <a:xfrm>
            <a:off x="10228906" y="465329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3571341" y="3997654"/>
            <a:ext cx="3253277" cy="2070805"/>
            <a:chOff x="3480099" y="3912590"/>
            <a:chExt cx="3253277" cy="2070805"/>
          </a:xfrm>
        </p:grpSpPr>
        <p:sp>
          <p:nvSpPr>
            <p:cNvPr id="125" name="文本框 124"/>
            <p:cNvSpPr txBox="1"/>
            <p:nvPr/>
          </p:nvSpPr>
          <p:spPr>
            <a:xfrm>
              <a:off x="3480099" y="5398620"/>
              <a:ext cx="3253277"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位</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2</a:t>
              </a:r>
              <a:r>
                <a:rPr lang="zh-CN" altLang="en-US" sz="1600" dirty="0">
                  <a:solidFill>
                    <a:srgbClr val="0070C0"/>
                  </a:solidFill>
                  <a:latin typeface="微软雅黑" panose="020B0503020204020204" pitchFamily="34" charset="-122"/>
                  <a:ea typeface="微软雅黑" panose="020B0503020204020204" pitchFamily="34" charset="-122"/>
                </a:rPr>
                <a:t>个</a:t>
              </a:r>
              <a:r>
                <a:rPr lang="en-US" altLang="zh-CN" sz="1600" dirty="0">
                  <a:solidFill>
                    <a:srgbClr val="0070C0"/>
                  </a:solidFill>
                  <a:latin typeface="微软雅黑" panose="020B0503020204020204" pitchFamily="34" charset="-122"/>
                  <a:ea typeface="微软雅黑" panose="020B0503020204020204" pitchFamily="34" charset="-122"/>
                </a:rPr>
                <a:t>1 -&gt; p2=0</a:t>
              </a:r>
              <a:endParaRPr lang="zh-CN" altLang="en-US" sz="1600" dirty="0">
                <a:solidFill>
                  <a:srgbClr val="0070C0"/>
                </a:solidFill>
                <a:latin typeface="微软雅黑" panose="020B0503020204020204" pitchFamily="34" charset="-122"/>
                <a:ea typeface="微软雅黑" panose="020B0503020204020204" pitchFamily="34" charset="-122"/>
              </a:endParaRPr>
            </a:p>
          </p:txBody>
        </p:sp>
        <p:cxnSp>
          <p:nvCxnSpPr>
            <p:cNvPr id="129" name="直接连接符 128"/>
            <p:cNvCxnSpPr>
              <a:cxnSpLocks/>
              <a:stCxn id="81" idx="1"/>
              <a:endCxn id="125" idx="0"/>
            </p:cNvCxnSpPr>
            <p:nvPr/>
          </p:nvCxnSpPr>
          <p:spPr>
            <a:xfrm flipH="1">
              <a:off x="5106738" y="3912590"/>
              <a:ext cx="338522" cy="148603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cxnSpLocks/>
              <a:stCxn id="89" idx="1"/>
              <a:endCxn id="125" idx="0"/>
            </p:cNvCxnSpPr>
            <p:nvPr/>
          </p:nvCxnSpPr>
          <p:spPr>
            <a:xfrm flipH="1">
              <a:off x="5106738" y="4714708"/>
              <a:ext cx="315973" cy="68391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31" name="文本框 130"/>
          <p:cNvSpPr txBox="1"/>
          <p:nvPr/>
        </p:nvSpPr>
        <p:spPr>
          <a:xfrm>
            <a:off x="4920825" y="3346486"/>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0</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32" name="文本框 131"/>
          <p:cNvSpPr txBox="1"/>
          <p:nvPr/>
        </p:nvSpPr>
        <p:spPr>
          <a:xfrm>
            <a:off x="6373739" y="3711600"/>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33" name="文本框 132"/>
          <p:cNvSpPr txBox="1"/>
          <p:nvPr/>
        </p:nvSpPr>
        <p:spPr>
          <a:xfrm>
            <a:off x="8699269" y="4077146"/>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0</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48" name="文本框 147"/>
          <p:cNvSpPr txBox="1"/>
          <p:nvPr/>
        </p:nvSpPr>
        <p:spPr>
          <a:xfrm>
            <a:off x="1988928" y="2835653"/>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1</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49" name="文本框 148"/>
          <p:cNvSpPr txBox="1"/>
          <p:nvPr/>
        </p:nvSpPr>
        <p:spPr>
          <a:xfrm>
            <a:off x="4339617" y="2862923"/>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50" name="文本框 149"/>
          <p:cNvSpPr txBox="1"/>
          <p:nvPr/>
        </p:nvSpPr>
        <p:spPr>
          <a:xfrm>
            <a:off x="6752633" y="2843287"/>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3</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51" name="文本框 150"/>
          <p:cNvSpPr txBox="1"/>
          <p:nvPr/>
        </p:nvSpPr>
        <p:spPr>
          <a:xfrm>
            <a:off x="9035833" y="2829463"/>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4</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52" name="矩形 151"/>
          <p:cNvSpPr/>
          <p:nvPr/>
        </p:nvSpPr>
        <p:spPr>
          <a:xfrm>
            <a:off x="7434304" y="2133053"/>
            <a:ext cx="225984" cy="2286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p:cNvSpPr txBox="1"/>
          <p:nvPr/>
        </p:nvSpPr>
        <p:spPr>
          <a:xfrm>
            <a:off x="7575166" y="2062687"/>
            <a:ext cx="1761339" cy="369332"/>
          </a:xfrm>
          <a:prstGeom prst="rect">
            <a:avLst/>
          </a:prstGeom>
          <a:noFill/>
        </p:spPr>
        <p:txBody>
          <a:bodyPr wrap="square" rtlCol="0">
            <a:spAutoFit/>
          </a:bodyPr>
          <a:lstStyle/>
          <a:p>
            <a:pPr algn="ctr"/>
            <a:r>
              <a:rPr lang="zh-CN" altLang="en-US" dirty="0"/>
              <a:t>每组的数据位</a:t>
            </a:r>
          </a:p>
        </p:txBody>
      </p:sp>
      <p:sp>
        <p:nvSpPr>
          <p:cNvPr id="154" name="矩形 153"/>
          <p:cNvSpPr/>
          <p:nvPr/>
        </p:nvSpPr>
        <p:spPr>
          <a:xfrm>
            <a:off x="9354061" y="2121618"/>
            <a:ext cx="225984" cy="2286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p:cNvSpPr txBox="1"/>
          <p:nvPr/>
        </p:nvSpPr>
        <p:spPr>
          <a:xfrm>
            <a:off x="9522548" y="2046696"/>
            <a:ext cx="1625824" cy="369332"/>
          </a:xfrm>
          <a:prstGeom prst="rect">
            <a:avLst/>
          </a:prstGeom>
          <a:noFill/>
        </p:spPr>
        <p:txBody>
          <a:bodyPr wrap="square" rtlCol="0">
            <a:spAutoFit/>
          </a:bodyPr>
          <a:lstStyle/>
          <a:p>
            <a:pPr algn="ctr"/>
            <a:r>
              <a:rPr lang="zh-CN" altLang="en-US" dirty="0"/>
              <a:t>每组的校验位</a:t>
            </a:r>
          </a:p>
        </p:txBody>
      </p:sp>
      <p:grpSp>
        <p:nvGrpSpPr>
          <p:cNvPr id="159" name="组合 158"/>
          <p:cNvGrpSpPr/>
          <p:nvPr/>
        </p:nvGrpSpPr>
        <p:grpSpPr>
          <a:xfrm>
            <a:off x="6563398" y="3910103"/>
            <a:ext cx="2271583" cy="2146749"/>
            <a:chOff x="6472156" y="3726842"/>
            <a:chExt cx="2271583" cy="2146749"/>
          </a:xfrm>
        </p:grpSpPr>
        <p:grpSp>
          <p:nvGrpSpPr>
            <p:cNvPr id="134" name="组合 133"/>
            <p:cNvGrpSpPr/>
            <p:nvPr/>
          </p:nvGrpSpPr>
          <p:grpSpPr>
            <a:xfrm>
              <a:off x="6677819" y="3726842"/>
              <a:ext cx="2065920" cy="2146749"/>
              <a:chOff x="1892787" y="3671763"/>
              <a:chExt cx="2065920" cy="2146749"/>
            </a:xfrm>
          </p:grpSpPr>
          <p:sp>
            <p:nvSpPr>
              <p:cNvPr id="135" name="文本框 134"/>
              <p:cNvSpPr txBox="1"/>
              <p:nvPr/>
            </p:nvSpPr>
            <p:spPr>
              <a:xfrm>
                <a:off x="1892787" y="5233737"/>
                <a:ext cx="206592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位</a:t>
                </a:r>
                <a:r>
                  <a:rPr lang="en-US" altLang="zh-CN" sz="1600" dirty="0">
                    <a:latin typeface="微软雅黑" panose="020B0503020204020204" pitchFamily="34" charset="-122"/>
                    <a:ea typeface="微软雅黑" panose="020B0503020204020204" pitchFamily="34" charset="-122"/>
                  </a:rPr>
                  <a:t>5-7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12-15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5</a:t>
                </a:r>
                <a:r>
                  <a:rPr lang="zh-CN" altLang="en-US" sz="1600" dirty="0">
                    <a:solidFill>
                      <a:srgbClr val="0070C0"/>
                    </a:solidFill>
                    <a:latin typeface="微软雅黑" panose="020B0503020204020204" pitchFamily="34" charset="-122"/>
                    <a:ea typeface="微软雅黑" panose="020B0503020204020204" pitchFamily="34" charset="-122"/>
                  </a:rPr>
                  <a:t>个</a:t>
                </a:r>
                <a:r>
                  <a:rPr lang="en-US" altLang="zh-CN" sz="1600" dirty="0">
                    <a:solidFill>
                      <a:srgbClr val="0070C0"/>
                    </a:solidFill>
                    <a:latin typeface="微软雅黑" panose="020B0503020204020204" pitchFamily="34" charset="-122"/>
                    <a:ea typeface="微软雅黑" panose="020B0503020204020204" pitchFamily="34" charset="-122"/>
                  </a:rPr>
                  <a:t>1 -&gt; p4=1</a:t>
                </a:r>
                <a:endParaRPr lang="zh-CN" altLang="en-US" sz="1600" dirty="0">
                  <a:solidFill>
                    <a:srgbClr val="0070C0"/>
                  </a:solidFill>
                  <a:latin typeface="微软雅黑" panose="020B0503020204020204" pitchFamily="34" charset="-122"/>
                  <a:ea typeface="微软雅黑" panose="020B0503020204020204" pitchFamily="34" charset="-122"/>
                </a:endParaRPr>
              </a:p>
            </p:txBody>
          </p:sp>
          <p:cxnSp>
            <p:nvCxnSpPr>
              <p:cNvPr id="136" name="直接连接符 135"/>
              <p:cNvCxnSpPr>
                <a:cxnSpLocks/>
                <a:endCxn id="135" idx="0"/>
              </p:cNvCxnSpPr>
              <p:nvPr/>
            </p:nvCxnSpPr>
            <p:spPr>
              <a:xfrm>
                <a:off x="2108058" y="3671763"/>
                <a:ext cx="817689" cy="15619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cxnSpLocks/>
                <a:endCxn id="135" idx="0"/>
              </p:cNvCxnSpPr>
              <p:nvPr/>
            </p:nvCxnSpPr>
            <p:spPr>
              <a:xfrm>
                <a:off x="2089008" y="4532943"/>
                <a:ext cx="836739" cy="700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cxnSpLocks/>
                <a:endCxn id="135" idx="0"/>
              </p:cNvCxnSpPr>
              <p:nvPr/>
            </p:nvCxnSpPr>
            <p:spPr>
              <a:xfrm flipH="1">
                <a:off x="2925747" y="3719596"/>
                <a:ext cx="143460" cy="15141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cxnSpLocks/>
                <a:endCxn id="135" idx="0"/>
              </p:cNvCxnSpPr>
              <p:nvPr/>
            </p:nvCxnSpPr>
            <p:spPr>
              <a:xfrm flipH="1">
                <a:off x="2925747" y="4463363"/>
                <a:ext cx="114562"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56" name="直接连接符 155"/>
            <p:cNvCxnSpPr>
              <a:cxnSpLocks/>
              <a:endCxn id="135" idx="0"/>
            </p:cNvCxnSpPr>
            <p:nvPr/>
          </p:nvCxnSpPr>
          <p:spPr>
            <a:xfrm>
              <a:off x="6472156" y="4524178"/>
              <a:ext cx="1238623" cy="76463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8918063" y="4357253"/>
            <a:ext cx="3197736" cy="1696782"/>
            <a:chOff x="8826821" y="4173992"/>
            <a:chExt cx="3197736" cy="1696782"/>
          </a:xfrm>
        </p:grpSpPr>
        <p:grpSp>
          <p:nvGrpSpPr>
            <p:cNvPr id="141" name="组合 140"/>
            <p:cNvGrpSpPr/>
            <p:nvPr/>
          </p:nvGrpSpPr>
          <p:grpSpPr>
            <a:xfrm>
              <a:off x="9023090" y="4173992"/>
              <a:ext cx="3001467" cy="1696782"/>
              <a:chOff x="1892786" y="4121730"/>
              <a:chExt cx="3001467" cy="1696782"/>
            </a:xfrm>
          </p:grpSpPr>
          <p:sp>
            <p:nvSpPr>
              <p:cNvPr id="142" name="文本框 141"/>
              <p:cNvSpPr txBox="1"/>
              <p:nvPr/>
            </p:nvSpPr>
            <p:spPr>
              <a:xfrm>
                <a:off x="1892786" y="5233737"/>
                <a:ext cx="3001467"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位</a:t>
                </a:r>
                <a:r>
                  <a:rPr lang="en-US" altLang="zh-CN" sz="1600" dirty="0">
                    <a:latin typeface="微软雅黑" panose="020B0503020204020204" pitchFamily="34" charset="-122"/>
                    <a:ea typeface="微软雅黑" panose="020B0503020204020204" pitchFamily="34" charset="-122"/>
                  </a:rPr>
                  <a:t>8-15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4</a:t>
                </a:r>
                <a:r>
                  <a:rPr lang="zh-CN" altLang="en-US" sz="1600" dirty="0">
                    <a:solidFill>
                      <a:srgbClr val="0070C0"/>
                    </a:solidFill>
                    <a:latin typeface="微软雅黑" panose="020B0503020204020204" pitchFamily="34" charset="-122"/>
                    <a:ea typeface="微软雅黑" panose="020B0503020204020204" pitchFamily="34" charset="-122"/>
                  </a:rPr>
                  <a:t>个</a:t>
                </a:r>
                <a:r>
                  <a:rPr lang="en-US" altLang="zh-CN" sz="1600" dirty="0">
                    <a:solidFill>
                      <a:srgbClr val="0070C0"/>
                    </a:solidFill>
                    <a:latin typeface="微软雅黑" panose="020B0503020204020204" pitchFamily="34" charset="-122"/>
                    <a:ea typeface="微软雅黑" panose="020B0503020204020204" pitchFamily="34" charset="-122"/>
                  </a:rPr>
                  <a:t>1 -&gt; p8=0</a:t>
                </a:r>
                <a:endParaRPr lang="zh-CN" altLang="en-US" sz="1600" dirty="0">
                  <a:solidFill>
                    <a:srgbClr val="0070C0"/>
                  </a:solidFill>
                  <a:latin typeface="微软雅黑" panose="020B0503020204020204" pitchFamily="34" charset="-122"/>
                  <a:ea typeface="微软雅黑" panose="020B0503020204020204" pitchFamily="34" charset="-122"/>
                </a:endParaRPr>
              </a:p>
            </p:txBody>
          </p:sp>
          <p:cxnSp>
            <p:nvCxnSpPr>
              <p:cNvPr id="144" name="直接连接符 143"/>
              <p:cNvCxnSpPr>
                <a:cxnSpLocks/>
                <a:endCxn id="142" idx="0"/>
              </p:cNvCxnSpPr>
              <p:nvPr/>
            </p:nvCxnSpPr>
            <p:spPr>
              <a:xfrm>
                <a:off x="2120314" y="4121730"/>
                <a:ext cx="1273206" cy="11120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cxnSpLocks/>
                <a:endCxn id="142" idx="0"/>
              </p:cNvCxnSpPr>
              <p:nvPr/>
            </p:nvCxnSpPr>
            <p:spPr>
              <a:xfrm>
                <a:off x="2089008" y="4532943"/>
                <a:ext cx="1304512" cy="700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cxnSpLocks/>
                <a:endCxn id="142" idx="0"/>
              </p:cNvCxnSpPr>
              <p:nvPr/>
            </p:nvCxnSpPr>
            <p:spPr>
              <a:xfrm>
                <a:off x="3040309" y="4463363"/>
                <a:ext cx="353211"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58" name="直接连接符 157"/>
            <p:cNvCxnSpPr>
              <a:cxnSpLocks/>
              <a:endCxn id="142" idx="0"/>
            </p:cNvCxnSpPr>
            <p:nvPr/>
          </p:nvCxnSpPr>
          <p:spPr>
            <a:xfrm>
              <a:off x="8826821" y="4544667"/>
              <a:ext cx="1697003" cy="74133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24" name="直接连接符 123">
            <a:extLst>
              <a:ext uri="{FF2B5EF4-FFF2-40B4-BE49-F238E27FC236}">
                <a16:creationId xmlns:a16="http://schemas.microsoft.com/office/drawing/2014/main" id="{9F69E344-8A9D-4455-B1F9-637D5098A29B}"/>
              </a:ext>
            </a:extLst>
          </p:cNvPr>
          <p:cNvCxnSpPr>
            <a:cxnSpLocks/>
            <a:stCxn id="51" idx="1"/>
            <a:endCxn id="6" idx="0"/>
          </p:cNvCxnSpPr>
          <p:nvPr/>
        </p:nvCxnSpPr>
        <p:spPr>
          <a:xfrm flipH="1">
            <a:off x="1991403" y="3577319"/>
            <a:ext cx="1169045" cy="18919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8581DF56-8F22-4410-8C5B-1AB98F752D91}"/>
              </a:ext>
            </a:extLst>
          </p:cNvPr>
          <p:cNvCxnSpPr>
            <a:cxnSpLocks/>
            <a:endCxn id="6" idx="0"/>
          </p:cNvCxnSpPr>
          <p:nvPr/>
        </p:nvCxnSpPr>
        <p:spPr>
          <a:xfrm flipH="1">
            <a:off x="1991403" y="4313821"/>
            <a:ext cx="1154312" cy="115543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F05A38E0-17F8-40E4-8536-0571B747BDC3}"/>
              </a:ext>
            </a:extLst>
          </p:cNvPr>
          <p:cNvCxnSpPr>
            <a:cxnSpLocks/>
            <a:stCxn id="61" idx="0"/>
            <a:endCxn id="6" idx="0"/>
          </p:cNvCxnSpPr>
          <p:nvPr/>
        </p:nvCxnSpPr>
        <p:spPr>
          <a:xfrm flipH="1">
            <a:off x="1991403" y="4698302"/>
            <a:ext cx="332387" cy="77095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78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10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wipe(down)">
                                      <p:cBhvr>
                                        <p:cTn id="10" dur="500"/>
                                        <p:tgtEl>
                                          <p:spTgt spid="143"/>
                                        </p:tgtEl>
                                      </p:cBhvr>
                                    </p:animEffect>
                                  </p:childTnLst>
                                </p:cTn>
                              </p:par>
                              <p:par>
                                <p:cTn id="11" presetID="22" presetClass="entr" presetSubtype="4"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wipe(down)">
                                      <p:cBhvr>
                                        <p:cTn id="13" dur="500"/>
                                        <p:tgtEl>
                                          <p:spTgt spid="124"/>
                                        </p:tgtEl>
                                      </p:cBhvr>
                                    </p:animEffect>
                                  </p:childTnLst>
                                </p:cTn>
                              </p:par>
                              <p:par>
                                <p:cTn id="14" presetID="22" presetClass="entr" presetSubtype="4" fill="hold" nodeType="with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wipe(down)">
                                      <p:cBhvr>
                                        <p:cTn id="16" dur="500"/>
                                        <p:tgtEl>
                                          <p:spTgt spid="1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par>
                          <p:cTn id="21" fill="hold">
                            <p:stCondLst>
                              <p:cond delay="0"/>
                            </p:stCondLst>
                            <p:childTnLst>
                              <p:par>
                                <p:cTn id="22" presetID="8" presetClass="emph" presetSubtype="0" fill="hold" grpId="1" nodeType="afterEffect">
                                  <p:stCondLst>
                                    <p:cond delay="0"/>
                                  </p:stCondLst>
                                  <p:childTnLst>
                                    <p:animRot by="21600000">
                                      <p:cBhvr>
                                        <p:cTn id="23" dur="2000" fill="hold"/>
                                        <p:tgtEl>
                                          <p:spTgt spid="72"/>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10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childTnLst>
                          </p:cTn>
                        </p:par>
                        <p:par>
                          <p:cTn id="33" fill="hold">
                            <p:stCondLst>
                              <p:cond delay="0"/>
                            </p:stCondLst>
                            <p:childTnLst>
                              <p:par>
                                <p:cTn id="34" presetID="8" presetClass="emph" presetSubtype="0" fill="hold" grpId="1" nodeType="afterEffect">
                                  <p:stCondLst>
                                    <p:cond delay="0"/>
                                  </p:stCondLst>
                                  <p:childTnLst>
                                    <p:animRot by="21600000">
                                      <p:cBhvr>
                                        <p:cTn id="35" dur="2000" fill="hold"/>
                                        <p:tgtEl>
                                          <p:spTgt spid="131"/>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9"/>
                                        </p:tgtEl>
                                        <p:attrNameLst>
                                          <p:attrName>style.visibility</p:attrName>
                                        </p:attrNameLst>
                                      </p:cBhvr>
                                      <p:to>
                                        <p:strVal val="visible"/>
                                      </p:to>
                                    </p:set>
                                    <p:animEffect transition="in" filter="wipe(up)">
                                      <p:cBhvr>
                                        <p:cTn id="40" dur="500"/>
                                        <p:tgtEl>
                                          <p:spTgt spid="15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childTnLst>
                          </p:cTn>
                        </p:par>
                        <p:par>
                          <p:cTn id="45" fill="hold">
                            <p:stCondLst>
                              <p:cond delay="0"/>
                            </p:stCondLst>
                            <p:childTnLst>
                              <p:par>
                                <p:cTn id="46" presetID="8" presetClass="emph" presetSubtype="0" fill="hold" grpId="1" nodeType="afterEffect">
                                  <p:stCondLst>
                                    <p:cond delay="0"/>
                                  </p:stCondLst>
                                  <p:childTnLst>
                                    <p:animRot by="21600000">
                                      <p:cBhvr>
                                        <p:cTn id="47" dur="2000" fill="hold"/>
                                        <p:tgtEl>
                                          <p:spTgt spid="132"/>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wipe(up)">
                                      <p:cBhvr>
                                        <p:cTn id="52" dur="500"/>
                                        <p:tgtEl>
                                          <p:spTgt spid="16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3"/>
                                        </p:tgtEl>
                                        <p:attrNameLst>
                                          <p:attrName>style.visibility</p:attrName>
                                        </p:attrNameLst>
                                      </p:cBhvr>
                                      <p:to>
                                        <p:strVal val="visible"/>
                                      </p:to>
                                    </p:set>
                                  </p:childTnLst>
                                </p:cTn>
                              </p:par>
                            </p:childTnLst>
                          </p:cTn>
                        </p:par>
                        <p:par>
                          <p:cTn id="57" fill="hold">
                            <p:stCondLst>
                              <p:cond delay="0"/>
                            </p:stCondLst>
                            <p:childTnLst>
                              <p:par>
                                <p:cTn id="58" presetID="8" presetClass="emph" presetSubtype="0" fill="hold" grpId="1" nodeType="afterEffect">
                                  <p:stCondLst>
                                    <p:cond delay="0"/>
                                  </p:stCondLst>
                                  <p:childTnLst>
                                    <p:animRot by="21600000">
                                      <p:cBhvr>
                                        <p:cTn id="59" dur="2000" fill="hold"/>
                                        <p:tgtEl>
                                          <p:spTgt spid="1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P spid="131" grpId="0"/>
      <p:bldP spid="131" grpId="1"/>
      <p:bldP spid="132" grpId="0"/>
      <p:bldP spid="132" grpId="1"/>
      <p:bldP spid="133" grpId="0"/>
      <p:bldP spid="133"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a:t>
            </a:r>
            <a:r>
              <a:rPr kumimoji="1" lang="zh-CN" altLang="en-US" dirty="0"/>
              <a:t>海明码</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a:noAutofit/>
          </a:bodyPr>
          <a:lstStyle/>
          <a:p>
            <a:pPr>
              <a:lnSpc>
                <a:spcPct val="150000"/>
              </a:lnSpc>
            </a:pPr>
            <a:r>
              <a:rPr kumimoji="1" lang="zh-CN" altLang="en-US" sz="2600" dirty="0"/>
              <a:t>码字的发送与接收</a:t>
            </a:r>
            <a:endParaRPr kumimoji="1" lang="en-US" altLang="zh-CN" sz="2600" dirty="0"/>
          </a:p>
          <a:p>
            <a:pPr lvl="1">
              <a:lnSpc>
                <a:spcPct val="150000"/>
              </a:lnSpc>
            </a:pPr>
            <a:r>
              <a:rPr kumimoji="1" lang="zh-CN" altLang="en-US" sz="2200" dirty="0"/>
              <a:t>如果发送过程中第</a:t>
            </a:r>
            <a:r>
              <a:rPr kumimoji="1" lang="en-US" altLang="zh-CN" sz="2200" dirty="0"/>
              <a:t>7</a:t>
            </a:r>
            <a:r>
              <a:rPr kumimoji="1" lang="zh-CN" altLang="en-US" sz="2200" dirty="0"/>
              <a:t>位出现差错，如何定位错误？</a:t>
            </a:r>
            <a:endParaRPr kumimoji="1" lang="en-US" altLang="zh-CN" sz="2200"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42</a:t>
            </a:fld>
            <a:endParaRPr kumimoji="1" lang="zh-CN" altLang="en-US" dirty="0"/>
          </a:p>
        </p:txBody>
      </p:sp>
      <p:graphicFrame>
        <p:nvGraphicFramePr>
          <p:cNvPr id="124" name="表格 123"/>
          <p:cNvGraphicFramePr>
            <a:graphicFrameLocks noGrp="1"/>
          </p:cNvGraphicFramePr>
          <p:nvPr/>
        </p:nvGraphicFramePr>
        <p:xfrm>
          <a:off x="1491651" y="3407613"/>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r>
                        <a:rPr lang="en-US" altLang="zh-CN" sz="1800" b="1" kern="1200" dirty="0">
                          <a:solidFill>
                            <a:srgbClr val="C00000"/>
                          </a:solidFill>
                          <a:latin typeface="微软雅黑" panose="020B0503020204020204" pitchFamily="34" charset="-122"/>
                          <a:ea typeface="微软雅黑" panose="020B0503020204020204" pitchFamily="34" charset="-122"/>
                          <a:cs typeface="+mn-cs"/>
                        </a:rPr>
                        <a:t>1</a:t>
                      </a:r>
                      <a:endParaRPr lang="zh-CN" altLang="en-US" sz="1800" b="1" kern="1200" dirty="0">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r>
                        <a:rPr lang="en-US" altLang="zh-CN" sz="1800" b="1" kern="1200" dirty="0">
                          <a:solidFill>
                            <a:srgbClr val="C00000"/>
                          </a:solidFill>
                          <a:latin typeface="微软雅黑" panose="020B0503020204020204" pitchFamily="34" charset="-122"/>
                          <a:ea typeface="微软雅黑" panose="020B0503020204020204" pitchFamily="34" charset="-122"/>
                          <a:cs typeface="+mn-cs"/>
                        </a:rPr>
                        <a:t>0</a:t>
                      </a:r>
                      <a:endParaRPr lang="zh-CN" altLang="en-US" sz="1800" b="1" kern="1200" dirty="0">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126" name="表格 125"/>
          <p:cNvGraphicFramePr>
            <a:graphicFrameLocks noGrp="1"/>
          </p:cNvGraphicFramePr>
          <p:nvPr/>
        </p:nvGraphicFramePr>
        <p:xfrm>
          <a:off x="1951680" y="2995844"/>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r>
                        <a:rPr lang="en-US" altLang="zh-CN" b="1" dirty="0">
                          <a:solidFill>
                            <a:srgbClr val="C00000"/>
                          </a:solidFill>
                          <a:latin typeface="微软雅黑" panose="020B0503020204020204" pitchFamily="34" charset="-122"/>
                          <a:ea typeface="微软雅黑" panose="020B0503020204020204" pitchFamily="34" charset="-122"/>
                        </a:rPr>
                        <a:t>1</a:t>
                      </a:r>
                      <a:endParaRPr lang="zh-CN" altLang="en-US" b="1"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1" dirty="0">
                          <a:solidFill>
                            <a:srgbClr val="C00000"/>
                          </a:solidFill>
                          <a:latin typeface="微软雅黑" panose="020B0503020204020204" pitchFamily="34" charset="-122"/>
                          <a:ea typeface="微软雅黑" panose="020B0503020204020204" pitchFamily="34" charset="-122"/>
                        </a:rPr>
                        <a:t>0</a:t>
                      </a:r>
                      <a:endParaRPr lang="zh-CN" altLang="en-US" b="1"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962773"/>
                  </a:ext>
                </a:extLst>
              </a:tr>
            </a:tbl>
          </a:graphicData>
        </a:graphic>
      </p:graphicFrame>
      <p:sp>
        <p:nvSpPr>
          <p:cNvPr id="127" name="文本框 126"/>
          <p:cNvSpPr txBox="1"/>
          <p:nvPr/>
        </p:nvSpPr>
        <p:spPr>
          <a:xfrm>
            <a:off x="2180762" y="324512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8" name="文本框 127"/>
          <p:cNvSpPr txBox="1"/>
          <p:nvPr/>
        </p:nvSpPr>
        <p:spPr>
          <a:xfrm>
            <a:off x="2667096" y="323460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37" name="文本框 136"/>
          <p:cNvSpPr txBox="1"/>
          <p:nvPr/>
        </p:nvSpPr>
        <p:spPr>
          <a:xfrm>
            <a:off x="3128099" y="323460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1716326" y="364660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46" name="文本框 145"/>
          <p:cNvSpPr txBox="1"/>
          <p:nvPr/>
        </p:nvSpPr>
        <p:spPr>
          <a:xfrm>
            <a:off x="2180761" y="364092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2" name="文本框 151"/>
          <p:cNvSpPr txBox="1"/>
          <p:nvPr/>
        </p:nvSpPr>
        <p:spPr>
          <a:xfrm>
            <a:off x="2661719" y="364092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3" name="文本框 152"/>
          <p:cNvSpPr txBox="1"/>
          <p:nvPr/>
        </p:nvSpPr>
        <p:spPr>
          <a:xfrm>
            <a:off x="3128099" y="363457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4" name="文本框 153"/>
          <p:cNvSpPr txBox="1"/>
          <p:nvPr/>
        </p:nvSpPr>
        <p:spPr>
          <a:xfrm>
            <a:off x="1716326" y="404307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5" name="文本框 154"/>
          <p:cNvSpPr txBox="1"/>
          <p:nvPr/>
        </p:nvSpPr>
        <p:spPr>
          <a:xfrm>
            <a:off x="2179207" y="403671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2623619" y="404288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7" name="文本框 156"/>
          <p:cNvSpPr txBox="1"/>
          <p:nvPr/>
        </p:nvSpPr>
        <p:spPr>
          <a:xfrm>
            <a:off x="3118250" y="404623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8" name="文本框 157"/>
          <p:cNvSpPr txBox="1"/>
          <p:nvPr/>
        </p:nvSpPr>
        <p:spPr>
          <a:xfrm>
            <a:off x="1672320" y="444156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2147901" y="444792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629969" y="443531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61" name="文本框 160"/>
          <p:cNvSpPr txBox="1"/>
          <p:nvPr/>
        </p:nvSpPr>
        <p:spPr>
          <a:xfrm>
            <a:off x="3105550" y="443669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62" name="矩形 161"/>
          <p:cNvSpPr/>
          <p:nvPr/>
        </p:nvSpPr>
        <p:spPr>
          <a:xfrm>
            <a:off x="1346975" y="5047848"/>
            <a:ext cx="225984" cy="228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p:cNvSpPr txBox="1"/>
          <p:nvPr/>
        </p:nvSpPr>
        <p:spPr>
          <a:xfrm>
            <a:off x="1487837" y="4977482"/>
            <a:ext cx="955209" cy="369332"/>
          </a:xfrm>
          <a:prstGeom prst="rect">
            <a:avLst/>
          </a:prstGeom>
          <a:noFill/>
        </p:spPr>
        <p:txBody>
          <a:bodyPr wrap="square" rtlCol="0">
            <a:spAutoFit/>
          </a:bodyPr>
          <a:lstStyle/>
          <a:p>
            <a:pPr algn="ctr"/>
            <a:r>
              <a:rPr lang="zh-CN" altLang="en-US" dirty="0"/>
              <a:t>校验位</a:t>
            </a:r>
          </a:p>
        </p:txBody>
      </p:sp>
      <p:sp>
        <p:nvSpPr>
          <p:cNvPr id="164" name="矩形 163"/>
          <p:cNvSpPr/>
          <p:nvPr/>
        </p:nvSpPr>
        <p:spPr>
          <a:xfrm>
            <a:off x="2514720" y="5047848"/>
            <a:ext cx="22598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文本框 164"/>
          <p:cNvSpPr txBox="1"/>
          <p:nvPr/>
        </p:nvSpPr>
        <p:spPr>
          <a:xfrm>
            <a:off x="2667096" y="4977482"/>
            <a:ext cx="955209" cy="369332"/>
          </a:xfrm>
          <a:prstGeom prst="rect">
            <a:avLst/>
          </a:prstGeom>
          <a:noFill/>
        </p:spPr>
        <p:txBody>
          <a:bodyPr wrap="square" rtlCol="0">
            <a:spAutoFit/>
          </a:bodyPr>
          <a:lstStyle/>
          <a:p>
            <a:pPr algn="ctr"/>
            <a:r>
              <a:rPr lang="zh-CN" altLang="en-US" dirty="0"/>
              <a:t>数据位</a:t>
            </a:r>
          </a:p>
        </p:txBody>
      </p:sp>
      <p:sp>
        <p:nvSpPr>
          <p:cNvPr id="7" name="右箭头 6"/>
          <p:cNvSpPr/>
          <p:nvPr/>
        </p:nvSpPr>
        <p:spPr>
          <a:xfrm>
            <a:off x="3838245" y="3726863"/>
            <a:ext cx="3875964" cy="197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8023133" y="5081505"/>
            <a:ext cx="225984" cy="228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8163995" y="5011139"/>
            <a:ext cx="955209" cy="369332"/>
          </a:xfrm>
          <a:prstGeom prst="rect">
            <a:avLst/>
          </a:prstGeom>
          <a:noFill/>
        </p:spPr>
        <p:txBody>
          <a:bodyPr wrap="square" rtlCol="0">
            <a:spAutoFit/>
          </a:bodyPr>
          <a:lstStyle/>
          <a:p>
            <a:pPr algn="ctr"/>
            <a:r>
              <a:rPr lang="zh-CN" altLang="en-US" dirty="0"/>
              <a:t>校验位</a:t>
            </a:r>
          </a:p>
        </p:txBody>
      </p:sp>
      <p:sp>
        <p:nvSpPr>
          <p:cNvPr id="185" name="矩形 184"/>
          <p:cNvSpPr/>
          <p:nvPr/>
        </p:nvSpPr>
        <p:spPr>
          <a:xfrm>
            <a:off x="9190878" y="5081505"/>
            <a:ext cx="22598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p:cNvSpPr txBox="1"/>
          <p:nvPr/>
        </p:nvSpPr>
        <p:spPr>
          <a:xfrm>
            <a:off x="9343254" y="5011139"/>
            <a:ext cx="955209" cy="369332"/>
          </a:xfrm>
          <a:prstGeom prst="rect">
            <a:avLst/>
          </a:prstGeom>
          <a:noFill/>
        </p:spPr>
        <p:txBody>
          <a:bodyPr wrap="square" rtlCol="0">
            <a:spAutoFit/>
          </a:bodyPr>
          <a:lstStyle/>
          <a:p>
            <a:pPr algn="ctr"/>
            <a:r>
              <a:rPr lang="zh-CN" altLang="en-US" dirty="0"/>
              <a:t>数据位</a:t>
            </a:r>
          </a:p>
        </p:txBody>
      </p:sp>
      <p:sp>
        <p:nvSpPr>
          <p:cNvPr id="9" name="文本框 8"/>
          <p:cNvSpPr txBox="1"/>
          <p:nvPr/>
        </p:nvSpPr>
        <p:spPr>
          <a:xfrm>
            <a:off x="3838245" y="3245387"/>
            <a:ext cx="3763558"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101100111010001</a:t>
            </a:r>
            <a:endParaRPr lang="zh-CN" altLang="en-US" sz="2400" dirty="0">
              <a:latin typeface="微软雅黑" panose="020B0503020204020204" pitchFamily="34" charset="-122"/>
              <a:ea typeface="微软雅黑" panose="020B0503020204020204" pitchFamily="34" charset="-122"/>
            </a:endParaRPr>
          </a:p>
        </p:txBody>
      </p:sp>
      <p:graphicFrame>
        <p:nvGraphicFramePr>
          <p:cNvPr id="187" name="表格 186"/>
          <p:cNvGraphicFramePr>
            <a:graphicFrameLocks noGrp="1"/>
          </p:cNvGraphicFramePr>
          <p:nvPr/>
        </p:nvGraphicFramePr>
        <p:xfrm>
          <a:off x="8123454" y="3403001"/>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r>
                        <a:rPr lang="en-US" altLang="zh-CN" sz="1800" b="1" kern="1200" dirty="0">
                          <a:solidFill>
                            <a:srgbClr val="C00000"/>
                          </a:solidFill>
                          <a:latin typeface="微软雅黑" panose="020B0503020204020204" pitchFamily="34" charset="-122"/>
                          <a:ea typeface="微软雅黑" panose="020B0503020204020204" pitchFamily="34" charset="-122"/>
                          <a:cs typeface="+mn-cs"/>
                        </a:rPr>
                        <a:t>1</a:t>
                      </a:r>
                      <a:endParaRPr lang="zh-CN" altLang="en-US" sz="1800" b="1" kern="1200" dirty="0">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r>
                        <a:rPr lang="en-US" altLang="zh-CN" sz="1800" b="1" kern="1200" dirty="0">
                          <a:solidFill>
                            <a:srgbClr val="C00000"/>
                          </a:solidFill>
                          <a:latin typeface="微软雅黑" panose="020B0503020204020204" pitchFamily="34" charset="-122"/>
                          <a:ea typeface="微软雅黑" panose="020B0503020204020204" pitchFamily="34" charset="-122"/>
                          <a:cs typeface="+mn-cs"/>
                        </a:rPr>
                        <a:t>0</a:t>
                      </a:r>
                      <a:endParaRPr lang="zh-CN" altLang="en-US" sz="1800" b="1" kern="1200" dirty="0">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188" name="表格 187"/>
          <p:cNvGraphicFramePr>
            <a:graphicFrameLocks noGrp="1"/>
          </p:cNvGraphicFramePr>
          <p:nvPr/>
        </p:nvGraphicFramePr>
        <p:xfrm>
          <a:off x="8583483" y="2991232"/>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r>
                        <a:rPr lang="en-US" altLang="zh-CN" b="1" dirty="0">
                          <a:solidFill>
                            <a:srgbClr val="C00000"/>
                          </a:solidFill>
                          <a:latin typeface="微软雅黑" panose="020B0503020204020204" pitchFamily="34" charset="-122"/>
                          <a:ea typeface="微软雅黑" panose="020B0503020204020204" pitchFamily="34" charset="-122"/>
                        </a:rPr>
                        <a:t>1</a:t>
                      </a:r>
                      <a:endParaRPr lang="zh-CN" altLang="en-US" b="1"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1" dirty="0">
                          <a:solidFill>
                            <a:srgbClr val="C00000"/>
                          </a:solidFill>
                          <a:latin typeface="微软雅黑" panose="020B0503020204020204" pitchFamily="34" charset="-122"/>
                          <a:ea typeface="微软雅黑" panose="020B0503020204020204" pitchFamily="34" charset="-122"/>
                        </a:rPr>
                        <a:t>0</a:t>
                      </a:r>
                      <a:endParaRPr lang="zh-CN" altLang="en-US" b="1"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962773"/>
                  </a:ext>
                </a:extLst>
              </a:tr>
            </a:tbl>
          </a:graphicData>
        </a:graphic>
      </p:graphicFrame>
      <p:sp>
        <p:nvSpPr>
          <p:cNvPr id="189" name="文本框 188"/>
          <p:cNvSpPr txBox="1"/>
          <p:nvPr/>
        </p:nvSpPr>
        <p:spPr>
          <a:xfrm>
            <a:off x="8812565" y="32405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9298899" y="322999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1" name="文本框 190"/>
          <p:cNvSpPr txBox="1"/>
          <p:nvPr/>
        </p:nvSpPr>
        <p:spPr>
          <a:xfrm>
            <a:off x="9759902" y="322999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2" name="文本框 191"/>
          <p:cNvSpPr txBox="1"/>
          <p:nvPr/>
        </p:nvSpPr>
        <p:spPr>
          <a:xfrm>
            <a:off x="8348129" y="364199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3" name="文本框 192"/>
          <p:cNvSpPr txBox="1"/>
          <p:nvPr/>
        </p:nvSpPr>
        <p:spPr>
          <a:xfrm>
            <a:off x="8812564" y="36363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4" name="文本框 193"/>
          <p:cNvSpPr txBox="1"/>
          <p:nvPr/>
        </p:nvSpPr>
        <p:spPr>
          <a:xfrm>
            <a:off x="9293522" y="36363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5" name="文本框 194"/>
          <p:cNvSpPr txBox="1"/>
          <p:nvPr/>
        </p:nvSpPr>
        <p:spPr>
          <a:xfrm>
            <a:off x="9759902" y="36299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6" name="文本框 195"/>
          <p:cNvSpPr txBox="1"/>
          <p:nvPr/>
        </p:nvSpPr>
        <p:spPr>
          <a:xfrm>
            <a:off x="8348129" y="40384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7" name="文本框 196"/>
          <p:cNvSpPr txBox="1"/>
          <p:nvPr/>
        </p:nvSpPr>
        <p:spPr>
          <a:xfrm>
            <a:off x="8811010" y="403209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8" name="文本框 197"/>
          <p:cNvSpPr txBox="1"/>
          <p:nvPr/>
        </p:nvSpPr>
        <p:spPr>
          <a:xfrm>
            <a:off x="9255422" y="40382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9" name="文本框 198"/>
          <p:cNvSpPr txBox="1"/>
          <p:nvPr/>
        </p:nvSpPr>
        <p:spPr>
          <a:xfrm>
            <a:off x="9750053" y="404162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0" name="文本框 199"/>
          <p:cNvSpPr txBox="1"/>
          <p:nvPr/>
        </p:nvSpPr>
        <p:spPr>
          <a:xfrm>
            <a:off x="8304123" y="443695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1" name="文本框 200"/>
          <p:cNvSpPr txBox="1"/>
          <p:nvPr/>
        </p:nvSpPr>
        <p:spPr>
          <a:xfrm>
            <a:off x="8779704" y="444331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2" name="文本框 201"/>
          <p:cNvSpPr txBox="1"/>
          <p:nvPr/>
        </p:nvSpPr>
        <p:spPr>
          <a:xfrm>
            <a:off x="9261772" y="443070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3" name="文本框 202"/>
          <p:cNvSpPr txBox="1"/>
          <p:nvPr/>
        </p:nvSpPr>
        <p:spPr>
          <a:xfrm>
            <a:off x="9737353" y="443208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4" name="文本框 203"/>
          <p:cNvSpPr txBox="1"/>
          <p:nvPr/>
        </p:nvSpPr>
        <p:spPr>
          <a:xfrm>
            <a:off x="1845141" y="5515675"/>
            <a:ext cx="1109034" cy="461665"/>
          </a:xfrm>
          <a:prstGeom prst="rect">
            <a:avLst/>
          </a:prstGeom>
          <a:noFill/>
        </p:spPr>
        <p:txBody>
          <a:bodyPr wrap="square" rtlCol="0">
            <a:spAutoFit/>
          </a:bodyPr>
          <a:lstStyle/>
          <a:p>
            <a:pPr algn="ctr"/>
            <a:r>
              <a:rPr lang="zh-CN" altLang="en-US" sz="2400" dirty="0"/>
              <a:t>发送方</a:t>
            </a:r>
          </a:p>
        </p:txBody>
      </p:sp>
      <p:sp>
        <p:nvSpPr>
          <p:cNvPr id="12" name="任意多边形 11"/>
          <p:cNvSpPr/>
          <p:nvPr/>
        </p:nvSpPr>
        <p:spPr>
          <a:xfrm>
            <a:off x="5305926" y="3112121"/>
            <a:ext cx="1070821" cy="1231279"/>
          </a:xfrm>
          <a:custGeom>
            <a:avLst/>
            <a:gdLst>
              <a:gd name="connsiteX0" fmla="*/ 0 w 1070821"/>
              <a:gd name="connsiteY0" fmla="*/ 1038774 h 1231279"/>
              <a:gd name="connsiteX1" fmla="*/ 12032 w 1070821"/>
              <a:gd name="connsiteY1" fmla="*/ 653763 h 1231279"/>
              <a:gd name="connsiteX2" fmla="*/ 48127 w 1070821"/>
              <a:gd name="connsiteY2" fmla="*/ 629700 h 1231279"/>
              <a:gd name="connsiteX3" fmla="*/ 72190 w 1070821"/>
              <a:gd name="connsiteY3" fmla="*/ 689858 h 1231279"/>
              <a:gd name="connsiteX4" fmla="*/ 96253 w 1070821"/>
              <a:gd name="connsiteY4" fmla="*/ 834237 h 1231279"/>
              <a:gd name="connsiteX5" fmla="*/ 108285 w 1070821"/>
              <a:gd name="connsiteY5" fmla="*/ 870332 h 1231279"/>
              <a:gd name="connsiteX6" fmla="*/ 132348 w 1070821"/>
              <a:gd name="connsiteY6" fmla="*/ 990647 h 1231279"/>
              <a:gd name="connsiteX7" fmla="*/ 156411 w 1070821"/>
              <a:gd name="connsiteY7" fmla="*/ 954553 h 1231279"/>
              <a:gd name="connsiteX8" fmla="*/ 168442 w 1070821"/>
              <a:gd name="connsiteY8" fmla="*/ 906426 h 1231279"/>
              <a:gd name="connsiteX9" fmla="*/ 192506 w 1070821"/>
              <a:gd name="connsiteY9" fmla="*/ 858300 h 1231279"/>
              <a:gd name="connsiteX10" fmla="*/ 204537 w 1070821"/>
              <a:gd name="connsiteY10" fmla="*/ 786111 h 1231279"/>
              <a:gd name="connsiteX11" fmla="*/ 228600 w 1070821"/>
              <a:gd name="connsiteY11" fmla="*/ 725953 h 1231279"/>
              <a:gd name="connsiteX12" fmla="*/ 264695 w 1070821"/>
              <a:gd name="connsiteY12" fmla="*/ 605637 h 1231279"/>
              <a:gd name="connsiteX13" fmla="*/ 288758 w 1070821"/>
              <a:gd name="connsiteY13" fmla="*/ 533447 h 1231279"/>
              <a:gd name="connsiteX14" fmla="*/ 300790 w 1070821"/>
              <a:gd name="connsiteY14" fmla="*/ 497353 h 1231279"/>
              <a:gd name="connsiteX15" fmla="*/ 324853 w 1070821"/>
              <a:gd name="connsiteY15" fmla="*/ 581574 h 1231279"/>
              <a:gd name="connsiteX16" fmla="*/ 348916 w 1070821"/>
              <a:gd name="connsiteY16" fmla="*/ 653763 h 1231279"/>
              <a:gd name="connsiteX17" fmla="*/ 385011 w 1070821"/>
              <a:gd name="connsiteY17" fmla="*/ 810174 h 1231279"/>
              <a:gd name="connsiteX18" fmla="*/ 421106 w 1070821"/>
              <a:gd name="connsiteY18" fmla="*/ 978616 h 1231279"/>
              <a:gd name="connsiteX19" fmla="*/ 433137 w 1070821"/>
              <a:gd name="connsiteY19" fmla="*/ 1038774 h 1231279"/>
              <a:gd name="connsiteX20" fmla="*/ 457200 w 1070821"/>
              <a:gd name="connsiteY20" fmla="*/ 1122995 h 1231279"/>
              <a:gd name="connsiteX21" fmla="*/ 469232 w 1070821"/>
              <a:gd name="connsiteY21" fmla="*/ 208595 h 1231279"/>
              <a:gd name="connsiteX22" fmla="*/ 481263 w 1070821"/>
              <a:gd name="connsiteY22" fmla="*/ 4058 h 1231279"/>
              <a:gd name="connsiteX23" fmla="*/ 493295 w 1070821"/>
              <a:gd name="connsiteY23" fmla="*/ 64216 h 1231279"/>
              <a:gd name="connsiteX24" fmla="*/ 541421 w 1070821"/>
              <a:gd name="connsiteY24" fmla="*/ 232658 h 1231279"/>
              <a:gd name="connsiteX25" fmla="*/ 553453 w 1070821"/>
              <a:gd name="connsiteY25" fmla="*/ 304847 h 1231279"/>
              <a:gd name="connsiteX26" fmla="*/ 565485 w 1070821"/>
              <a:gd name="connsiteY26" fmla="*/ 340942 h 1231279"/>
              <a:gd name="connsiteX27" fmla="*/ 589548 w 1070821"/>
              <a:gd name="connsiteY27" fmla="*/ 437195 h 1231279"/>
              <a:gd name="connsiteX28" fmla="*/ 637674 w 1070821"/>
              <a:gd name="connsiteY28" fmla="*/ 581574 h 1231279"/>
              <a:gd name="connsiteX29" fmla="*/ 709863 w 1070821"/>
              <a:gd name="connsiteY29" fmla="*/ 822205 h 1231279"/>
              <a:gd name="connsiteX30" fmla="*/ 721895 w 1070821"/>
              <a:gd name="connsiteY30" fmla="*/ 870332 h 1231279"/>
              <a:gd name="connsiteX31" fmla="*/ 745958 w 1070821"/>
              <a:gd name="connsiteY31" fmla="*/ 930490 h 1231279"/>
              <a:gd name="connsiteX32" fmla="*/ 770021 w 1070821"/>
              <a:gd name="connsiteY32" fmla="*/ 1002679 h 1231279"/>
              <a:gd name="connsiteX33" fmla="*/ 806116 w 1070821"/>
              <a:gd name="connsiteY33" fmla="*/ 1110963 h 1231279"/>
              <a:gd name="connsiteX34" fmla="*/ 818148 w 1070821"/>
              <a:gd name="connsiteY34" fmla="*/ 1147058 h 1231279"/>
              <a:gd name="connsiteX35" fmla="*/ 830179 w 1070821"/>
              <a:gd name="connsiteY35" fmla="*/ 1183153 h 1231279"/>
              <a:gd name="connsiteX36" fmla="*/ 842211 w 1070821"/>
              <a:gd name="connsiteY36" fmla="*/ 617668 h 1231279"/>
              <a:gd name="connsiteX37" fmla="*/ 854242 w 1070821"/>
              <a:gd name="connsiteY37" fmla="*/ 545479 h 1231279"/>
              <a:gd name="connsiteX38" fmla="*/ 866274 w 1070821"/>
              <a:gd name="connsiteY38" fmla="*/ 593605 h 1231279"/>
              <a:gd name="connsiteX39" fmla="*/ 902369 w 1070821"/>
              <a:gd name="connsiteY39" fmla="*/ 713921 h 1231279"/>
              <a:gd name="connsiteX40" fmla="*/ 914400 w 1070821"/>
              <a:gd name="connsiteY40" fmla="*/ 774079 h 1231279"/>
              <a:gd name="connsiteX41" fmla="*/ 938463 w 1070821"/>
              <a:gd name="connsiteY41" fmla="*/ 810174 h 1231279"/>
              <a:gd name="connsiteX42" fmla="*/ 950495 w 1070821"/>
              <a:gd name="connsiteY42" fmla="*/ 882363 h 1231279"/>
              <a:gd name="connsiteX43" fmla="*/ 986590 w 1070821"/>
              <a:gd name="connsiteY43" fmla="*/ 942521 h 1231279"/>
              <a:gd name="connsiteX44" fmla="*/ 1046748 w 1070821"/>
              <a:gd name="connsiteY44" fmla="*/ 1147058 h 1231279"/>
              <a:gd name="connsiteX45" fmla="*/ 1070811 w 1070821"/>
              <a:gd name="connsiteY45" fmla="*/ 1231279 h 123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0821" h="1231279">
                <a:moveTo>
                  <a:pt x="0" y="1038774"/>
                </a:moveTo>
                <a:cubicBezTo>
                  <a:pt x="4011" y="910437"/>
                  <a:pt x="4910" y="781965"/>
                  <a:pt x="12032" y="653763"/>
                </a:cubicBezTo>
                <a:cubicBezTo>
                  <a:pt x="15922" y="583740"/>
                  <a:pt x="19842" y="601416"/>
                  <a:pt x="48127" y="629700"/>
                </a:cubicBezTo>
                <a:cubicBezTo>
                  <a:pt x="56148" y="649753"/>
                  <a:pt x="67243" y="668835"/>
                  <a:pt x="72190" y="689858"/>
                </a:cubicBezTo>
                <a:cubicBezTo>
                  <a:pt x="83365" y="737351"/>
                  <a:pt x="80824" y="787951"/>
                  <a:pt x="96253" y="834237"/>
                </a:cubicBezTo>
                <a:cubicBezTo>
                  <a:pt x="100264" y="846269"/>
                  <a:pt x="105433" y="857974"/>
                  <a:pt x="108285" y="870332"/>
                </a:cubicBezTo>
                <a:cubicBezTo>
                  <a:pt x="117482" y="910184"/>
                  <a:pt x="132348" y="990647"/>
                  <a:pt x="132348" y="990647"/>
                </a:cubicBezTo>
                <a:cubicBezTo>
                  <a:pt x="140369" y="978616"/>
                  <a:pt x="150715" y="967844"/>
                  <a:pt x="156411" y="954553"/>
                </a:cubicBezTo>
                <a:cubicBezTo>
                  <a:pt x="162925" y="939354"/>
                  <a:pt x="162636" y="921909"/>
                  <a:pt x="168442" y="906426"/>
                </a:cubicBezTo>
                <a:cubicBezTo>
                  <a:pt x="174740" y="889632"/>
                  <a:pt x="184485" y="874342"/>
                  <a:pt x="192506" y="858300"/>
                </a:cubicBezTo>
                <a:cubicBezTo>
                  <a:pt x="196516" y="834237"/>
                  <a:pt x="198118" y="809646"/>
                  <a:pt x="204537" y="786111"/>
                </a:cubicBezTo>
                <a:cubicBezTo>
                  <a:pt x="210220" y="765275"/>
                  <a:pt x="221219" y="746250"/>
                  <a:pt x="228600" y="725953"/>
                </a:cubicBezTo>
                <a:cubicBezTo>
                  <a:pt x="277211" y="592272"/>
                  <a:pt x="233917" y="708230"/>
                  <a:pt x="264695" y="605637"/>
                </a:cubicBezTo>
                <a:cubicBezTo>
                  <a:pt x="271984" y="581342"/>
                  <a:pt x="280737" y="557510"/>
                  <a:pt x="288758" y="533447"/>
                </a:cubicBezTo>
                <a:lnTo>
                  <a:pt x="300790" y="497353"/>
                </a:lnTo>
                <a:cubicBezTo>
                  <a:pt x="341228" y="618672"/>
                  <a:pt x="279523" y="430475"/>
                  <a:pt x="324853" y="581574"/>
                </a:cubicBezTo>
                <a:cubicBezTo>
                  <a:pt x="332142" y="605869"/>
                  <a:pt x="342764" y="629156"/>
                  <a:pt x="348916" y="653763"/>
                </a:cubicBezTo>
                <a:cubicBezTo>
                  <a:pt x="402014" y="866157"/>
                  <a:pt x="351813" y="710582"/>
                  <a:pt x="385011" y="810174"/>
                </a:cubicBezTo>
                <a:cubicBezTo>
                  <a:pt x="406913" y="985395"/>
                  <a:pt x="381542" y="833547"/>
                  <a:pt x="421106" y="978616"/>
                </a:cubicBezTo>
                <a:cubicBezTo>
                  <a:pt x="426487" y="998345"/>
                  <a:pt x="428701" y="1018811"/>
                  <a:pt x="433137" y="1038774"/>
                </a:cubicBezTo>
                <a:cubicBezTo>
                  <a:pt x="443207" y="1084088"/>
                  <a:pt x="443804" y="1082806"/>
                  <a:pt x="457200" y="1122995"/>
                </a:cubicBezTo>
                <a:cubicBezTo>
                  <a:pt x="461211" y="818195"/>
                  <a:pt x="462678" y="513351"/>
                  <a:pt x="469232" y="208595"/>
                </a:cubicBezTo>
                <a:cubicBezTo>
                  <a:pt x="470700" y="140314"/>
                  <a:pt x="470035" y="71426"/>
                  <a:pt x="481263" y="4058"/>
                </a:cubicBezTo>
                <a:cubicBezTo>
                  <a:pt x="484625" y="-16114"/>
                  <a:pt x="488091" y="44440"/>
                  <a:pt x="493295" y="64216"/>
                </a:cubicBezTo>
                <a:cubicBezTo>
                  <a:pt x="508156" y="120687"/>
                  <a:pt x="531821" y="175058"/>
                  <a:pt x="541421" y="232658"/>
                </a:cubicBezTo>
                <a:cubicBezTo>
                  <a:pt x="545432" y="256721"/>
                  <a:pt x="548161" y="281033"/>
                  <a:pt x="553453" y="304847"/>
                </a:cubicBezTo>
                <a:cubicBezTo>
                  <a:pt x="556204" y="317227"/>
                  <a:pt x="562148" y="328706"/>
                  <a:pt x="565485" y="340942"/>
                </a:cubicBezTo>
                <a:cubicBezTo>
                  <a:pt x="574187" y="372848"/>
                  <a:pt x="580045" y="405518"/>
                  <a:pt x="589548" y="437195"/>
                </a:cubicBezTo>
                <a:cubicBezTo>
                  <a:pt x="604125" y="485785"/>
                  <a:pt x="625370" y="532359"/>
                  <a:pt x="637674" y="581574"/>
                </a:cubicBezTo>
                <a:cubicBezTo>
                  <a:pt x="707903" y="862490"/>
                  <a:pt x="638513" y="608155"/>
                  <a:pt x="709863" y="822205"/>
                </a:cubicBezTo>
                <a:cubicBezTo>
                  <a:pt x="715092" y="837893"/>
                  <a:pt x="716666" y="854644"/>
                  <a:pt x="721895" y="870332"/>
                </a:cubicBezTo>
                <a:cubicBezTo>
                  <a:pt x="728725" y="890821"/>
                  <a:pt x="738577" y="910193"/>
                  <a:pt x="745958" y="930490"/>
                </a:cubicBezTo>
                <a:cubicBezTo>
                  <a:pt x="754626" y="954328"/>
                  <a:pt x="762000" y="978616"/>
                  <a:pt x="770021" y="1002679"/>
                </a:cubicBezTo>
                <a:lnTo>
                  <a:pt x="806116" y="1110963"/>
                </a:lnTo>
                <a:lnTo>
                  <a:pt x="818148" y="1147058"/>
                </a:lnTo>
                <a:lnTo>
                  <a:pt x="830179" y="1183153"/>
                </a:lnTo>
                <a:cubicBezTo>
                  <a:pt x="834190" y="994658"/>
                  <a:pt x="835101" y="806072"/>
                  <a:pt x="842211" y="617668"/>
                </a:cubicBezTo>
                <a:cubicBezTo>
                  <a:pt x="843131" y="593290"/>
                  <a:pt x="836992" y="562729"/>
                  <a:pt x="854242" y="545479"/>
                </a:cubicBezTo>
                <a:cubicBezTo>
                  <a:pt x="865935" y="533786"/>
                  <a:pt x="862687" y="577463"/>
                  <a:pt x="866274" y="593605"/>
                </a:cubicBezTo>
                <a:cubicBezTo>
                  <a:pt x="886609" y="685109"/>
                  <a:pt x="866416" y="624037"/>
                  <a:pt x="902369" y="713921"/>
                </a:cubicBezTo>
                <a:cubicBezTo>
                  <a:pt x="906379" y="733974"/>
                  <a:pt x="907220" y="754931"/>
                  <a:pt x="914400" y="774079"/>
                </a:cubicBezTo>
                <a:cubicBezTo>
                  <a:pt x="919477" y="787619"/>
                  <a:pt x="933890" y="796456"/>
                  <a:pt x="938463" y="810174"/>
                </a:cubicBezTo>
                <a:cubicBezTo>
                  <a:pt x="946177" y="833317"/>
                  <a:pt x="942158" y="859437"/>
                  <a:pt x="950495" y="882363"/>
                </a:cubicBezTo>
                <a:cubicBezTo>
                  <a:pt x="958487" y="904340"/>
                  <a:pt x="977378" y="921027"/>
                  <a:pt x="986590" y="942521"/>
                </a:cubicBezTo>
                <a:cubicBezTo>
                  <a:pt x="1022957" y="1027376"/>
                  <a:pt x="1022312" y="1061531"/>
                  <a:pt x="1046748" y="1147058"/>
                </a:cubicBezTo>
                <a:cubicBezTo>
                  <a:pt x="1072079" y="1235718"/>
                  <a:pt x="1070811" y="1191880"/>
                  <a:pt x="1070811" y="1231279"/>
                </a:cubicBez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05" name="文本框 204"/>
          <p:cNvSpPr txBox="1"/>
          <p:nvPr/>
        </p:nvSpPr>
        <p:spPr>
          <a:xfrm>
            <a:off x="8605551" y="5460916"/>
            <a:ext cx="1109034" cy="461665"/>
          </a:xfrm>
          <a:prstGeom prst="rect">
            <a:avLst/>
          </a:prstGeom>
          <a:noFill/>
        </p:spPr>
        <p:txBody>
          <a:bodyPr wrap="square" rtlCol="0">
            <a:spAutoFit/>
          </a:bodyPr>
          <a:lstStyle/>
          <a:p>
            <a:pPr algn="ctr"/>
            <a:r>
              <a:rPr lang="zh-CN" altLang="en-US" sz="2400" dirty="0"/>
              <a:t>接收方</a:t>
            </a:r>
          </a:p>
        </p:txBody>
      </p:sp>
    </p:spTree>
    <p:extLst>
      <p:ext uri="{BB962C8B-B14F-4D97-AF65-F5344CB8AC3E}">
        <p14:creationId xmlns:p14="http://schemas.microsoft.com/office/powerpoint/2010/main" val="840124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a:t>
            </a:r>
            <a:r>
              <a:rPr kumimoji="1" lang="zh-CN" altLang="en-US" dirty="0"/>
              <a:t>海明码</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a:noAutofit/>
          </a:bodyPr>
          <a:lstStyle/>
          <a:p>
            <a:pPr>
              <a:lnSpc>
                <a:spcPct val="150000"/>
              </a:lnSpc>
            </a:pPr>
            <a:r>
              <a:rPr kumimoji="1" lang="zh-CN" altLang="en-US" sz="2600" dirty="0"/>
              <a:t>定位错误与纠正</a:t>
            </a:r>
            <a:endParaRPr kumimoji="1" lang="en-US" altLang="zh-CN" sz="2600" dirty="0"/>
          </a:p>
          <a:p>
            <a:pPr lvl="1">
              <a:lnSpc>
                <a:spcPct val="150000"/>
              </a:lnSpc>
            </a:pPr>
            <a:r>
              <a:rPr kumimoji="1" lang="en-US" altLang="zh-CN" sz="2200" dirty="0"/>
              <a:t>P1</a:t>
            </a:r>
            <a:r>
              <a:rPr kumimoji="1" lang="zh-CN" altLang="en-US" sz="2200" dirty="0"/>
              <a:t>和</a:t>
            </a:r>
            <a:r>
              <a:rPr kumimoji="1" lang="en-US" altLang="zh-CN" sz="2200" dirty="0"/>
              <a:t>P2</a:t>
            </a:r>
            <a:r>
              <a:rPr kumimoji="1" lang="zh-CN" altLang="en-US" sz="2200" dirty="0"/>
              <a:t>的校验结果</a:t>
            </a:r>
            <a:endParaRPr kumimoji="1" lang="en-US" altLang="zh-CN" sz="2200"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43</a:t>
            </a:fld>
            <a:endParaRPr kumimoji="1" lang="zh-CN" altLang="en-US" dirty="0"/>
          </a:p>
        </p:txBody>
      </p:sp>
      <p:graphicFrame>
        <p:nvGraphicFramePr>
          <p:cNvPr id="41" name="表格 40"/>
          <p:cNvGraphicFramePr>
            <a:graphicFrameLocks noGrp="1"/>
          </p:cNvGraphicFramePr>
          <p:nvPr>
            <p:extLst>
              <p:ext uri="{D42A27DB-BD31-4B8C-83A1-F6EECF244321}">
                <p14:modId xmlns:p14="http://schemas.microsoft.com/office/powerpoint/2010/main" val="3184660429"/>
              </p:ext>
            </p:extLst>
          </p:nvPr>
        </p:nvGraphicFramePr>
        <p:xfrm>
          <a:off x="5562600" y="2735022"/>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2994906194"/>
              </p:ext>
            </p:extLst>
          </p:nvPr>
        </p:nvGraphicFramePr>
        <p:xfrm>
          <a:off x="6022629" y="2323253"/>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49" name="文本框 48"/>
          <p:cNvSpPr txBox="1"/>
          <p:nvPr/>
        </p:nvSpPr>
        <p:spPr>
          <a:xfrm>
            <a:off x="6251711" y="257253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6738045" y="256201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7199048" y="256201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5787275" y="297401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6251710" y="296833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6732668" y="296833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7199048" y="296198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5787275" y="337048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6250156" y="336411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694568" y="337029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7189199" y="337364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5743269" y="376897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6218850" y="377533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6700918" y="376272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7176499" y="376410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022629" y="2664869"/>
            <a:ext cx="1215388" cy="2549921"/>
            <a:chOff x="1892787" y="3330147"/>
            <a:chExt cx="1215388" cy="2549921"/>
          </a:xfrm>
        </p:grpSpPr>
        <p:sp>
          <p:nvSpPr>
            <p:cNvPr id="6" name="文本框 5"/>
            <p:cNvSpPr txBox="1"/>
            <p:nvPr/>
          </p:nvSpPr>
          <p:spPr>
            <a:xfrm>
              <a:off x="1892787" y="5233737"/>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zh-CN" altLang="en-US" dirty="0">
                  <a:latin typeface="微软雅黑" panose="020B0503020204020204" pitchFamily="34" charset="-122"/>
                  <a:ea typeface="微软雅黑" panose="020B0503020204020204" pitchFamily="34" charset="-122"/>
                </a:rPr>
                <a:t>有错误</a:t>
              </a:r>
            </a:p>
          </p:txBody>
        </p:sp>
        <p:cxnSp>
          <p:nvCxnSpPr>
            <p:cNvPr id="8" name="直接连接符 7"/>
            <p:cNvCxnSpPr>
              <a:endCxn id="6" idx="0"/>
            </p:cNvCxnSpPr>
            <p:nvPr/>
          </p:nvCxnSpPr>
          <p:spPr>
            <a:xfrm>
              <a:off x="2108058" y="3671763"/>
              <a:ext cx="392423" cy="15619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7" idx="1"/>
              <a:endCxn id="6" idx="0"/>
            </p:cNvCxnSpPr>
            <p:nvPr/>
          </p:nvCxnSpPr>
          <p:spPr>
            <a:xfrm>
              <a:off x="2044114" y="4121730"/>
              <a:ext cx="456367" cy="11120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1" idx="1"/>
              <a:endCxn id="6" idx="0"/>
            </p:cNvCxnSpPr>
            <p:nvPr/>
          </p:nvCxnSpPr>
          <p:spPr>
            <a:xfrm>
              <a:off x="2012808" y="4532943"/>
              <a:ext cx="487673" cy="700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49" idx="1"/>
              <a:endCxn id="6" idx="0"/>
            </p:cNvCxnSpPr>
            <p:nvPr/>
          </p:nvCxnSpPr>
          <p:spPr>
            <a:xfrm>
              <a:off x="2045669" y="3330147"/>
              <a:ext cx="454812" cy="19035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a:endCxn id="6" idx="0"/>
            </p:cNvCxnSpPr>
            <p:nvPr/>
          </p:nvCxnSpPr>
          <p:spPr>
            <a:xfrm flipH="1">
              <a:off x="2500481" y="4463363"/>
              <a:ext cx="539828"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6115378" y="2409973"/>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a:t>
            </a:r>
            <a:endParaRPr lang="zh-CN" altLang="en-US" dirty="0">
              <a:solidFill>
                <a:srgbClr val="C00000"/>
              </a:solidFill>
              <a:latin typeface="微软雅黑" panose="020B0503020204020204" pitchFamily="34" charset="-122"/>
              <a:ea typeface="微软雅黑" panose="020B0503020204020204" pitchFamily="34" charset="-122"/>
            </a:endParaRPr>
          </a:p>
        </p:txBody>
      </p:sp>
      <p:graphicFrame>
        <p:nvGraphicFramePr>
          <p:cNvPr id="73" name="表格 72"/>
          <p:cNvGraphicFramePr>
            <a:graphicFrameLocks noGrp="1"/>
          </p:cNvGraphicFramePr>
          <p:nvPr>
            <p:extLst>
              <p:ext uri="{D42A27DB-BD31-4B8C-83A1-F6EECF244321}">
                <p14:modId xmlns:p14="http://schemas.microsoft.com/office/powerpoint/2010/main" val="3523414273"/>
              </p:ext>
            </p:extLst>
          </p:nvPr>
        </p:nvGraphicFramePr>
        <p:xfrm>
          <a:off x="7938654" y="2755388"/>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74" name="表格 73"/>
          <p:cNvGraphicFramePr>
            <a:graphicFrameLocks noGrp="1"/>
          </p:cNvGraphicFramePr>
          <p:nvPr>
            <p:extLst>
              <p:ext uri="{D42A27DB-BD31-4B8C-83A1-F6EECF244321}">
                <p14:modId xmlns:p14="http://schemas.microsoft.com/office/powerpoint/2010/main" val="2633989632"/>
              </p:ext>
            </p:extLst>
          </p:nvPr>
        </p:nvGraphicFramePr>
        <p:xfrm>
          <a:off x="8398683" y="2343619"/>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75" name="文本框 74"/>
          <p:cNvSpPr txBox="1"/>
          <p:nvPr/>
        </p:nvSpPr>
        <p:spPr>
          <a:xfrm>
            <a:off x="8627765" y="25929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9114099" y="25823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9575102" y="258238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8163329" y="29943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8627764" y="29887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9108722" y="29887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9575102" y="298235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8163329" y="339085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8626210" y="338448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9070622" y="339065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9565253" y="339401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8119323" y="378934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8594904" y="379569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9076972" y="378308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9552553" y="378446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8675083" y="3876802"/>
            <a:ext cx="1215388" cy="1361790"/>
            <a:chOff x="4545241" y="4542080"/>
            <a:chExt cx="1215388" cy="1361790"/>
          </a:xfrm>
        </p:grpSpPr>
        <p:sp>
          <p:nvSpPr>
            <p:cNvPr id="125" name="文本框 124"/>
            <p:cNvSpPr txBox="1"/>
            <p:nvPr/>
          </p:nvSpPr>
          <p:spPr>
            <a:xfrm>
              <a:off x="4545241" y="5257539"/>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zh-CN" altLang="en-US" dirty="0">
                  <a:latin typeface="微软雅黑" panose="020B0503020204020204" pitchFamily="34" charset="-122"/>
                  <a:ea typeface="微软雅黑" panose="020B0503020204020204" pitchFamily="34" charset="-122"/>
                </a:rPr>
                <a:t>有错误</a:t>
              </a:r>
            </a:p>
          </p:txBody>
        </p:sp>
        <p:cxnSp>
          <p:nvCxnSpPr>
            <p:cNvPr id="130" name="直接连接符 129"/>
            <p:cNvCxnSpPr>
              <a:stCxn id="89" idx="1"/>
              <a:endCxn id="125" idx="0"/>
            </p:cNvCxnSpPr>
            <p:nvPr/>
          </p:nvCxnSpPr>
          <p:spPr>
            <a:xfrm flipH="1">
              <a:off x="5152935" y="4542080"/>
              <a:ext cx="193576" cy="71545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31" name="文本框 130"/>
          <p:cNvSpPr txBox="1"/>
          <p:nvPr/>
        </p:nvSpPr>
        <p:spPr>
          <a:xfrm>
            <a:off x="8959425" y="2423516"/>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0</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48" name="文本框 147"/>
          <p:cNvSpPr txBox="1"/>
          <p:nvPr/>
        </p:nvSpPr>
        <p:spPr>
          <a:xfrm>
            <a:off x="6027528" y="1912683"/>
            <a:ext cx="992219" cy="369332"/>
          </a:xfrm>
          <a:prstGeom prst="rect">
            <a:avLst/>
          </a:prstGeom>
          <a:noFill/>
        </p:spPr>
        <p:txBody>
          <a:bodyPr wrap="square" rtlCol="0">
            <a:spAutoFit/>
          </a:bodyPr>
          <a:lstStyle/>
          <a:p>
            <a:pPr algn="ctr"/>
            <a:r>
              <a:rPr lang="en-US" altLang="zh-CN" dirty="0">
                <a:solidFill>
                  <a:schemeClr val="accent1">
                    <a:lumMod val="75000"/>
                  </a:schemeClr>
                </a:solidFill>
                <a:latin typeface="微软雅黑" panose="020B0503020204020204" pitchFamily="34" charset="-122"/>
                <a:ea typeface="微软雅黑" panose="020B0503020204020204" pitchFamily="34" charset="-122"/>
              </a:rPr>
              <a:t>P1</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49" name="文本框 148"/>
          <p:cNvSpPr txBox="1"/>
          <p:nvPr/>
        </p:nvSpPr>
        <p:spPr>
          <a:xfrm>
            <a:off x="8378217" y="1939953"/>
            <a:ext cx="992219" cy="369332"/>
          </a:xfrm>
          <a:prstGeom prst="rect">
            <a:avLst/>
          </a:prstGeom>
          <a:noFill/>
        </p:spPr>
        <p:txBody>
          <a:bodyPr wrap="square" rtlCol="0">
            <a:spAutoFit/>
          </a:bodyPr>
          <a:lstStyle/>
          <a:p>
            <a:pPr algn="ctr"/>
            <a:r>
              <a:rPr lang="en-US" altLang="zh-CN" dirty="0">
                <a:solidFill>
                  <a:schemeClr val="accent1">
                    <a:lumMod val="75000"/>
                  </a:schemeClr>
                </a:solidFill>
                <a:latin typeface="微软雅黑" panose="020B0503020204020204" pitchFamily="34" charset="-122"/>
                <a:ea typeface="微软雅黑" panose="020B0503020204020204" pitchFamily="34" charset="-122"/>
              </a:rPr>
              <a:t>P2</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4" name="内容占位符 2"/>
          <p:cNvSpPr txBox="1">
            <a:spLocks/>
          </p:cNvSpPr>
          <p:nvPr/>
        </p:nvSpPr>
        <p:spPr>
          <a:xfrm>
            <a:off x="721895" y="2561509"/>
            <a:ext cx="6388200" cy="1151502"/>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Font typeface="Arial" panose="020B0604020202020204" pitchFamily="34" charset="0"/>
              <a:buNone/>
            </a:pPr>
            <a:endParaRPr kumimoji="1" lang="en-US" altLang="zh-CN" sz="2200" dirty="0"/>
          </a:p>
        </p:txBody>
      </p:sp>
    </p:spTree>
    <p:extLst>
      <p:ext uri="{BB962C8B-B14F-4D97-AF65-F5344CB8AC3E}">
        <p14:creationId xmlns:p14="http://schemas.microsoft.com/office/powerpoint/2010/main" val="332414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nodePh="1">
                                  <p:stCondLst>
                                    <p:cond delay="0"/>
                                  </p:stCondLst>
                                  <p:endCondLst>
                                    <p:cond evt="begin" delay="0">
                                      <p:tn val="15"/>
                                    </p:cond>
                                  </p:end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a:t>
            </a:r>
            <a:r>
              <a:rPr kumimoji="1" lang="zh-CN" altLang="en-US" dirty="0"/>
              <a:t>海明码</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a:noAutofit/>
          </a:bodyPr>
          <a:lstStyle/>
          <a:p>
            <a:pPr>
              <a:lnSpc>
                <a:spcPct val="150000"/>
              </a:lnSpc>
            </a:pPr>
            <a:r>
              <a:rPr kumimoji="1" lang="zh-CN" altLang="en-US" sz="2600" dirty="0"/>
              <a:t>定位错误与纠正（续）</a:t>
            </a:r>
            <a:endParaRPr kumimoji="1" lang="en-US" altLang="zh-CN" sz="2600" dirty="0"/>
          </a:p>
          <a:p>
            <a:pPr lvl="1">
              <a:lnSpc>
                <a:spcPct val="150000"/>
              </a:lnSpc>
            </a:pPr>
            <a:r>
              <a:rPr kumimoji="1" lang="en-US" altLang="zh-CN" sz="2200" dirty="0"/>
              <a:t>P4</a:t>
            </a:r>
            <a:r>
              <a:rPr kumimoji="1" lang="zh-CN" altLang="en-US" sz="2200" dirty="0"/>
              <a:t>和</a:t>
            </a:r>
            <a:r>
              <a:rPr kumimoji="1" lang="en-US" altLang="zh-CN" sz="2200" dirty="0"/>
              <a:t>P8</a:t>
            </a:r>
            <a:r>
              <a:rPr kumimoji="1" lang="zh-CN" altLang="en-US" sz="2200" dirty="0"/>
              <a:t>的校验结果</a:t>
            </a:r>
            <a:endParaRPr kumimoji="1" lang="en-US" altLang="zh-CN" sz="2200" dirty="0">
              <a:solidFill>
                <a:srgbClr val="C00000"/>
              </a:solidFill>
            </a:endParaRPr>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44</a:t>
            </a:fld>
            <a:endParaRPr kumimoji="1" lang="zh-CN" altLang="en-US" dirty="0"/>
          </a:p>
        </p:txBody>
      </p:sp>
      <p:graphicFrame>
        <p:nvGraphicFramePr>
          <p:cNvPr id="64" name="表格 63"/>
          <p:cNvGraphicFramePr>
            <a:graphicFrameLocks noGrp="1"/>
          </p:cNvGraphicFramePr>
          <p:nvPr/>
        </p:nvGraphicFramePr>
        <p:xfrm>
          <a:off x="7419951" y="2710588"/>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908191"/>
                  </a:ext>
                </a:extLst>
              </a:tr>
            </a:tbl>
          </a:graphicData>
        </a:graphic>
      </p:graphicFrame>
      <p:graphicFrame>
        <p:nvGraphicFramePr>
          <p:cNvPr id="65" name="表格 64"/>
          <p:cNvGraphicFramePr>
            <a:graphicFrameLocks noGrp="1"/>
          </p:cNvGraphicFramePr>
          <p:nvPr/>
        </p:nvGraphicFramePr>
        <p:xfrm>
          <a:off x="7879980" y="2298819"/>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66" name="文本框 65"/>
          <p:cNvSpPr txBox="1"/>
          <p:nvPr/>
        </p:nvSpPr>
        <p:spPr>
          <a:xfrm>
            <a:off x="8109062" y="25481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8595396" y="25375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9056399" y="253758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7644626" y="29495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8109061" y="29439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8590019" y="29439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9056399" y="293755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7644626" y="334605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6" name="文本框 95"/>
          <p:cNvSpPr txBox="1"/>
          <p:nvPr/>
        </p:nvSpPr>
        <p:spPr>
          <a:xfrm>
            <a:off x="8107507" y="333968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8551919" y="334585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8" name="文本框 97"/>
          <p:cNvSpPr txBox="1"/>
          <p:nvPr/>
        </p:nvSpPr>
        <p:spPr>
          <a:xfrm>
            <a:off x="9046550" y="334921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9" name="文本框 98"/>
          <p:cNvSpPr txBox="1"/>
          <p:nvPr/>
        </p:nvSpPr>
        <p:spPr>
          <a:xfrm>
            <a:off x="7600620" y="374454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8076201" y="375089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8558269" y="373828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2" name="文本框 101"/>
          <p:cNvSpPr txBox="1"/>
          <p:nvPr/>
        </p:nvSpPr>
        <p:spPr>
          <a:xfrm>
            <a:off x="9033850" y="373966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aphicFrame>
        <p:nvGraphicFramePr>
          <p:cNvPr id="103" name="表格 102"/>
          <p:cNvGraphicFramePr>
            <a:graphicFrameLocks noGrp="1"/>
          </p:cNvGraphicFramePr>
          <p:nvPr/>
        </p:nvGraphicFramePr>
        <p:xfrm>
          <a:off x="9742354" y="2678420"/>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908191"/>
                  </a:ext>
                </a:extLst>
              </a:tr>
            </a:tbl>
          </a:graphicData>
        </a:graphic>
      </p:graphicFrame>
      <p:graphicFrame>
        <p:nvGraphicFramePr>
          <p:cNvPr id="104" name="表格 103"/>
          <p:cNvGraphicFramePr>
            <a:graphicFrameLocks noGrp="1"/>
          </p:cNvGraphicFramePr>
          <p:nvPr/>
        </p:nvGraphicFramePr>
        <p:xfrm>
          <a:off x="10202383" y="2266651"/>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105" name="文本框 104"/>
          <p:cNvSpPr txBox="1"/>
          <p:nvPr/>
        </p:nvSpPr>
        <p:spPr>
          <a:xfrm>
            <a:off x="10431465" y="251593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10917799" y="25054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11378802" y="250541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9967029" y="29174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9" name="文本框 108"/>
          <p:cNvSpPr txBox="1"/>
          <p:nvPr/>
        </p:nvSpPr>
        <p:spPr>
          <a:xfrm>
            <a:off x="10431464" y="291173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10912422" y="291173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11378802" y="29053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9967029" y="33138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3" name="文本框 112"/>
          <p:cNvSpPr txBox="1"/>
          <p:nvPr/>
        </p:nvSpPr>
        <p:spPr>
          <a:xfrm>
            <a:off x="10429910" y="330751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10874322" y="33136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11368953" y="331704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9923023" y="371237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10398604" y="371873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10880672" y="370611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11356253" y="370750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7501086" y="2765809"/>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21" name="文本框 120"/>
          <p:cNvSpPr txBox="1"/>
          <p:nvPr/>
        </p:nvSpPr>
        <p:spPr>
          <a:xfrm>
            <a:off x="9826616" y="3131355"/>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0</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37" name="文本框 136"/>
          <p:cNvSpPr txBox="1"/>
          <p:nvPr/>
        </p:nvSpPr>
        <p:spPr>
          <a:xfrm>
            <a:off x="7879980" y="1897496"/>
            <a:ext cx="992219" cy="369332"/>
          </a:xfrm>
          <a:prstGeom prst="rect">
            <a:avLst/>
          </a:prstGeom>
          <a:noFill/>
        </p:spPr>
        <p:txBody>
          <a:bodyPr wrap="square" rtlCol="0">
            <a:spAutoFit/>
          </a:bodyPr>
          <a:lstStyle/>
          <a:p>
            <a:pPr algn="ctr"/>
            <a:r>
              <a:rPr lang="en-US" altLang="zh-CN" dirty="0">
                <a:solidFill>
                  <a:schemeClr val="accent1">
                    <a:lumMod val="75000"/>
                  </a:schemeClr>
                </a:solidFill>
                <a:latin typeface="微软雅黑" panose="020B0503020204020204" pitchFamily="34" charset="-122"/>
                <a:ea typeface="微软雅黑" panose="020B0503020204020204" pitchFamily="34" charset="-122"/>
              </a:rPr>
              <a:t>P4</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8" name="文本框 137"/>
          <p:cNvSpPr txBox="1"/>
          <p:nvPr/>
        </p:nvSpPr>
        <p:spPr>
          <a:xfrm>
            <a:off x="10163180" y="1883672"/>
            <a:ext cx="992219" cy="369332"/>
          </a:xfrm>
          <a:prstGeom prst="rect">
            <a:avLst/>
          </a:prstGeom>
          <a:noFill/>
        </p:spPr>
        <p:txBody>
          <a:bodyPr wrap="square" rtlCol="0">
            <a:spAutoFit/>
          </a:bodyPr>
          <a:lstStyle/>
          <a:p>
            <a:pPr algn="ctr"/>
            <a:r>
              <a:rPr lang="en-US" altLang="zh-CN" dirty="0">
                <a:solidFill>
                  <a:schemeClr val="accent1">
                    <a:lumMod val="75000"/>
                  </a:schemeClr>
                </a:solidFill>
                <a:latin typeface="微软雅黑" panose="020B0503020204020204" pitchFamily="34" charset="-122"/>
                <a:ea typeface="微软雅黑" panose="020B0503020204020204" pitchFamily="34" charset="-122"/>
              </a:rPr>
              <a:t>P8</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143000" y="5638800"/>
            <a:ext cx="9906000" cy="430887"/>
            <a:chOff x="1505776" y="3764103"/>
            <a:chExt cx="9906000" cy="430887"/>
          </a:xfrm>
        </p:grpSpPr>
        <p:sp>
          <p:nvSpPr>
            <p:cNvPr id="140" name="右箭头 139"/>
            <p:cNvSpPr/>
            <p:nvPr/>
          </p:nvSpPr>
          <p:spPr>
            <a:xfrm>
              <a:off x="1505776" y="3830677"/>
              <a:ext cx="575687" cy="296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2081462" y="3764103"/>
              <a:ext cx="9330314" cy="430887"/>
            </a:xfrm>
            <a:prstGeom prst="rect">
              <a:avLst/>
            </a:prstGeom>
            <a:noFill/>
          </p:spPr>
          <p:txBody>
            <a:bodyPr wrap="square" rtlCol="0">
              <a:spAutoFit/>
            </a:bodyPr>
            <a:lstStyle/>
            <a:p>
              <a:r>
                <a:rPr lang="zh-CN" altLang="en-US" sz="2200" dirty="0">
                  <a:solidFill>
                    <a:srgbClr val="C00000"/>
                  </a:solidFill>
                  <a:latin typeface="微软雅黑" panose="020B0503020204020204" pitchFamily="34" charset="-122"/>
                  <a:ea typeface="微软雅黑" panose="020B0503020204020204" pitchFamily="34" charset="-122"/>
                </a:rPr>
                <a:t>结论：错误位导致</a:t>
              </a:r>
              <a:r>
                <a:rPr lang="en-US" altLang="zh-CN" sz="2200" dirty="0">
                  <a:solidFill>
                    <a:srgbClr val="C00000"/>
                  </a:solidFill>
                  <a:latin typeface="微软雅黑" panose="020B0503020204020204" pitchFamily="34" charset="-122"/>
                  <a:ea typeface="微软雅黑" panose="020B0503020204020204" pitchFamily="34" charset="-122"/>
                </a:rPr>
                <a:t>P1</a:t>
              </a:r>
              <a:r>
                <a:rPr lang="zh-CN" altLang="en-US" sz="2200" dirty="0">
                  <a:solidFill>
                    <a:srgbClr val="C00000"/>
                  </a:solidFill>
                  <a:latin typeface="微软雅黑" panose="020B0503020204020204" pitchFamily="34" charset="-122"/>
                  <a:ea typeface="微软雅黑" panose="020B0503020204020204" pitchFamily="34" charset="-122"/>
                </a:rPr>
                <a:t>、</a:t>
              </a:r>
              <a:r>
                <a:rPr lang="en-US" altLang="zh-CN" sz="2200" dirty="0">
                  <a:solidFill>
                    <a:srgbClr val="C00000"/>
                  </a:solidFill>
                  <a:latin typeface="微软雅黑" panose="020B0503020204020204" pitchFamily="34" charset="-122"/>
                  <a:ea typeface="微软雅黑" panose="020B0503020204020204" pitchFamily="34" charset="-122"/>
                </a:rPr>
                <a:t>P2</a:t>
              </a:r>
              <a:r>
                <a:rPr lang="zh-CN" altLang="en-US" sz="2200" dirty="0">
                  <a:solidFill>
                    <a:srgbClr val="C00000"/>
                  </a:solidFill>
                  <a:latin typeface="微软雅黑" panose="020B0503020204020204" pitchFamily="34" charset="-122"/>
                  <a:ea typeface="微软雅黑" panose="020B0503020204020204" pitchFamily="34" charset="-122"/>
                </a:rPr>
                <a:t>、</a:t>
              </a:r>
              <a:r>
                <a:rPr lang="en-US" altLang="zh-CN" sz="2200" dirty="0">
                  <a:solidFill>
                    <a:srgbClr val="C00000"/>
                  </a:solidFill>
                  <a:latin typeface="微软雅黑" panose="020B0503020204020204" pitchFamily="34" charset="-122"/>
                  <a:ea typeface="微软雅黑" panose="020B0503020204020204" pitchFamily="34" charset="-122"/>
                </a:rPr>
                <a:t>P4</a:t>
              </a:r>
              <a:r>
                <a:rPr lang="zh-CN" altLang="en-US" sz="2200" dirty="0">
                  <a:solidFill>
                    <a:srgbClr val="C00000"/>
                  </a:solidFill>
                  <a:latin typeface="微软雅黑" panose="020B0503020204020204" pitchFamily="34" charset="-122"/>
                  <a:ea typeface="微软雅黑" panose="020B0503020204020204" pitchFamily="34" charset="-122"/>
                </a:rPr>
                <a:t>校验失败，所以错误位为</a:t>
              </a:r>
              <a:r>
                <a:rPr lang="zh-CN" altLang="en-US" sz="2200" dirty="0">
                  <a:solidFill>
                    <a:srgbClr val="0070C0"/>
                  </a:solidFill>
                  <a:latin typeface="微软雅黑" panose="020B0503020204020204" pitchFamily="34" charset="-122"/>
                  <a:ea typeface="微软雅黑" panose="020B0503020204020204" pitchFamily="34" charset="-122"/>
                </a:rPr>
                <a:t>第</a:t>
              </a:r>
              <a:r>
                <a:rPr lang="en-US" altLang="zh-CN" sz="2200" dirty="0">
                  <a:solidFill>
                    <a:srgbClr val="0070C0"/>
                  </a:solidFill>
                  <a:latin typeface="微软雅黑" panose="020B0503020204020204" pitchFamily="34" charset="-122"/>
                  <a:ea typeface="微软雅黑" panose="020B0503020204020204" pitchFamily="34" charset="-122"/>
                </a:rPr>
                <a:t>1+2+4=7</a:t>
              </a:r>
              <a:r>
                <a:rPr lang="zh-CN" altLang="en-US" sz="2200" dirty="0">
                  <a:solidFill>
                    <a:srgbClr val="0070C0"/>
                  </a:solidFill>
                  <a:latin typeface="微软雅黑" panose="020B0503020204020204" pitchFamily="34" charset="-122"/>
                  <a:ea typeface="微软雅黑" panose="020B0503020204020204" pitchFamily="34" charset="-122"/>
                </a:rPr>
                <a:t>位</a:t>
              </a:r>
              <a:endParaRPr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581850" y="2964312"/>
            <a:ext cx="1529946" cy="2208305"/>
            <a:chOff x="7581850" y="2964312"/>
            <a:chExt cx="1529946" cy="2208305"/>
          </a:xfrm>
        </p:grpSpPr>
        <p:grpSp>
          <p:nvGrpSpPr>
            <p:cNvPr id="122" name="组合 121"/>
            <p:cNvGrpSpPr/>
            <p:nvPr/>
          </p:nvGrpSpPr>
          <p:grpSpPr>
            <a:xfrm>
              <a:off x="7896408" y="2964312"/>
              <a:ext cx="1215388" cy="2208305"/>
              <a:chOff x="1892787" y="3671763"/>
              <a:chExt cx="1215388" cy="2208305"/>
            </a:xfrm>
          </p:grpSpPr>
          <p:sp>
            <p:nvSpPr>
              <p:cNvPr id="123" name="文本框 122"/>
              <p:cNvSpPr txBox="1"/>
              <p:nvPr/>
            </p:nvSpPr>
            <p:spPr>
              <a:xfrm>
                <a:off x="1892787" y="5233737"/>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zh-CN" altLang="en-US" dirty="0">
                    <a:latin typeface="微软雅黑" panose="020B0503020204020204" pitchFamily="34" charset="-122"/>
                    <a:ea typeface="微软雅黑" panose="020B0503020204020204" pitchFamily="34" charset="-122"/>
                  </a:rPr>
                  <a:t>有错误</a:t>
                </a:r>
              </a:p>
            </p:txBody>
          </p:sp>
          <p:cxnSp>
            <p:nvCxnSpPr>
              <p:cNvPr id="126" name="直接连接符 125"/>
              <p:cNvCxnSpPr>
                <a:endCxn id="123" idx="0"/>
              </p:cNvCxnSpPr>
              <p:nvPr/>
            </p:nvCxnSpPr>
            <p:spPr>
              <a:xfrm>
                <a:off x="2108058" y="3671763"/>
                <a:ext cx="392423" cy="15619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endCxn id="123" idx="0"/>
              </p:cNvCxnSpPr>
              <p:nvPr/>
            </p:nvCxnSpPr>
            <p:spPr>
              <a:xfrm>
                <a:off x="2089008" y="4532943"/>
                <a:ext cx="411473" cy="700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endCxn id="123" idx="0"/>
              </p:cNvCxnSpPr>
              <p:nvPr/>
            </p:nvCxnSpPr>
            <p:spPr>
              <a:xfrm flipH="1">
                <a:off x="2500481" y="4463363"/>
                <a:ext cx="539828"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43" name="直接连接符 142"/>
            <p:cNvCxnSpPr>
              <a:endCxn id="123" idx="0"/>
            </p:cNvCxnSpPr>
            <p:nvPr/>
          </p:nvCxnSpPr>
          <p:spPr>
            <a:xfrm>
              <a:off x="7581850" y="3786053"/>
              <a:ext cx="922252" cy="74023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9923023" y="3408354"/>
            <a:ext cx="1534045" cy="1761446"/>
            <a:chOff x="9923023" y="3408354"/>
            <a:chExt cx="1534045" cy="1761446"/>
          </a:xfrm>
        </p:grpSpPr>
        <p:grpSp>
          <p:nvGrpSpPr>
            <p:cNvPr id="132" name="组合 131"/>
            <p:cNvGrpSpPr/>
            <p:nvPr/>
          </p:nvGrpSpPr>
          <p:grpSpPr>
            <a:xfrm>
              <a:off x="10241680" y="3411462"/>
              <a:ext cx="1215388" cy="1758338"/>
              <a:chOff x="1892787" y="4121730"/>
              <a:chExt cx="1215388" cy="1758338"/>
            </a:xfrm>
          </p:grpSpPr>
          <p:sp>
            <p:nvSpPr>
              <p:cNvPr id="133" name="文本框 132"/>
              <p:cNvSpPr txBox="1"/>
              <p:nvPr/>
            </p:nvSpPr>
            <p:spPr>
              <a:xfrm>
                <a:off x="1892787" y="5233737"/>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zh-CN" altLang="en-US" dirty="0">
                    <a:latin typeface="微软雅黑" panose="020B0503020204020204" pitchFamily="34" charset="-122"/>
                    <a:ea typeface="微软雅黑" panose="020B0503020204020204" pitchFamily="34" charset="-122"/>
                  </a:rPr>
                  <a:t>无错误</a:t>
                </a:r>
              </a:p>
            </p:txBody>
          </p:sp>
          <p:cxnSp>
            <p:nvCxnSpPr>
              <p:cNvPr id="134" name="直接连接符 133"/>
              <p:cNvCxnSpPr>
                <a:endCxn id="133" idx="0"/>
              </p:cNvCxnSpPr>
              <p:nvPr/>
            </p:nvCxnSpPr>
            <p:spPr>
              <a:xfrm>
                <a:off x="2120314" y="4121730"/>
                <a:ext cx="380167" cy="11120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endCxn id="133" idx="0"/>
              </p:cNvCxnSpPr>
              <p:nvPr/>
            </p:nvCxnSpPr>
            <p:spPr>
              <a:xfrm>
                <a:off x="2089008" y="4532943"/>
                <a:ext cx="411473" cy="700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endCxn id="133" idx="0"/>
              </p:cNvCxnSpPr>
              <p:nvPr/>
            </p:nvCxnSpPr>
            <p:spPr>
              <a:xfrm flipH="1">
                <a:off x="2500481" y="4463363"/>
                <a:ext cx="539828"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39" name="直接连接符 138"/>
            <p:cNvCxnSpPr>
              <a:stCxn id="121" idx="2"/>
              <a:endCxn id="133" idx="0"/>
            </p:cNvCxnSpPr>
            <p:nvPr/>
          </p:nvCxnSpPr>
          <p:spPr>
            <a:xfrm>
              <a:off x="9970156" y="3408354"/>
              <a:ext cx="879218" cy="11151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16" idx="1"/>
              <a:endCxn id="133" idx="0"/>
            </p:cNvCxnSpPr>
            <p:nvPr/>
          </p:nvCxnSpPr>
          <p:spPr>
            <a:xfrm>
              <a:off x="9923023" y="3804706"/>
              <a:ext cx="926351" cy="71876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512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a:t>
            </a:r>
            <a:r>
              <a:rPr kumimoji="1" lang="zh-CN" altLang="en-US" dirty="0"/>
              <a:t>海明码</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a:noAutofit/>
          </a:bodyPr>
          <a:lstStyle/>
          <a:p>
            <a:pPr>
              <a:lnSpc>
                <a:spcPts val="3000"/>
              </a:lnSpc>
              <a:spcBef>
                <a:spcPts val="1200"/>
              </a:spcBef>
            </a:pPr>
            <a:r>
              <a:rPr kumimoji="1" lang="zh-CN" altLang="en-US" sz="2600" dirty="0"/>
              <a:t>定位错误与纠正（续）</a:t>
            </a:r>
            <a:endParaRPr kumimoji="1" lang="en-US" altLang="zh-CN" sz="2600" dirty="0"/>
          </a:p>
          <a:p>
            <a:pPr lvl="1">
              <a:lnSpc>
                <a:spcPts val="3000"/>
              </a:lnSpc>
              <a:spcBef>
                <a:spcPts val="1200"/>
              </a:spcBef>
            </a:pPr>
            <a:r>
              <a:rPr kumimoji="1" lang="zh-CN" altLang="en-US" sz="2200" dirty="0"/>
              <a:t>总体的定位错误列表</a:t>
            </a:r>
            <a:endParaRPr kumimoji="1" lang="en-US" altLang="zh-CN" sz="2200" dirty="0"/>
          </a:p>
          <a:p>
            <a:pPr marL="457200" lvl="1" indent="0">
              <a:lnSpc>
                <a:spcPts val="3000"/>
              </a:lnSpc>
              <a:buNone/>
            </a:pPr>
            <a:endParaRPr kumimoji="1" lang="en-US" altLang="zh-CN" sz="2200"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45</a:t>
            </a:fld>
            <a:endParaRPr kumimoji="1" lang="zh-CN" altLang="en-US" dirty="0"/>
          </a:p>
        </p:txBody>
      </p:sp>
      <p:graphicFrame>
        <p:nvGraphicFramePr>
          <p:cNvPr id="58" name="表格 57"/>
          <p:cNvGraphicFramePr>
            <a:graphicFrameLocks noGrp="1"/>
          </p:cNvGraphicFramePr>
          <p:nvPr>
            <p:extLst>
              <p:ext uri="{D42A27DB-BD31-4B8C-83A1-F6EECF244321}">
                <p14:modId xmlns:p14="http://schemas.microsoft.com/office/powerpoint/2010/main" val="2187120469"/>
              </p:ext>
            </p:extLst>
          </p:nvPr>
        </p:nvGraphicFramePr>
        <p:xfrm>
          <a:off x="1307508" y="2656844"/>
          <a:ext cx="9126031" cy="2627270"/>
        </p:xfrm>
        <a:graphic>
          <a:graphicData uri="http://schemas.openxmlformats.org/drawingml/2006/table">
            <a:tbl>
              <a:tblPr firstRow="1" bandRow="1">
                <a:tableStyleId>{5C22544A-7EE6-4342-B048-85BDC9FD1C3A}</a:tableStyleId>
              </a:tblPr>
              <a:tblGrid>
                <a:gridCol w="1274671">
                  <a:extLst>
                    <a:ext uri="{9D8B030D-6E8A-4147-A177-3AD203B41FA5}">
                      <a16:colId xmlns:a16="http://schemas.microsoft.com/office/drawing/2014/main" val="1902036101"/>
                    </a:ext>
                  </a:extLst>
                </a:gridCol>
                <a:gridCol w="523424">
                  <a:extLst>
                    <a:ext uri="{9D8B030D-6E8A-4147-A177-3AD203B41FA5}">
                      <a16:colId xmlns:a16="http://schemas.microsoft.com/office/drawing/2014/main" val="1559130576"/>
                    </a:ext>
                  </a:extLst>
                </a:gridCol>
                <a:gridCol w="523424">
                  <a:extLst>
                    <a:ext uri="{9D8B030D-6E8A-4147-A177-3AD203B41FA5}">
                      <a16:colId xmlns:a16="http://schemas.microsoft.com/office/drawing/2014/main" val="3004369747"/>
                    </a:ext>
                  </a:extLst>
                </a:gridCol>
                <a:gridCol w="523424">
                  <a:extLst>
                    <a:ext uri="{9D8B030D-6E8A-4147-A177-3AD203B41FA5}">
                      <a16:colId xmlns:a16="http://schemas.microsoft.com/office/drawing/2014/main" val="4047528689"/>
                    </a:ext>
                  </a:extLst>
                </a:gridCol>
                <a:gridCol w="523424">
                  <a:extLst>
                    <a:ext uri="{9D8B030D-6E8A-4147-A177-3AD203B41FA5}">
                      <a16:colId xmlns:a16="http://schemas.microsoft.com/office/drawing/2014/main" val="1274628466"/>
                    </a:ext>
                  </a:extLst>
                </a:gridCol>
                <a:gridCol w="523424">
                  <a:extLst>
                    <a:ext uri="{9D8B030D-6E8A-4147-A177-3AD203B41FA5}">
                      <a16:colId xmlns:a16="http://schemas.microsoft.com/office/drawing/2014/main" val="993839259"/>
                    </a:ext>
                  </a:extLst>
                </a:gridCol>
                <a:gridCol w="523424">
                  <a:extLst>
                    <a:ext uri="{9D8B030D-6E8A-4147-A177-3AD203B41FA5}">
                      <a16:colId xmlns:a16="http://schemas.microsoft.com/office/drawing/2014/main" val="1627099323"/>
                    </a:ext>
                  </a:extLst>
                </a:gridCol>
                <a:gridCol w="523424">
                  <a:extLst>
                    <a:ext uri="{9D8B030D-6E8A-4147-A177-3AD203B41FA5}">
                      <a16:colId xmlns:a16="http://schemas.microsoft.com/office/drawing/2014/main" val="430151849"/>
                    </a:ext>
                  </a:extLst>
                </a:gridCol>
                <a:gridCol w="523424">
                  <a:extLst>
                    <a:ext uri="{9D8B030D-6E8A-4147-A177-3AD203B41FA5}">
                      <a16:colId xmlns:a16="http://schemas.microsoft.com/office/drawing/2014/main" val="1531679931"/>
                    </a:ext>
                  </a:extLst>
                </a:gridCol>
                <a:gridCol w="523424">
                  <a:extLst>
                    <a:ext uri="{9D8B030D-6E8A-4147-A177-3AD203B41FA5}">
                      <a16:colId xmlns:a16="http://schemas.microsoft.com/office/drawing/2014/main" val="363720370"/>
                    </a:ext>
                  </a:extLst>
                </a:gridCol>
                <a:gridCol w="523424">
                  <a:extLst>
                    <a:ext uri="{9D8B030D-6E8A-4147-A177-3AD203B41FA5}">
                      <a16:colId xmlns:a16="http://schemas.microsoft.com/office/drawing/2014/main" val="1738521477"/>
                    </a:ext>
                  </a:extLst>
                </a:gridCol>
                <a:gridCol w="523424">
                  <a:extLst>
                    <a:ext uri="{9D8B030D-6E8A-4147-A177-3AD203B41FA5}">
                      <a16:colId xmlns:a16="http://schemas.microsoft.com/office/drawing/2014/main" val="579245530"/>
                    </a:ext>
                  </a:extLst>
                </a:gridCol>
                <a:gridCol w="523424">
                  <a:extLst>
                    <a:ext uri="{9D8B030D-6E8A-4147-A177-3AD203B41FA5}">
                      <a16:colId xmlns:a16="http://schemas.microsoft.com/office/drawing/2014/main" val="364452719"/>
                    </a:ext>
                  </a:extLst>
                </a:gridCol>
                <a:gridCol w="523424">
                  <a:extLst>
                    <a:ext uri="{9D8B030D-6E8A-4147-A177-3AD203B41FA5}">
                      <a16:colId xmlns:a16="http://schemas.microsoft.com/office/drawing/2014/main" val="1148415329"/>
                    </a:ext>
                  </a:extLst>
                </a:gridCol>
                <a:gridCol w="523424">
                  <a:extLst>
                    <a:ext uri="{9D8B030D-6E8A-4147-A177-3AD203B41FA5}">
                      <a16:colId xmlns:a16="http://schemas.microsoft.com/office/drawing/2014/main" val="566988405"/>
                    </a:ext>
                  </a:extLst>
                </a:gridCol>
                <a:gridCol w="523424">
                  <a:extLst>
                    <a:ext uri="{9D8B030D-6E8A-4147-A177-3AD203B41FA5}">
                      <a16:colId xmlns:a16="http://schemas.microsoft.com/office/drawing/2014/main" val="3201494842"/>
                    </a:ext>
                  </a:extLst>
                </a:gridCol>
              </a:tblGrid>
              <a:tr h="525454">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出错位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5</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6</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7</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8</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9</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15</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525454">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P1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525454">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P2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525454">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P4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962773"/>
                  </a:ext>
                </a:extLst>
              </a:tr>
              <a:tr h="525454">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P8</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7633554"/>
                  </a:ext>
                </a:extLst>
              </a:tr>
            </a:tbl>
          </a:graphicData>
        </a:graphic>
      </p:graphicFrame>
    </p:spTree>
    <p:extLst>
      <p:ext uri="{BB962C8B-B14F-4D97-AF65-F5344CB8AC3E}">
        <p14:creationId xmlns:p14="http://schemas.microsoft.com/office/powerpoint/2010/main" val="1895184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234127" y="4120491"/>
            <a:ext cx="8048097" cy="2420538"/>
            <a:chOff x="5155095" y="3347897"/>
            <a:chExt cx="8048097" cy="2420538"/>
          </a:xfrm>
        </p:grpSpPr>
        <p:pic>
          <p:nvPicPr>
            <p:cNvPr id="7" name="图片 6"/>
            <p:cNvPicPr>
              <a:picLocks noChangeAspect="1"/>
            </p:cNvPicPr>
            <p:nvPr/>
          </p:nvPicPr>
          <p:blipFill>
            <a:blip r:embed="rId3"/>
            <a:stretch>
              <a:fillRect/>
            </a:stretch>
          </p:blipFill>
          <p:spPr>
            <a:xfrm>
              <a:off x="5155095" y="3347897"/>
              <a:ext cx="6056243" cy="2420538"/>
            </a:xfrm>
            <a:prstGeom prst="rect">
              <a:avLst/>
            </a:prstGeom>
          </p:spPr>
        </p:pic>
        <p:sp>
          <p:nvSpPr>
            <p:cNvPr id="8" name="文本框 7"/>
            <p:cNvSpPr txBox="1"/>
            <p:nvPr/>
          </p:nvSpPr>
          <p:spPr>
            <a:xfrm>
              <a:off x="11057348" y="4042923"/>
              <a:ext cx="2145844" cy="307777"/>
            </a:xfrm>
            <a:prstGeom prst="rect">
              <a:avLst/>
            </a:prstGeom>
            <a:noFill/>
          </p:spPr>
          <p:txBody>
            <a:bodyPr wrap="none" rtlCol="0">
              <a:spAutoFit/>
            </a:bodyPr>
            <a:lstStyle/>
            <a:p>
              <a:r>
                <a:rPr kumimoji="1" lang="en-US" altLang="zh-CN" sz="1400" dirty="0">
                  <a:solidFill>
                    <a:srgbClr val="0070C0"/>
                  </a:solidFill>
                  <a:latin typeface="Microsoft YaHei" charset="0"/>
                  <a:ea typeface="Microsoft YaHei" charset="0"/>
                  <a:cs typeface="Microsoft YaHei" charset="0"/>
                </a:rPr>
                <a:t>parity(n-k=2t symbols)</a:t>
              </a:r>
              <a:endParaRPr kumimoji="1" lang="zh-CN" altLang="en-US" sz="1400" dirty="0">
                <a:solidFill>
                  <a:srgbClr val="0070C0"/>
                </a:solidFill>
                <a:latin typeface="Microsoft YaHei" charset="0"/>
                <a:ea typeface="Microsoft YaHei" charset="0"/>
                <a:cs typeface="Microsoft YaHei" charset="0"/>
              </a:endParaRPr>
            </a:p>
          </p:txBody>
        </p:sp>
      </p:grpSp>
      <p:sp>
        <p:nvSpPr>
          <p:cNvPr id="2" name="标题 1"/>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endParaRPr kumimoji="1" lang="zh-CN" altLang="en-US" dirty="0"/>
          </a:p>
        </p:txBody>
      </p:sp>
      <p:sp>
        <p:nvSpPr>
          <p:cNvPr id="3" name="内容占位符 2"/>
          <p:cNvSpPr>
            <a:spLocks noGrp="1"/>
          </p:cNvSpPr>
          <p:nvPr>
            <p:ph idx="1"/>
          </p:nvPr>
        </p:nvSpPr>
        <p:spPr/>
        <p:txBody>
          <a:bodyPr>
            <a:noAutofit/>
          </a:bodyPr>
          <a:lstStyle/>
          <a:p>
            <a:pPr>
              <a:lnSpc>
                <a:spcPct val="150000"/>
              </a:lnSpc>
            </a:pPr>
            <a:r>
              <a:rPr kumimoji="1" lang="en-US" altLang="zh-CN" sz="2400" dirty="0">
                <a:solidFill>
                  <a:srgbClr val="C00000"/>
                </a:solidFill>
                <a:latin typeface="微软雅黑" panose="020B0503020204020204" pitchFamily="34" charset="-122"/>
                <a:ea typeface="微软雅黑" panose="020B0503020204020204" pitchFamily="34" charset="-122"/>
              </a:rPr>
              <a:t>RS</a:t>
            </a:r>
            <a:r>
              <a:rPr kumimoji="1" lang="zh-CN" altLang="en-US" sz="2400" dirty="0">
                <a:solidFill>
                  <a:srgbClr val="C00000"/>
                </a:solidFill>
                <a:latin typeface="微软雅黑" panose="020B0503020204020204" pitchFamily="34" charset="-122"/>
                <a:ea typeface="微软雅黑" panose="020B0503020204020204" pitchFamily="34" charset="-122"/>
              </a:rPr>
              <a:t>码</a:t>
            </a:r>
            <a:r>
              <a:rPr kumimoji="1" lang="zh-CN" altLang="en-US" sz="2400" dirty="0">
                <a:latin typeface="微软雅黑" panose="020B0503020204020204" pitchFamily="34" charset="-122"/>
                <a:ea typeface="微软雅黑" panose="020B0503020204020204" pitchFamily="34" charset="-122"/>
              </a:rPr>
              <a:t>：</a:t>
            </a:r>
            <a:r>
              <a:rPr kumimoji="1" lang="zh-CN" altLang="en-US" sz="2400" dirty="0">
                <a:solidFill>
                  <a:schemeClr val="accent1">
                    <a:lumMod val="75000"/>
                  </a:schemeClr>
                </a:solidFill>
                <a:latin typeface="微软雅黑" panose="020B0503020204020204" pitchFamily="34" charset="-122"/>
                <a:ea typeface="微软雅黑" panose="020B0503020204020204" pitchFamily="34" charset="-122"/>
              </a:rPr>
              <a:t>以</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有限域运算为基础，提供多位纠错能力</a:t>
            </a:r>
            <a:endPar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lvl="1">
              <a:lnSpc>
                <a:spcPct val="150000"/>
              </a:lnSpc>
            </a:pPr>
            <a:r>
              <a:rPr kumimoji="1" lang="en-US" altLang="zh-CN" sz="2000" dirty="0">
                <a:latin typeface="微软雅黑" panose="020B0503020204020204" pitchFamily="34" charset="-122"/>
                <a:ea typeface="微软雅黑" panose="020B0503020204020204" pitchFamily="34" charset="-122"/>
              </a:rPr>
              <a:t>RS</a:t>
            </a:r>
            <a:r>
              <a:rPr kumimoji="1" lang="zh-CN" altLang="en-US" sz="2000" dirty="0">
                <a:latin typeface="微软雅黑" panose="020B0503020204020204" pitchFamily="34" charset="-122"/>
                <a:ea typeface="微软雅黑" panose="020B0503020204020204" pitchFamily="34" charset="-122"/>
              </a:rPr>
              <a:t>会将需要编码的</a:t>
            </a:r>
            <a:r>
              <a:rPr kumimoji="1" lang="en-US" altLang="zh-CN" sz="2000" dirty="0">
                <a:latin typeface="微软雅黑" panose="020B0503020204020204" pitchFamily="34" charset="-122"/>
                <a:ea typeface="微软雅黑" panose="020B0503020204020204" pitchFamily="34" charset="-122"/>
              </a:rPr>
              <a:t>01</a:t>
            </a:r>
            <a:r>
              <a:rPr kumimoji="1" lang="zh-CN" altLang="en-US" sz="2000" dirty="0">
                <a:latin typeface="微软雅黑" panose="020B0503020204020204" pitchFamily="34" charset="-122"/>
                <a:ea typeface="微软雅黑" panose="020B0503020204020204" pitchFamily="34" charset="-122"/>
              </a:rPr>
              <a:t>流数据重新划分为以</a:t>
            </a:r>
            <a:r>
              <a:rPr kumimoji="1" lang="zh-CN" altLang="en-US" sz="2000" dirty="0">
                <a:solidFill>
                  <a:srgbClr val="0070C0"/>
                </a:solidFill>
                <a:latin typeface="微软雅黑" panose="020B0503020204020204" pitchFamily="34" charset="-122"/>
                <a:ea typeface="微软雅黑" panose="020B0503020204020204" pitchFamily="34" charset="-122"/>
              </a:rPr>
              <a:t>符号</a:t>
            </a:r>
            <a:r>
              <a:rPr kumimoji="1" lang="en-US" altLang="zh-CN" sz="2000" dirty="0">
                <a:solidFill>
                  <a:srgbClr val="0070C0"/>
                </a:solidFill>
                <a:latin typeface="微软雅黑" panose="020B0503020204020204" pitchFamily="34" charset="-122"/>
                <a:ea typeface="微软雅黑" panose="020B0503020204020204" pitchFamily="34" charset="-122"/>
              </a:rPr>
              <a:t>(Symbol)</a:t>
            </a:r>
            <a:r>
              <a:rPr kumimoji="1" lang="zh-CN" altLang="en-US" sz="2000" dirty="0">
                <a:latin typeface="微软雅黑" panose="020B0503020204020204" pitchFamily="34" charset="-122"/>
                <a:ea typeface="微软雅黑" panose="020B0503020204020204" pitchFamily="34" charset="-122"/>
              </a:rPr>
              <a:t>为单位的数据块</a:t>
            </a:r>
          </a:p>
          <a:p>
            <a:pPr lvl="1">
              <a:lnSpc>
                <a:spcPct val="150000"/>
              </a:lnSpc>
            </a:pPr>
            <a:r>
              <a:rPr kumimoji="1" lang="en-US" altLang="zh-CN" sz="2000" dirty="0">
                <a:latin typeface="微软雅黑" panose="020B0503020204020204" pitchFamily="34" charset="-122"/>
                <a:ea typeface="微软雅黑" panose="020B0503020204020204" pitchFamily="34" charset="-122"/>
              </a:rPr>
              <a:t>m</a:t>
            </a:r>
            <a:r>
              <a:rPr kumimoji="1" lang="zh-CN" altLang="en-US" sz="2000" dirty="0">
                <a:latin typeface="微软雅黑" panose="020B0503020204020204" pitchFamily="34" charset="-122"/>
                <a:ea typeface="微软雅黑" panose="020B0503020204020204" pitchFamily="34" charset="-122"/>
              </a:rPr>
              <a:t>表示符号的大小，如 </a:t>
            </a:r>
            <a:r>
              <a:rPr kumimoji="1" lang="en-US" altLang="zh-CN" sz="2000" dirty="0">
                <a:latin typeface="微软雅黑" panose="020B0503020204020204" pitchFamily="34" charset="-122"/>
                <a:ea typeface="微软雅黑" panose="020B0503020204020204" pitchFamily="34" charset="-122"/>
              </a:rPr>
              <a:t>m=4</a:t>
            </a:r>
            <a:r>
              <a:rPr kumimoji="1" lang="zh-CN" altLang="en-US" sz="2000" dirty="0">
                <a:latin typeface="微软雅黑" panose="020B0503020204020204" pitchFamily="34" charset="-122"/>
                <a:ea typeface="微软雅黑" panose="020B0503020204020204" pitchFamily="34" charset="-122"/>
              </a:rPr>
              <a:t> 表示每个符号由</a:t>
            </a:r>
            <a:r>
              <a:rPr kumimoji="1" lang="en-US" altLang="zh-CN" sz="2000" dirty="0">
                <a:latin typeface="微软雅黑" panose="020B0503020204020204" pitchFamily="34" charset="-122"/>
                <a:ea typeface="微软雅黑" panose="020B0503020204020204" pitchFamily="34" charset="-122"/>
              </a:rPr>
              <a:t>4</a:t>
            </a:r>
            <a:r>
              <a:rPr kumimoji="1" lang="zh-CN" altLang="en-US" sz="2000" dirty="0">
                <a:latin typeface="微软雅黑" panose="020B0503020204020204" pitchFamily="34" charset="-122"/>
                <a:ea typeface="微软雅黑" panose="020B0503020204020204" pitchFamily="34" charset="-122"/>
              </a:rPr>
              <a:t>位二进制数组成</a:t>
            </a:r>
            <a:endParaRPr kumimoji="1" lang="en-US" altLang="zh-CN" sz="2000" dirty="0">
              <a:latin typeface="微软雅黑" panose="020B0503020204020204" pitchFamily="34" charset="-122"/>
              <a:ea typeface="微软雅黑" panose="020B0503020204020204" pitchFamily="34" charset="-122"/>
            </a:endParaRPr>
          </a:p>
          <a:p>
            <a:pPr lvl="1">
              <a:lnSpc>
                <a:spcPct val="150000"/>
              </a:lnSpc>
            </a:pPr>
            <a:r>
              <a:rPr kumimoji="1" lang="zh-CN" altLang="en-US" sz="2000" dirty="0">
                <a:latin typeface="微软雅黑" panose="020B0503020204020204" pitchFamily="34" charset="-122"/>
                <a:ea typeface="微软雅黑" panose="020B0503020204020204" pitchFamily="34" charset="-122"/>
              </a:rPr>
              <a:t>对于一个</a:t>
            </a:r>
            <a:r>
              <a:rPr kumimoji="1" lang="en-US" altLang="zh-CN" sz="2000" dirty="0">
                <a:latin typeface="微软雅黑" panose="020B0503020204020204" pitchFamily="34" charset="-122"/>
                <a:ea typeface="微软雅黑" panose="020B0503020204020204" pitchFamily="34" charset="-122"/>
              </a:rPr>
              <a:t>(n, k) RS</a:t>
            </a:r>
            <a:r>
              <a:rPr kumimoji="1" lang="zh-CN" altLang="en-US" sz="2000" dirty="0">
                <a:latin typeface="微软雅黑" panose="020B0503020204020204" pitchFamily="34" charset="-122"/>
                <a:ea typeface="微软雅黑" panose="020B0503020204020204" pitchFamily="34" charset="-122"/>
              </a:rPr>
              <a:t>编码，</a:t>
            </a:r>
            <a:r>
              <a:rPr kumimoji="1" lang="en-US" altLang="zh-CN" sz="2000" dirty="0">
                <a:latin typeface="微软雅黑" panose="020B0503020204020204" pitchFamily="34" charset="-122"/>
                <a:ea typeface="微软雅黑" panose="020B0503020204020204" pitchFamily="34" charset="-122"/>
              </a:rPr>
              <a:t>k</a:t>
            </a:r>
            <a:r>
              <a:rPr kumimoji="1" lang="zh-CN" altLang="en-US" sz="2000" dirty="0">
                <a:latin typeface="微软雅黑" panose="020B0503020204020204" pitchFamily="34" charset="-122"/>
                <a:ea typeface="微软雅黑" panose="020B0503020204020204" pitchFamily="34" charset="-122"/>
              </a:rPr>
              <a:t>为原始数据符号数，</a:t>
            </a:r>
            <a:r>
              <a:rPr kumimoji="1" lang="en-US" altLang="zh-CN" sz="2000" dirty="0">
                <a:latin typeface="微软雅黑" panose="020B0503020204020204" pitchFamily="34" charset="-122"/>
                <a:ea typeface="微软雅黑" panose="020B0503020204020204" pitchFamily="34" charset="-122"/>
              </a:rPr>
              <a:t>n-k</a:t>
            </a:r>
            <a:r>
              <a:rPr kumimoji="1" lang="zh-CN" altLang="en-US" sz="2000" dirty="0">
                <a:latin typeface="微软雅黑" panose="020B0503020204020204" pitchFamily="34" charset="-122"/>
                <a:ea typeface="微软雅黑" panose="020B0503020204020204" pitchFamily="34" charset="-122"/>
              </a:rPr>
              <a:t>为校验符号数</a:t>
            </a:r>
          </a:p>
          <a:p>
            <a:pPr lvl="1">
              <a:lnSpc>
                <a:spcPct val="150000"/>
              </a:lnSpc>
            </a:pPr>
            <a:r>
              <a:rPr kumimoji="1" lang="en-US" altLang="zh-CN" sz="2000" dirty="0">
                <a:latin typeface="微软雅黑" panose="020B0503020204020204" pitchFamily="34" charset="-122"/>
                <a:ea typeface="微软雅黑" panose="020B0503020204020204" pitchFamily="34" charset="-122"/>
              </a:rPr>
              <a:t>n-k=2t</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t</a:t>
            </a:r>
            <a:r>
              <a:rPr kumimoji="1" lang="zh-CN" altLang="en-US" sz="2000" dirty="0">
                <a:latin typeface="微软雅黑" panose="020B0503020204020204" pitchFamily="34" charset="-122"/>
                <a:ea typeface="微软雅黑" panose="020B0503020204020204" pitchFamily="34" charset="-122"/>
              </a:rPr>
              <a:t>表示能够纠正的错误数</a:t>
            </a:r>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46</a:t>
            </a:fld>
            <a:endParaRPr kumimoji="1" lang="zh-CN" altLang="en-US" dirty="0"/>
          </a:p>
        </p:txBody>
      </p:sp>
    </p:spTree>
    <p:extLst>
      <p:ext uri="{BB962C8B-B14F-4D97-AF65-F5344CB8AC3E}">
        <p14:creationId xmlns:p14="http://schemas.microsoft.com/office/powerpoint/2010/main" val="1016498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vert="horz" lIns="91440" tIns="45720" rIns="91440" bIns="45720" rtlCol="0">
            <a:noAutofit/>
          </a:bodyPr>
          <a:lstStyle/>
          <a:p>
            <a:pPr>
              <a:lnSpc>
                <a:spcPct val="150000"/>
              </a:lnSpc>
            </a:pPr>
            <a:r>
              <a:rPr kumimoji="1" lang="zh-CN" altLang="en-US" sz="2600" dirty="0">
                <a:latin typeface="微软雅黑" panose="020B0503020204020204" pitchFamily="34" charset="-122"/>
                <a:ea typeface="微软雅黑" panose="020B0503020204020204" pitchFamily="34" charset="-122"/>
              </a:rPr>
              <a:t>例子：每个</a:t>
            </a:r>
            <a:r>
              <a:rPr kumimoji="1" lang="en-US" altLang="zh-CN" sz="2600" dirty="0">
                <a:latin typeface="微软雅黑" panose="020B0503020204020204" pitchFamily="34" charset="-122"/>
                <a:ea typeface="微软雅黑" panose="020B0503020204020204" pitchFamily="34" charset="-122"/>
              </a:rPr>
              <a:t>Symbol</a:t>
            </a:r>
            <a:r>
              <a:rPr kumimoji="1" lang="zh-CN" altLang="en-US" sz="2600" dirty="0">
                <a:latin typeface="微软雅黑" panose="020B0503020204020204" pitchFamily="34" charset="-122"/>
                <a:ea typeface="微软雅黑" panose="020B0503020204020204" pitchFamily="34" charset="-122"/>
              </a:rPr>
              <a:t>为</a:t>
            </a:r>
            <a:r>
              <a:rPr kumimoji="1" lang="en-US" altLang="zh-CN" sz="2600" dirty="0">
                <a:latin typeface="微软雅黑" panose="020B0503020204020204" pitchFamily="34" charset="-122"/>
                <a:ea typeface="微软雅黑" panose="020B0503020204020204" pitchFamily="34" charset="-122"/>
              </a:rPr>
              <a:t>10</a:t>
            </a:r>
            <a:r>
              <a:rPr kumimoji="1" lang="zh-CN" altLang="en-US" sz="2600" dirty="0">
                <a:latin typeface="微软雅黑" panose="020B0503020204020204" pitchFamily="34" charset="-122"/>
                <a:ea typeface="微软雅黑" panose="020B0503020204020204" pitchFamily="34" charset="-122"/>
              </a:rPr>
              <a:t>位二进制数 </a:t>
            </a:r>
            <a:r>
              <a:rPr kumimoji="1" lang="en-US" altLang="zh-CN" sz="2600" dirty="0">
                <a:latin typeface="微软雅黑" panose="020B0503020204020204" pitchFamily="34" charset="-122"/>
                <a:ea typeface="微软雅黑" panose="020B0503020204020204" pitchFamily="34" charset="-122"/>
              </a:rPr>
              <a:t>(</a:t>
            </a:r>
            <a:r>
              <a:rPr kumimoji="1" lang="en-US" altLang="zh-CN" sz="2600" dirty="0">
                <a:solidFill>
                  <a:srgbClr val="C00000"/>
                </a:solidFill>
                <a:latin typeface="微软雅黑" panose="020B0503020204020204" pitchFamily="34" charset="-122"/>
                <a:ea typeface="微软雅黑" panose="020B0503020204020204" pitchFamily="34" charset="-122"/>
              </a:rPr>
              <a:t>m=10</a:t>
            </a:r>
            <a:r>
              <a:rPr kumimoji="1" lang="en-US" altLang="zh-CN" sz="2600" dirty="0">
                <a:latin typeface="微软雅黑" panose="020B0503020204020204" pitchFamily="34" charset="-122"/>
                <a:ea typeface="微软雅黑" panose="020B0503020204020204" pitchFamily="34" charset="-122"/>
              </a:rPr>
              <a:t>)</a:t>
            </a:r>
          </a:p>
          <a:p>
            <a:pPr>
              <a:lnSpc>
                <a:spcPct val="150000"/>
              </a:lnSpc>
            </a:pPr>
            <a:r>
              <a:rPr kumimoji="1" lang="zh-CN" altLang="en-US" sz="2600" dirty="0">
                <a:latin typeface="微软雅黑" panose="020B0503020204020204" pitchFamily="34" charset="-122"/>
                <a:ea typeface="微软雅黑" panose="020B0503020204020204" pitchFamily="34" charset="-122"/>
              </a:rPr>
              <a:t>以</a:t>
            </a:r>
            <a:r>
              <a:rPr kumimoji="1" lang="en-US" altLang="zh-CN" sz="2600" dirty="0">
                <a:latin typeface="微软雅黑" panose="020B0503020204020204" pitchFamily="34" charset="-122"/>
                <a:ea typeface="微软雅黑" panose="020B0503020204020204" pitchFamily="34" charset="-122"/>
              </a:rPr>
              <a:t>RS(544, 514)</a:t>
            </a:r>
            <a:r>
              <a:rPr kumimoji="1" lang="zh-CN" altLang="en-US" sz="2600" dirty="0">
                <a:latin typeface="微软雅黑" panose="020B0503020204020204" pitchFamily="34" charset="-122"/>
                <a:ea typeface="微软雅黑" panose="020B0503020204020204" pitchFamily="34" charset="-122"/>
              </a:rPr>
              <a:t>编码为例：</a:t>
            </a:r>
          </a:p>
          <a:p>
            <a:pPr lvl="1">
              <a:lnSpc>
                <a:spcPct val="150000"/>
              </a:lnSpc>
            </a:pPr>
            <a:r>
              <a:rPr kumimoji="1" lang="zh-CN" altLang="en-US" sz="2200" dirty="0">
                <a:latin typeface="微软雅黑" panose="020B0503020204020204" pitchFamily="34" charset="-122"/>
                <a:ea typeface="微软雅黑" panose="020B0503020204020204" pitchFamily="34" charset="-122"/>
              </a:rPr>
              <a:t>原始需要保护的数据为</a:t>
            </a:r>
            <a:r>
              <a:rPr kumimoji="1" lang="en-US" altLang="zh-CN" sz="2200" dirty="0">
                <a:latin typeface="微软雅黑" panose="020B0503020204020204" pitchFamily="34" charset="-122"/>
                <a:ea typeface="微软雅黑" panose="020B0503020204020204" pitchFamily="34" charset="-122"/>
              </a:rPr>
              <a:t>514</a:t>
            </a:r>
            <a:r>
              <a:rPr kumimoji="1" lang="zh-CN" altLang="en-US" sz="2200" dirty="0">
                <a:latin typeface="微软雅黑" panose="020B0503020204020204" pitchFamily="34" charset="-122"/>
                <a:ea typeface="微软雅黑" panose="020B0503020204020204" pitchFamily="34" charset="-122"/>
              </a:rPr>
              <a:t>个</a:t>
            </a:r>
            <a:r>
              <a:rPr kumimoji="1" lang="en-US" altLang="zh-CN" sz="2200" dirty="0">
                <a:latin typeface="微软雅黑" panose="020B0503020204020204" pitchFamily="34" charset="-122"/>
                <a:ea typeface="微软雅黑" panose="020B0503020204020204" pitchFamily="34" charset="-122"/>
              </a:rPr>
              <a:t>symbols (</a:t>
            </a:r>
            <a:r>
              <a:rPr kumimoji="1" lang="en-US" altLang="zh-CN" sz="2200" dirty="0">
                <a:solidFill>
                  <a:srgbClr val="C00000"/>
                </a:solidFill>
                <a:latin typeface="微软雅黑" panose="020B0503020204020204" pitchFamily="34" charset="-122"/>
                <a:ea typeface="微软雅黑" panose="020B0503020204020204" pitchFamily="34" charset="-122"/>
              </a:rPr>
              <a:t>k=514</a:t>
            </a:r>
            <a:r>
              <a:rPr kumimoji="1" lang="en-US" altLang="zh-CN" sz="2200" dirty="0">
                <a:latin typeface="微软雅黑" panose="020B0503020204020204" pitchFamily="34" charset="-122"/>
                <a:ea typeface="微软雅黑" panose="020B0503020204020204" pitchFamily="34" charset="-122"/>
              </a:rPr>
              <a:t>)</a:t>
            </a:r>
          </a:p>
          <a:p>
            <a:pPr lvl="1">
              <a:lnSpc>
                <a:spcPct val="150000"/>
              </a:lnSpc>
            </a:pPr>
            <a:r>
              <a:rPr kumimoji="1" lang="zh-CN" altLang="en-US" sz="2200" dirty="0">
                <a:latin typeface="微软雅黑" panose="020B0503020204020204" pitchFamily="34" charset="-122"/>
                <a:ea typeface="微软雅黑" panose="020B0503020204020204" pitchFamily="34" charset="-122"/>
              </a:rPr>
              <a:t>校验数据为</a:t>
            </a:r>
            <a:r>
              <a:rPr kumimoji="1" lang="en-US" altLang="zh-CN" sz="2200" dirty="0">
                <a:latin typeface="微软雅黑" panose="020B0503020204020204" pitchFamily="34" charset="-122"/>
                <a:ea typeface="微软雅黑" panose="020B0503020204020204" pitchFamily="34" charset="-122"/>
              </a:rPr>
              <a:t>30</a:t>
            </a:r>
            <a:r>
              <a:rPr kumimoji="1" lang="zh-CN" altLang="en-US" sz="2200" dirty="0">
                <a:latin typeface="微软雅黑" panose="020B0503020204020204" pitchFamily="34" charset="-122"/>
                <a:ea typeface="微软雅黑" panose="020B0503020204020204" pitchFamily="34" charset="-122"/>
              </a:rPr>
              <a:t>个</a:t>
            </a:r>
            <a:r>
              <a:rPr kumimoji="1" lang="en-US" altLang="zh-CN" sz="2200" dirty="0">
                <a:latin typeface="微软雅黑" panose="020B0503020204020204" pitchFamily="34" charset="-122"/>
                <a:ea typeface="微软雅黑" panose="020B0503020204020204" pitchFamily="34" charset="-122"/>
              </a:rPr>
              <a:t>symbols (</a:t>
            </a:r>
            <a:r>
              <a:rPr kumimoji="1" lang="en-US" altLang="zh-CN" sz="2200" dirty="0">
                <a:solidFill>
                  <a:srgbClr val="C00000"/>
                </a:solidFill>
                <a:latin typeface="微软雅黑" panose="020B0503020204020204" pitchFamily="34" charset="-122"/>
                <a:ea typeface="微软雅黑" panose="020B0503020204020204" pitchFamily="34" charset="-122"/>
              </a:rPr>
              <a:t>2t=30</a:t>
            </a:r>
            <a:r>
              <a:rPr kumimoji="1" lang="en-US" altLang="zh-CN" sz="2200" dirty="0">
                <a:latin typeface="微软雅黑" panose="020B0503020204020204" pitchFamily="34" charset="-122"/>
                <a:ea typeface="微软雅黑" panose="020B0503020204020204" pitchFamily="34" charset="-122"/>
              </a:rPr>
              <a:t>)</a:t>
            </a:r>
          </a:p>
          <a:p>
            <a:pPr lvl="1">
              <a:lnSpc>
                <a:spcPct val="150000"/>
              </a:lnSpc>
            </a:pPr>
            <a:r>
              <a:rPr kumimoji="1" lang="zh-CN" altLang="en-US" sz="2200" dirty="0">
                <a:latin typeface="微软雅黑" panose="020B0503020204020204" pitchFamily="34" charset="-122"/>
                <a:ea typeface="微软雅黑" panose="020B0503020204020204" pitchFamily="34" charset="-122"/>
              </a:rPr>
              <a:t>最终完成的编码为</a:t>
            </a:r>
            <a:r>
              <a:rPr kumimoji="1" lang="en-US" altLang="zh-CN" sz="2200" dirty="0">
                <a:latin typeface="微软雅黑" panose="020B0503020204020204" pitchFamily="34" charset="-122"/>
                <a:ea typeface="微软雅黑" panose="020B0503020204020204" pitchFamily="34" charset="-122"/>
              </a:rPr>
              <a:t>544</a:t>
            </a:r>
            <a:r>
              <a:rPr kumimoji="1" lang="zh-CN" altLang="en-US" sz="2200" dirty="0">
                <a:latin typeface="微软雅黑" panose="020B0503020204020204" pitchFamily="34" charset="-122"/>
                <a:ea typeface="微软雅黑" panose="020B0503020204020204" pitchFamily="34" charset="-122"/>
              </a:rPr>
              <a:t>个</a:t>
            </a:r>
            <a:r>
              <a:rPr kumimoji="1" lang="en-US" altLang="zh-CN" sz="2200" dirty="0">
                <a:latin typeface="微软雅黑" panose="020B0503020204020204" pitchFamily="34" charset="-122"/>
                <a:ea typeface="微软雅黑" panose="020B0503020204020204" pitchFamily="34" charset="-122"/>
              </a:rPr>
              <a:t>symbols (</a:t>
            </a:r>
            <a:r>
              <a:rPr kumimoji="1" lang="en-US" altLang="zh-CN" sz="2200" dirty="0">
                <a:solidFill>
                  <a:srgbClr val="C00000"/>
                </a:solidFill>
                <a:latin typeface="微软雅黑" panose="020B0503020204020204" pitchFamily="34" charset="-122"/>
                <a:ea typeface="微软雅黑" panose="020B0503020204020204" pitchFamily="34" charset="-122"/>
              </a:rPr>
              <a:t>n=544</a:t>
            </a:r>
            <a:r>
              <a:rPr kumimoji="1" lang="en-US" altLang="zh-CN" sz="2200" dirty="0">
                <a:latin typeface="微软雅黑" panose="020B0503020204020204" pitchFamily="34" charset="-122"/>
                <a:ea typeface="微软雅黑" panose="020B0503020204020204" pitchFamily="34" charset="-122"/>
              </a:rPr>
              <a:t>)</a:t>
            </a:r>
          </a:p>
          <a:p>
            <a:pPr lvl="1">
              <a:lnSpc>
                <a:spcPct val="150000"/>
              </a:lnSpc>
            </a:pPr>
            <a:r>
              <a:rPr kumimoji="1" lang="zh-CN" altLang="en-US" sz="2200" dirty="0">
                <a:latin typeface="微软雅黑" panose="020B0503020204020204" pitchFamily="34" charset="-122"/>
                <a:ea typeface="微软雅黑" panose="020B0503020204020204" pitchFamily="34" charset="-122"/>
              </a:rPr>
              <a:t>可以纠正</a:t>
            </a:r>
            <a:r>
              <a:rPr kumimoji="1" lang="en-US" altLang="zh-CN" sz="2200" dirty="0">
                <a:latin typeface="微软雅黑" panose="020B0503020204020204" pitchFamily="34" charset="-122"/>
                <a:ea typeface="微软雅黑" panose="020B0503020204020204" pitchFamily="34" charset="-122"/>
              </a:rPr>
              <a:t>15</a:t>
            </a:r>
            <a:r>
              <a:rPr kumimoji="1" lang="zh-CN" altLang="en-US" sz="2200" dirty="0">
                <a:latin typeface="微软雅黑" panose="020B0503020204020204" pitchFamily="34" charset="-122"/>
                <a:ea typeface="微软雅黑" panose="020B0503020204020204" pitchFamily="34" charset="-122"/>
              </a:rPr>
              <a:t>个</a:t>
            </a:r>
            <a:r>
              <a:rPr kumimoji="1" lang="en-US" altLang="zh-CN" sz="2200" dirty="0">
                <a:latin typeface="微软雅黑" panose="020B0503020204020204" pitchFamily="34" charset="-122"/>
                <a:ea typeface="微软雅黑" panose="020B0503020204020204" pitchFamily="34" charset="-122"/>
              </a:rPr>
              <a:t>symbols</a:t>
            </a:r>
            <a:r>
              <a:rPr kumimoji="1" lang="zh-CN" altLang="en-US" sz="2200" dirty="0">
                <a:latin typeface="微软雅黑" panose="020B0503020204020204" pitchFamily="34" charset="-122"/>
                <a:ea typeface="微软雅黑" panose="020B0503020204020204" pitchFamily="34" charset="-122"/>
              </a:rPr>
              <a:t>的错误</a:t>
            </a:r>
            <a:endParaRPr kumimoji="1" lang="en-US" altLang="zh-CN" sz="2200"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47</a:t>
            </a:fld>
            <a:endParaRPr kumimoji="1" lang="zh-CN" altLang="en-US" dirty="0"/>
          </a:p>
        </p:txBody>
      </p:sp>
    </p:spTree>
    <p:extLst>
      <p:ext uri="{BB962C8B-B14F-4D97-AF65-F5344CB8AC3E}">
        <p14:creationId xmlns:p14="http://schemas.microsoft.com/office/powerpoint/2010/main" val="73521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3783F-AAD5-4BE6-A30B-F4CCD79AB0F3}"/>
              </a:ext>
            </a:extLst>
          </p:cNvPr>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endParaRPr lang="zh-CN" altLang="en-US" dirty="0"/>
          </a:p>
        </p:txBody>
      </p:sp>
      <p:sp>
        <p:nvSpPr>
          <p:cNvPr id="4" name="灯片编号占位符 3">
            <a:extLst>
              <a:ext uri="{FF2B5EF4-FFF2-40B4-BE49-F238E27FC236}">
                <a16:creationId xmlns:a16="http://schemas.microsoft.com/office/drawing/2014/main" id="{676F2FFF-8B3B-49C2-9509-EAE731D21048}"/>
              </a:ext>
            </a:extLst>
          </p:cNvPr>
          <p:cNvSpPr>
            <a:spLocks noGrp="1"/>
          </p:cNvSpPr>
          <p:nvPr>
            <p:ph type="sldNum" sz="quarter" idx="11"/>
          </p:nvPr>
        </p:nvSpPr>
        <p:spPr/>
        <p:txBody>
          <a:bodyPr/>
          <a:lstStyle/>
          <a:p>
            <a:pPr>
              <a:defRPr/>
            </a:pPr>
            <a:fld id="{3FFE790D-BCFB-4008-9260-CA63AEE325FD}" type="slidenum">
              <a:rPr lang="en-US" smtClean="0"/>
              <a:pPr>
                <a:defRPr/>
              </a:pPr>
              <a:t>48</a:t>
            </a:fld>
            <a:endParaRPr lang="en-US" dirty="0"/>
          </a:p>
        </p:txBody>
      </p:sp>
      <p:sp>
        <p:nvSpPr>
          <p:cNvPr id="5" name="矩形 4">
            <a:extLst>
              <a:ext uri="{FF2B5EF4-FFF2-40B4-BE49-F238E27FC236}">
                <a16:creationId xmlns:a16="http://schemas.microsoft.com/office/drawing/2014/main" id="{F65CFAE2-B773-4001-93D0-C485C667D2B4}"/>
              </a:ext>
            </a:extLst>
          </p:cNvPr>
          <p:cNvSpPr/>
          <p:nvPr/>
        </p:nvSpPr>
        <p:spPr bwMode="auto">
          <a:xfrm>
            <a:off x="593678" y="2816116"/>
            <a:ext cx="1440160" cy="13321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Arial" charset="0"/>
              </a:rPr>
              <a:t>Data</a:t>
            </a:r>
            <a:endParaRPr kumimoji="0" lang="zh-CN" altLang="en-US" sz="2800" b="1" i="0" u="none" strike="noStrike" cap="none" normalizeH="0" baseline="0" dirty="0">
              <a:ln>
                <a:noFill/>
              </a:ln>
              <a:solidFill>
                <a:schemeClr val="tx1"/>
              </a:solidFill>
              <a:effectLst/>
              <a:latin typeface="Arial" charset="0"/>
            </a:endParaRPr>
          </a:p>
        </p:txBody>
      </p:sp>
      <p:sp>
        <p:nvSpPr>
          <p:cNvPr id="6" name="右箭头 6">
            <a:extLst>
              <a:ext uri="{FF2B5EF4-FFF2-40B4-BE49-F238E27FC236}">
                <a16:creationId xmlns:a16="http://schemas.microsoft.com/office/drawing/2014/main" id="{C194E7CE-3353-4BB5-9F8B-5BF90406BB21}"/>
              </a:ext>
            </a:extLst>
          </p:cNvPr>
          <p:cNvSpPr/>
          <p:nvPr/>
        </p:nvSpPr>
        <p:spPr bwMode="auto">
          <a:xfrm>
            <a:off x="2177854" y="3032140"/>
            <a:ext cx="1800200" cy="1008112"/>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Arial" charset="0"/>
              </a:rPr>
              <a:t>divide</a:t>
            </a:r>
            <a:endParaRPr kumimoji="0" lang="zh-CN" altLang="en-US" sz="2400" b="1" i="0" u="none" strike="noStrike" cap="none" normalizeH="0" baseline="0" dirty="0">
              <a:ln>
                <a:noFill/>
              </a:ln>
              <a:solidFill>
                <a:schemeClr val="tx1"/>
              </a:solidFill>
              <a:effectLst/>
              <a:latin typeface="Arial" charset="0"/>
            </a:endParaRPr>
          </a:p>
        </p:txBody>
      </p:sp>
      <p:grpSp>
        <p:nvGrpSpPr>
          <p:cNvPr id="7" name="组 14">
            <a:extLst>
              <a:ext uri="{FF2B5EF4-FFF2-40B4-BE49-F238E27FC236}">
                <a16:creationId xmlns:a16="http://schemas.microsoft.com/office/drawing/2014/main" id="{FB03343A-2CE8-49BE-81B8-3C22566F0355}"/>
              </a:ext>
            </a:extLst>
          </p:cNvPr>
          <p:cNvGrpSpPr/>
          <p:nvPr/>
        </p:nvGrpSpPr>
        <p:grpSpPr>
          <a:xfrm>
            <a:off x="4026569" y="2190425"/>
            <a:ext cx="1440160" cy="864096"/>
            <a:chOff x="4078188" y="2780928"/>
            <a:chExt cx="1440160" cy="864096"/>
          </a:xfrm>
        </p:grpSpPr>
        <p:sp>
          <p:nvSpPr>
            <p:cNvPr id="8" name="矩形 7">
              <a:extLst>
                <a:ext uri="{FF2B5EF4-FFF2-40B4-BE49-F238E27FC236}">
                  <a16:creationId xmlns:a16="http://schemas.microsoft.com/office/drawing/2014/main" id="{E7CB692A-3523-4F23-814F-CAD7CB453C21}"/>
                </a:ext>
              </a:extLst>
            </p:cNvPr>
            <p:cNvSpPr/>
            <p:nvPr/>
          </p:nvSpPr>
          <p:spPr bwMode="auto">
            <a:xfrm>
              <a:off x="4078188" y="2780928"/>
              <a:ext cx="1440160" cy="86409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A</a:t>
              </a:r>
              <a:endParaRPr lang="en-US" altLang="zh-CN" sz="2800" b="1"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B</a:t>
              </a:r>
              <a:endParaRPr kumimoji="0" lang="zh-CN" altLang="en-US" sz="2800" b="1" i="0" u="none" strike="noStrike" cap="none" normalizeH="0" baseline="0" dirty="0">
                <a:ln>
                  <a:noFill/>
                </a:ln>
                <a:solidFill>
                  <a:schemeClr val="tx1"/>
                </a:solidFill>
                <a:effectLst/>
              </a:endParaRPr>
            </a:p>
          </p:txBody>
        </p:sp>
        <p:cxnSp>
          <p:nvCxnSpPr>
            <p:cNvPr id="9" name="直线连接符 11">
              <a:extLst>
                <a:ext uri="{FF2B5EF4-FFF2-40B4-BE49-F238E27FC236}">
                  <a16:creationId xmlns:a16="http://schemas.microsoft.com/office/drawing/2014/main" id="{71B0EE64-73C4-4AD8-A5D6-F31D1C91E5C5}"/>
                </a:ext>
              </a:extLst>
            </p:cNvPr>
            <p:cNvCxnSpPr>
              <a:stCxn id="8" idx="1"/>
              <a:endCxn id="8" idx="3"/>
            </p:cNvCxnSpPr>
            <p:nvPr/>
          </p:nvCxnSpPr>
          <p:spPr bwMode="auto">
            <a:xfrm>
              <a:off x="4078188" y="3212976"/>
              <a:ext cx="144016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 name="组 15">
            <a:extLst>
              <a:ext uri="{FF2B5EF4-FFF2-40B4-BE49-F238E27FC236}">
                <a16:creationId xmlns:a16="http://schemas.microsoft.com/office/drawing/2014/main" id="{2F339ECA-ACB4-40E7-8FD6-A63ABDCD13EA}"/>
              </a:ext>
            </a:extLst>
          </p:cNvPr>
          <p:cNvGrpSpPr/>
          <p:nvPr/>
        </p:nvGrpSpPr>
        <p:grpSpPr>
          <a:xfrm>
            <a:off x="4050063" y="4176321"/>
            <a:ext cx="1440160" cy="841648"/>
            <a:chOff x="4078188" y="4005064"/>
            <a:chExt cx="1440160" cy="841648"/>
          </a:xfrm>
        </p:grpSpPr>
        <p:sp>
          <p:nvSpPr>
            <p:cNvPr id="11" name="矩形 10">
              <a:extLst>
                <a:ext uri="{FF2B5EF4-FFF2-40B4-BE49-F238E27FC236}">
                  <a16:creationId xmlns:a16="http://schemas.microsoft.com/office/drawing/2014/main" id="{414B80C3-3534-4B79-84E3-AD66AE7D49E8}"/>
                </a:ext>
              </a:extLst>
            </p:cNvPr>
            <p:cNvSpPr/>
            <p:nvPr/>
          </p:nvSpPr>
          <p:spPr bwMode="auto">
            <a:xfrm>
              <a:off x="4078188" y="4005064"/>
              <a:ext cx="1440160" cy="84164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2800" b="1" dirty="0"/>
                <a:t>C</a:t>
              </a:r>
            </a:p>
            <a:p>
              <a:pPr marL="0" marR="0" indent="0" algn="ctr" defTabSz="914400" rtl="0" eaLnBrk="0" fontAlgn="base" latinLnBrk="0" hangingPunct="0">
                <a:lnSpc>
                  <a:spcPct val="100000"/>
                </a:lnSpc>
                <a:spcBef>
                  <a:spcPct val="0"/>
                </a:spcBef>
                <a:spcAft>
                  <a:spcPct val="0"/>
                </a:spcAft>
                <a:buClrTx/>
                <a:buSzTx/>
                <a:buFontTx/>
                <a:buNone/>
                <a:tabLst/>
              </a:pPr>
              <a:r>
                <a:rPr lang="en-US" altLang="zh-CN" sz="2800" b="1" dirty="0"/>
                <a:t>D</a:t>
              </a:r>
              <a:endParaRPr kumimoji="0" lang="zh-CN" altLang="en-US" sz="2800" b="1" i="0" u="none" strike="noStrike" cap="none" normalizeH="0" baseline="0" dirty="0">
                <a:ln>
                  <a:noFill/>
                </a:ln>
                <a:solidFill>
                  <a:schemeClr val="tx1"/>
                </a:solidFill>
                <a:effectLst/>
              </a:endParaRPr>
            </a:p>
          </p:txBody>
        </p:sp>
        <p:cxnSp>
          <p:nvCxnSpPr>
            <p:cNvPr id="12" name="直线连接符 13">
              <a:extLst>
                <a:ext uri="{FF2B5EF4-FFF2-40B4-BE49-F238E27FC236}">
                  <a16:creationId xmlns:a16="http://schemas.microsoft.com/office/drawing/2014/main" id="{945CDFEB-7E27-43E1-8B96-842D781F9D13}"/>
                </a:ext>
              </a:extLst>
            </p:cNvPr>
            <p:cNvCxnSpPr/>
            <p:nvPr/>
          </p:nvCxnSpPr>
          <p:spPr bwMode="auto">
            <a:xfrm>
              <a:off x="4078188" y="4437112"/>
              <a:ext cx="144016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右箭头 16">
            <a:extLst>
              <a:ext uri="{FF2B5EF4-FFF2-40B4-BE49-F238E27FC236}">
                <a16:creationId xmlns:a16="http://schemas.microsoft.com/office/drawing/2014/main" id="{D8C47745-111A-4DD8-9D79-6C56206430C2}"/>
              </a:ext>
            </a:extLst>
          </p:cNvPr>
          <p:cNvSpPr/>
          <p:nvPr/>
        </p:nvSpPr>
        <p:spPr bwMode="auto">
          <a:xfrm>
            <a:off x="5634238" y="3032140"/>
            <a:ext cx="1800200" cy="1008112"/>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2400" b="1" dirty="0"/>
              <a:t>encode</a:t>
            </a:r>
            <a:endParaRPr kumimoji="0" lang="zh-CN" altLang="en-US" sz="2400" b="1" i="0" u="none" strike="noStrike" cap="none" normalizeH="0" baseline="0" dirty="0">
              <a:ln>
                <a:noFill/>
              </a:ln>
              <a:solidFill>
                <a:schemeClr val="tx1"/>
              </a:solidFill>
              <a:effectLst/>
            </a:endParaRPr>
          </a:p>
        </p:txBody>
      </p:sp>
      <p:grpSp>
        <p:nvGrpSpPr>
          <p:cNvPr id="14" name="组 19">
            <a:extLst>
              <a:ext uri="{FF2B5EF4-FFF2-40B4-BE49-F238E27FC236}">
                <a16:creationId xmlns:a16="http://schemas.microsoft.com/office/drawing/2014/main" id="{F58B2CEF-B2AE-415D-A4C5-CDA11E9556D9}"/>
              </a:ext>
            </a:extLst>
          </p:cNvPr>
          <p:cNvGrpSpPr/>
          <p:nvPr/>
        </p:nvGrpSpPr>
        <p:grpSpPr>
          <a:xfrm>
            <a:off x="7506446" y="1519972"/>
            <a:ext cx="1440160" cy="864096"/>
            <a:chOff x="4078188" y="2780928"/>
            <a:chExt cx="1440160" cy="864096"/>
          </a:xfrm>
        </p:grpSpPr>
        <p:sp>
          <p:nvSpPr>
            <p:cNvPr id="15" name="矩形 14">
              <a:extLst>
                <a:ext uri="{FF2B5EF4-FFF2-40B4-BE49-F238E27FC236}">
                  <a16:creationId xmlns:a16="http://schemas.microsoft.com/office/drawing/2014/main" id="{9060401D-103B-4B1E-8438-EE9FAB234965}"/>
                </a:ext>
              </a:extLst>
            </p:cNvPr>
            <p:cNvSpPr/>
            <p:nvPr/>
          </p:nvSpPr>
          <p:spPr bwMode="auto">
            <a:xfrm>
              <a:off x="4078188" y="2780928"/>
              <a:ext cx="1440160" cy="86409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A</a:t>
              </a:r>
              <a:endParaRPr lang="en-US" altLang="zh-CN" sz="2800" b="1"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B</a:t>
              </a:r>
              <a:endParaRPr kumimoji="0" lang="zh-CN" altLang="en-US" sz="2800" b="1" i="0" u="none" strike="noStrike" cap="none" normalizeH="0" baseline="0" dirty="0">
                <a:ln>
                  <a:noFill/>
                </a:ln>
                <a:solidFill>
                  <a:schemeClr val="tx1"/>
                </a:solidFill>
                <a:effectLst/>
              </a:endParaRPr>
            </a:p>
          </p:txBody>
        </p:sp>
        <p:cxnSp>
          <p:nvCxnSpPr>
            <p:cNvPr id="16" name="直线连接符 21">
              <a:extLst>
                <a:ext uri="{FF2B5EF4-FFF2-40B4-BE49-F238E27FC236}">
                  <a16:creationId xmlns:a16="http://schemas.microsoft.com/office/drawing/2014/main" id="{2A62C2A7-64F6-44A1-98B8-742E4ACAE736}"/>
                </a:ext>
              </a:extLst>
            </p:cNvPr>
            <p:cNvCxnSpPr/>
            <p:nvPr/>
          </p:nvCxnSpPr>
          <p:spPr bwMode="auto">
            <a:xfrm>
              <a:off x="4078188" y="3212976"/>
              <a:ext cx="144016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7" name="组 22">
            <a:extLst>
              <a:ext uri="{FF2B5EF4-FFF2-40B4-BE49-F238E27FC236}">
                <a16:creationId xmlns:a16="http://schemas.microsoft.com/office/drawing/2014/main" id="{4D445B28-E4BF-4D1F-A735-5D8724C01FCF}"/>
              </a:ext>
            </a:extLst>
          </p:cNvPr>
          <p:cNvGrpSpPr/>
          <p:nvPr/>
        </p:nvGrpSpPr>
        <p:grpSpPr>
          <a:xfrm>
            <a:off x="7506446" y="2600092"/>
            <a:ext cx="1440160" cy="841648"/>
            <a:chOff x="4078188" y="4005064"/>
            <a:chExt cx="1440160" cy="841648"/>
          </a:xfrm>
        </p:grpSpPr>
        <p:sp>
          <p:nvSpPr>
            <p:cNvPr id="18" name="矩形 17">
              <a:extLst>
                <a:ext uri="{FF2B5EF4-FFF2-40B4-BE49-F238E27FC236}">
                  <a16:creationId xmlns:a16="http://schemas.microsoft.com/office/drawing/2014/main" id="{78840738-0974-4DDE-8443-B31E74A91F6D}"/>
                </a:ext>
              </a:extLst>
            </p:cNvPr>
            <p:cNvSpPr/>
            <p:nvPr/>
          </p:nvSpPr>
          <p:spPr bwMode="auto">
            <a:xfrm>
              <a:off x="4078188" y="4005064"/>
              <a:ext cx="1440160" cy="84164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2800" b="1" dirty="0"/>
                <a:t>C</a:t>
              </a:r>
            </a:p>
            <a:p>
              <a:pPr marL="0" marR="0" indent="0" algn="ctr" defTabSz="914400" rtl="0" eaLnBrk="0" fontAlgn="base" latinLnBrk="0" hangingPunct="0">
                <a:lnSpc>
                  <a:spcPct val="100000"/>
                </a:lnSpc>
                <a:spcBef>
                  <a:spcPct val="0"/>
                </a:spcBef>
                <a:spcAft>
                  <a:spcPct val="0"/>
                </a:spcAft>
                <a:buClrTx/>
                <a:buSzTx/>
                <a:buFontTx/>
                <a:buNone/>
                <a:tabLst/>
              </a:pPr>
              <a:r>
                <a:rPr lang="en-US" altLang="zh-CN" sz="2800" b="1" dirty="0"/>
                <a:t>D</a:t>
              </a:r>
              <a:endParaRPr kumimoji="0" lang="zh-CN" altLang="en-US" sz="2800" b="1" i="0" u="none" strike="noStrike" cap="none" normalizeH="0" baseline="0" dirty="0">
                <a:ln>
                  <a:noFill/>
                </a:ln>
                <a:solidFill>
                  <a:schemeClr val="tx1"/>
                </a:solidFill>
                <a:effectLst/>
              </a:endParaRPr>
            </a:p>
          </p:txBody>
        </p:sp>
        <p:cxnSp>
          <p:nvCxnSpPr>
            <p:cNvPr id="19" name="直线连接符 24">
              <a:extLst>
                <a:ext uri="{FF2B5EF4-FFF2-40B4-BE49-F238E27FC236}">
                  <a16:creationId xmlns:a16="http://schemas.microsoft.com/office/drawing/2014/main" id="{CFDA56F7-C586-48F7-9DFE-908DB96C7FF5}"/>
                </a:ext>
              </a:extLst>
            </p:cNvPr>
            <p:cNvCxnSpPr/>
            <p:nvPr/>
          </p:nvCxnSpPr>
          <p:spPr bwMode="auto">
            <a:xfrm>
              <a:off x="4078188" y="4437112"/>
              <a:ext cx="144016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 name="组 25">
            <a:extLst>
              <a:ext uri="{FF2B5EF4-FFF2-40B4-BE49-F238E27FC236}">
                <a16:creationId xmlns:a16="http://schemas.microsoft.com/office/drawing/2014/main" id="{EF25286F-7EED-452D-8C49-4F5B1A65A8FC}"/>
              </a:ext>
            </a:extLst>
          </p:cNvPr>
          <p:cNvGrpSpPr/>
          <p:nvPr/>
        </p:nvGrpSpPr>
        <p:grpSpPr>
          <a:xfrm>
            <a:off x="7506446" y="3680212"/>
            <a:ext cx="1440160" cy="864096"/>
            <a:chOff x="4078188" y="2636912"/>
            <a:chExt cx="1440160" cy="864096"/>
          </a:xfrm>
        </p:grpSpPr>
        <p:sp>
          <p:nvSpPr>
            <p:cNvPr id="21" name="矩形 20">
              <a:extLst>
                <a:ext uri="{FF2B5EF4-FFF2-40B4-BE49-F238E27FC236}">
                  <a16:creationId xmlns:a16="http://schemas.microsoft.com/office/drawing/2014/main" id="{EDEF4659-8458-4194-BC5B-4014523D87EA}"/>
                </a:ext>
              </a:extLst>
            </p:cNvPr>
            <p:cNvSpPr/>
            <p:nvPr/>
          </p:nvSpPr>
          <p:spPr bwMode="auto">
            <a:xfrm>
              <a:off x="4078188" y="2636912"/>
              <a:ext cx="1440160" cy="86409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A+C</a:t>
              </a:r>
              <a:endParaRPr lang="en-US" altLang="zh-CN" sz="2800" b="1"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B+D</a:t>
              </a:r>
              <a:endParaRPr kumimoji="0" lang="zh-CN" altLang="en-US" sz="2800" b="1" i="0" u="none" strike="noStrike" cap="none" normalizeH="0" baseline="0" dirty="0">
                <a:ln>
                  <a:noFill/>
                </a:ln>
                <a:solidFill>
                  <a:schemeClr val="tx1"/>
                </a:solidFill>
                <a:effectLst/>
              </a:endParaRPr>
            </a:p>
          </p:txBody>
        </p:sp>
        <p:cxnSp>
          <p:nvCxnSpPr>
            <p:cNvPr id="22" name="直线连接符 27">
              <a:extLst>
                <a:ext uri="{FF2B5EF4-FFF2-40B4-BE49-F238E27FC236}">
                  <a16:creationId xmlns:a16="http://schemas.microsoft.com/office/drawing/2014/main" id="{91973B4D-53D4-4755-A108-59D6D9336C1F}"/>
                </a:ext>
              </a:extLst>
            </p:cNvPr>
            <p:cNvCxnSpPr/>
            <p:nvPr/>
          </p:nvCxnSpPr>
          <p:spPr bwMode="auto">
            <a:xfrm>
              <a:off x="4078188" y="3068960"/>
              <a:ext cx="144016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 name="组 28">
            <a:extLst>
              <a:ext uri="{FF2B5EF4-FFF2-40B4-BE49-F238E27FC236}">
                <a16:creationId xmlns:a16="http://schemas.microsoft.com/office/drawing/2014/main" id="{5F6F68FD-8E12-41D0-94FF-D98F2A9CB271}"/>
              </a:ext>
            </a:extLst>
          </p:cNvPr>
          <p:cNvGrpSpPr/>
          <p:nvPr/>
        </p:nvGrpSpPr>
        <p:grpSpPr>
          <a:xfrm>
            <a:off x="7506446" y="4782780"/>
            <a:ext cx="1440160" cy="841648"/>
            <a:chOff x="4078188" y="4005064"/>
            <a:chExt cx="1440160" cy="841648"/>
          </a:xfrm>
        </p:grpSpPr>
        <p:sp>
          <p:nvSpPr>
            <p:cNvPr id="24" name="矩形 23">
              <a:extLst>
                <a:ext uri="{FF2B5EF4-FFF2-40B4-BE49-F238E27FC236}">
                  <a16:creationId xmlns:a16="http://schemas.microsoft.com/office/drawing/2014/main" id="{F84E1922-FDD1-4D99-8A45-53905508F8B6}"/>
                </a:ext>
              </a:extLst>
            </p:cNvPr>
            <p:cNvSpPr/>
            <p:nvPr/>
          </p:nvSpPr>
          <p:spPr bwMode="auto">
            <a:xfrm>
              <a:off x="4078188" y="4005064"/>
              <a:ext cx="1440160" cy="84164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2800" b="1" dirty="0"/>
                <a:t>A+D</a:t>
              </a:r>
            </a:p>
            <a:p>
              <a:pPr marL="0" marR="0" indent="0" algn="ctr" defTabSz="914400" rtl="0" eaLnBrk="0" fontAlgn="base" latinLnBrk="0" hangingPunct="0">
                <a:lnSpc>
                  <a:spcPct val="100000"/>
                </a:lnSpc>
                <a:spcBef>
                  <a:spcPct val="0"/>
                </a:spcBef>
                <a:spcAft>
                  <a:spcPct val="0"/>
                </a:spcAft>
                <a:buClrTx/>
                <a:buSzTx/>
                <a:buFontTx/>
                <a:buNone/>
                <a:tabLst/>
              </a:pPr>
              <a:r>
                <a:rPr lang="en-US" altLang="zh-CN" sz="2800" b="1" dirty="0"/>
                <a:t>B+C+D</a:t>
              </a:r>
              <a:endParaRPr kumimoji="0" lang="zh-CN" altLang="en-US" sz="2800" b="1" i="0" u="none" strike="noStrike" cap="none" normalizeH="0" baseline="0" dirty="0">
                <a:ln>
                  <a:noFill/>
                </a:ln>
                <a:solidFill>
                  <a:schemeClr val="tx1"/>
                </a:solidFill>
                <a:effectLst/>
              </a:endParaRPr>
            </a:p>
          </p:txBody>
        </p:sp>
        <p:cxnSp>
          <p:nvCxnSpPr>
            <p:cNvPr id="25" name="直线连接符 30">
              <a:extLst>
                <a:ext uri="{FF2B5EF4-FFF2-40B4-BE49-F238E27FC236}">
                  <a16:creationId xmlns:a16="http://schemas.microsoft.com/office/drawing/2014/main" id="{09B20C0A-2ED4-44C9-94E8-1A17FA6E58BD}"/>
                </a:ext>
              </a:extLst>
            </p:cNvPr>
            <p:cNvCxnSpPr/>
            <p:nvPr/>
          </p:nvCxnSpPr>
          <p:spPr bwMode="auto">
            <a:xfrm>
              <a:off x="4078188" y="4437112"/>
              <a:ext cx="144016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 name="文本框 49">
            <a:extLst>
              <a:ext uri="{FF2B5EF4-FFF2-40B4-BE49-F238E27FC236}">
                <a16:creationId xmlns:a16="http://schemas.microsoft.com/office/drawing/2014/main" id="{32FFFBCD-1E8F-4173-A5E3-AFA288B98989}"/>
              </a:ext>
            </a:extLst>
          </p:cNvPr>
          <p:cNvSpPr txBox="1"/>
          <p:nvPr/>
        </p:nvSpPr>
        <p:spPr>
          <a:xfrm>
            <a:off x="197634" y="4680384"/>
            <a:ext cx="3672408" cy="523220"/>
          </a:xfrm>
          <a:prstGeom prst="rect">
            <a:avLst/>
          </a:prstGeom>
          <a:noFill/>
        </p:spPr>
        <p:txBody>
          <a:bodyPr wrap="square" rtlCol="0">
            <a:spAutoFit/>
          </a:bodyPr>
          <a:lstStyle/>
          <a:p>
            <a:pPr algn="ctr"/>
            <a:r>
              <a:rPr kumimoji="1" lang="en-US" altLang="zh-CN" sz="2800" b="1" dirty="0">
                <a:solidFill>
                  <a:srgbClr val="FF0000"/>
                </a:solidFill>
              </a:rPr>
              <a:t>n</a:t>
            </a:r>
            <a:r>
              <a:rPr kumimoji="1" lang="zh-CN" altLang="en-US" sz="2800" b="1" dirty="0">
                <a:solidFill>
                  <a:srgbClr val="FF0000"/>
                </a:solidFill>
              </a:rPr>
              <a:t> </a:t>
            </a:r>
            <a:r>
              <a:rPr kumimoji="1" lang="en-US" altLang="zh-CN" sz="2800" b="1" dirty="0">
                <a:solidFill>
                  <a:srgbClr val="FF0000"/>
                </a:solidFill>
              </a:rPr>
              <a:t>=</a:t>
            </a:r>
            <a:r>
              <a:rPr kumimoji="1" lang="zh-CN" altLang="en-US" sz="2800" b="1" dirty="0">
                <a:solidFill>
                  <a:srgbClr val="FF0000"/>
                </a:solidFill>
              </a:rPr>
              <a:t> </a:t>
            </a:r>
            <a:r>
              <a:rPr kumimoji="1" lang="en-US" altLang="zh-CN" sz="2800" b="1" dirty="0">
                <a:solidFill>
                  <a:srgbClr val="FF0000"/>
                </a:solidFill>
              </a:rPr>
              <a:t>8,</a:t>
            </a:r>
            <a:r>
              <a:rPr kumimoji="1" lang="zh-CN" altLang="en-US" sz="2800" b="1" dirty="0">
                <a:solidFill>
                  <a:srgbClr val="FF0000"/>
                </a:solidFill>
              </a:rPr>
              <a:t> </a:t>
            </a:r>
            <a:r>
              <a:rPr kumimoji="1" lang="en-US" altLang="zh-CN" sz="2800" b="1" dirty="0">
                <a:solidFill>
                  <a:srgbClr val="FF0000"/>
                </a:solidFill>
              </a:rPr>
              <a:t>k</a:t>
            </a:r>
            <a:r>
              <a:rPr kumimoji="1" lang="zh-CN" altLang="en-US" sz="2800" b="1" dirty="0">
                <a:solidFill>
                  <a:srgbClr val="FF0000"/>
                </a:solidFill>
              </a:rPr>
              <a:t> </a:t>
            </a:r>
            <a:r>
              <a:rPr kumimoji="1" lang="en-US" altLang="zh-CN" sz="2800" b="1" dirty="0">
                <a:solidFill>
                  <a:srgbClr val="FF0000"/>
                </a:solidFill>
              </a:rPr>
              <a:t>=</a:t>
            </a:r>
            <a:r>
              <a:rPr kumimoji="1" lang="zh-CN" altLang="en-US" sz="2800" b="1" dirty="0">
                <a:solidFill>
                  <a:srgbClr val="FF0000"/>
                </a:solidFill>
              </a:rPr>
              <a:t> </a:t>
            </a:r>
            <a:r>
              <a:rPr kumimoji="1" lang="en-US" altLang="zh-CN" sz="2800" b="1" dirty="0">
                <a:solidFill>
                  <a:srgbClr val="FF0000"/>
                </a:solidFill>
              </a:rPr>
              <a:t>4,</a:t>
            </a:r>
            <a:r>
              <a:rPr kumimoji="1" lang="zh-CN" altLang="en-US" sz="2800" b="1" dirty="0">
                <a:solidFill>
                  <a:srgbClr val="FF0000"/>
                </a:solidFill>
              </a:rPr>
              <a:t> </a:t>
            </a:r>
            <a:r>
              <a:rPr kumimoji="1" lang="en-US" altLang="zh-CN" sz="2800" b="1" dirty="0">
                <a:solidFill>
                  <a:srgbClr val="FF0000"/>
                </a:solidFill>
              </a:rPr>
              <a:t>2t=4</a:t>
            </a:r>
            <a:endParaRPr kumimoji="1" lang="zh-CN" altLang="en-US" sz="2800" b="1" dirty="0">
              <a:solidFill>
                <a:srgbClr val="FF0000"/>
              </a:solidFill>
            </a:endParaRPr>
          </a:p>
        </p:txBody>
      </p:sp>
      <p:sp>
        <p:nvSpPr>
          <p:cNvPr id="51" name="文本框 50">
            <a:extLst>
              <a:ext uri="{FF2B5EF4-FFF2-40B4-BE49-F238E27FC236}">
                <a16:creationId xmlns:a16="http://schemas.microsoft.com/office/drawing/2014/main" id="{1D996BB5-2C22-4E53-ABBE-EC04EE7DC6D2}"/>
              </a:ext>
            </a:extLst>
          </p:cNvPr>
          <p:cNvSpPr txBox="1"/>
          <p:nvPr/>
        </p:nvSpPr>
        <p:spPr>
          <a:xfrm>
            <a:off x="4070145" y="1675914"/>
            <a:ext cx="1512167" cy="523220"/>
          </a:xfrm>
          <a:prstGeom prst="rect">
            <a:avLst/>
          </a:prstGeom>
          <a:noFill/>
        </p:spPr>
        <p:txBody>
          <a:bodyPr wrap="square" rtlCol="0">
            <a:spAutoFit/>
          </a:bodyPr>
          <a:lstStyle/>
          <a:p>
            <a:r>
              <a:rPr kumimoji="1" lang="en-US" altLang="zh-CN" sz="2800" dirty="0">
                <a:solidFill>
                  <a:srgbClr val="0070C0"/>
                </a:solidFill>
              </a:rPr>
              <a:t>Frame 1</a:t>
            </a:r>
            <a:endParaRPr kumimoji="1" lang="zh-CN" altLang="en-US" sz="2800" dirty="0">
              <a:solidFill>
                <a:srgbClr val="0070C0"/>
              </a:solidFill>
            </a:endParaRPr>
          </a:p>
        </p:txBody>
      </p:sp>
      <p:sp>
        <p:nvSpPr>
          <p:cNvPr id="52" name="文本框 51">
            <a:extLst>
              <a:ext uri="{FF2B5EF4-FFF2-40B4-BE49-F238E27FC236}">
                <a16:creationId xmlns:a16="http://schemas.microsoft.com/office/drawing/2014/main" id="{34200921-E750-47CF-ACC8-E3C5CA2254F2}"/>
              </a:ext>
            </a:extLst>
          </p:cNvPr>
          <p:cNvSpPr txBox="1"/>
          <p:nvPr/>
        </p:nvSpPr>
        <p:spPr>
          <a:xfrm>
            <a:off x="4014059" y="5029200"/>
            <a:ext cx="1512167" cy="523220"/>
          </a:xfrm>
          <a:prstGeom prst="rect">
            <a:avLst/>
          </a:prstGeom>
          <a:noFill/>
        </p:spPr>
        <p:txBody>
          <a:bodyPr wrap="square" rtlCol="0">
            <a:spAutoFit/>
          </a:bodyPr>
          <a:lstStyle/>
          <a:p>
            <a:r>
              <a:rPr kumimoji="1" lang="en-US" altLang="zh-CN" sz="2800" dirty="0">
                <a:solidFill>
                  <a:srgbClr val="0070C0"/>
                </a:solidFill>
              </a:rPr>
              <a:t>Frame 2</a:t>
            </a:r>
            <a:endParaRPr kumimoji="1" lang="zh-CN" altLang="en-US" sz="2800" dirty="0">
              <a:solidFill>
                <a:srgbClr val="0070C0"/>
              </a:solidFill>
            </a:endParaRPr>
          </a:p>
        </p:txBody>
      </p:sp>
      <p:sp>
        <p:nvSpPr>
          <p:cNvPr id="53" name="文本框 52">
            <a:extLst>
              <a:ext uri="{FF2B5EF4-FFF2-40B4-BE49-F238E27FC236}">
                <a16:creationId xmlns:a16="http://schemas.microsoft.com/office/drawing/2014/main" id="{2A3F9492-CCB9-4F88-8ED5-D248F17B66D5}"/>
              </a:ext>
            </a:extLst>
          </p:cNvPr>
          <p:cNvSpPr txBox="1"/>
          <p:nvPr/>
        </p:nvSpPr>
        <p:spPr>
          <a:xfrm>
            <a:off x="9003279" y="1719263"/>
            <a:ext cx="2825918" cy="523220"/>
          </a:xfrm>
          <a:prstGeom prst="rect">
            <a:avLst/>
          </a:prstGeom>
          <a:noFill/>
        </p:spPr>
        <p:txBody>
          <a:bodyPr wrap="square" rtlCol="0">
            <a:spAutoFit/>
          </a:bodyPr>
          <a:lstStyle/>
          <a:p>
            <a:r>
              <a:rPr kumimoji="1" lang="en-US" altLang="zh-CN" sz="2800" dirty="0">
                <a:solidFill>
                  <a:srgbClr val="0070C0"/>
                </a:solidFill>
              </a:rPr>
              <a:t>Frame 1</a:t>
            </a:r>
            <a:r>
              <a:rPr kumimoji="1" lang="zh-CN" altLang="en-US" sz="2800" dirty="0">
                <a:solidFill>
                  <a:srgbClr val="0070C0"/>
                </a:solidFill>
              </a:rPr>
              <a:t> （数据）</a:t>
            </a:r>
          </a:p>
        </p:txBody>
      </p:sp>
      <p:sp>
        <p:nvSpPr>
          <p:cNvPr id="54" name="文本框 53">
            <a:extLst>
              <a:ext uri="{FF2B5EF4-FFF2-40B4-BE49-F238E27FC236}">
                <a16:creationId xmlns:a16="http://schemas.microsoft.com/office/drawing/2014/main" id="{85E06816-0625-4C08-97F2-368025B3223D}"/>
              </a:ext>
            </a:extLst>
          </p:cNvPr>
          <p:cNvSpPr txBox="1"/>
          <p:nvPr/>
        </p:nvSpPr>
        <p:spPr>
          <a:xfrm>
            <a:off x="8985082" y="2759414"/>
            <a:ext cx="2825918" cy="523220"/>
          </a:xfrm>
          <a:prstGeom prst="rect">
            <a:avLst/>
          </a:prstGeom>
          <a:noFill/>
        </p:spPr>
        <p:txBody>
          <a:bodyPr wrap="square" rtlCol="0">
            <a:spAutoFit/>
          </a:bodyPr>
          <a:lstStyle/>
          <a:p>
            <a:r>
              <a:rPr kumimoji="1" lang="en-US" altLang="zh-CN" sz="2800" dirty="0">
                <a:solidFill>
                  <a:srgbClr val="0070C0"/>
                </a:solidFill>
              </a:rPr>
              <a:t>Frame 2</a:t>
            </a:r>
            <a:r>
              <a:rPr kumimoji="1" lang="zh-CN" altLang="en-US" sz="2800" dirty="0">
                <a:solidFill>
                  <a:srgbClr val="0070C0"/>
                </a:solidFill>
              </a:rPr>
              <a:t> （数据）</a:t>
            </a:r>
          </a:p>
        </p:txBody>
      </p:sp>
      <p:sp>
        <p:nvSpPr>
          <p:cNvPr id="55" name="文本框 54">
            <a:extLst>
              <a:ext uri="{FF2B5EF4-FFF2-40B4-BE49-F238E27FC236}">
                <a16:creationId xmlns:a16="http://schemas.microsoft.com/office/drawing/2014/main" id="{D32E3360-B3F5-4B24-B2CC-D0DB0CAB9606}"/>
              </a:ext>
            </a:extLst>
          </p:cNvPr>
          <p:cNvSpPr txBox="1"/>
          <p:nvPr/>
        </p:nvSpPr>
        <p:spPr>
          <a:xfrm>
            <a:off x="8985082" y="3826021"/>
            <a:ext cx="2978318" cy="523220"/>
          </a:xfrm>
          <a:prstGeom prst="rect">
            <a:avLst/>
          </a:prstGeom>
          <a:noFill/>
        </p:spPr>
        <p:txBody>
          <a:bodyPr wrap="square" rtlCol="0">
            <a:spAutoFit/>
          </a:bodyPr>
          <a:lstStyle/>
          <a:p>
            <a:r>
              <a:rPr kumimoji="1" lang="en-US" altLang="zh-CN" sz="2800" dirty="0">
                <a:solidFill>
                  <a:srgbClr val="0070C0"/>
                </a:solidFill>
              </a:rPr>
              <a:t>Frame 3 </a:t>
            </a:r>
            <a:r>
              <a:rPr kumimoji="1" lang="zh-CN" altLang="en-US" sz="2800" dirty="0">
                <a:solidFill>
                  <a:srgbClr val="0070C0"/>
                </a:solidFill>
              </a:rPr>
              <a:t>（校验）</a:t>
            </a:r>
          </a:p>
        </p:txBody>
      </p:sp>
      <p:sp>
        <p:nvSpPr>
          <p:cNvPr id="56" name="文本框 55">
            <a:extLst>
              <a:ext uri="{FF2B5EF4-FFF2-40B4-BE49-F238E27FC236}">
                <a16:creationId xmlns:a16="http://schemas.microsoft.com/office/drawing/2014/main" id="{9DF45994-38F9-446A-B439-A7EF09653A93}"/>
              </a:ext>
            </a:extLst>
          </p:cNvPr>
          <p:cNvSpPr txBox="1"/>
          <p:nvPr/>
        </p:nvSpPr>
        <p:spPr>
          <a:xfrm>
            <a:off x="8946606" y="4907085"/>
            <a:ext cx="2788194" cy="523220"/>
          </a:xfrm>
          <a:prstGeom prst="rect">
            <a:avLst/>
          </a:prstGeom>
          <a:noFill/>
        </p:spPr>
        <p:txBody>
          <a:bodyPr wrap="square" rtlCol="0">
            <a:spAutoFit/>
          </a:bodyPr>
          <a:lstStyle/>
          <a:p>
            <a:r>
              <a:rPr kumimoji="1" lang="en-US" altLang="zh-CN" sz="2800" dirty="0">
                <a:solidFill>
                  <a:srgbClr val="0070C0"/>
                </a:solidFill>
              </a:rPr>
              <a:t>Frame 4</a:t>
            </a:r>
            <a:r>
              <a:rPr kumimoji="1" lang="zh-CN" altLang="en-US" sz="2800" dirty="0">
                <a:solidFill>
                  <a:srgbClr val="0070C0"/>
                </a:solidFill>
              </a:rPr>
              <a:t> （校验）</a:t>
            </a:r>
          </a:p>
        </p:txBody>
      </p:sp>
      <p:sp>
        <p:nvSpPr>
          <p:cNvPr id="3" name="文本框 2">
            <a:extLst>
              <a:ext uri="{FF2B5EF4-FFF2-40B4-BE49-F238E27FC236}">
                <a16:creationId xmlns:a16="http://schemas.microsoft.com/office/drawing/2014/main" id="{BF9D13ED-7123-4414-9E5F-3A8C0E6F9D7F}"/>
              </a:ext>
            </a:extLst>
          </p:cNvPr>
          <p:cNvSpPr txBox="1"/>
          <p:nvPr/>
        </p:nvSpPr>
        <p:spPr>
          <a:xfrm>
            <a:off x="2286000" y="5693762"/>
            <a:ext cx="6178294" cy="646331"/>
          </a:xfrm>
          <a:prstGeom prst="rect">
            <a:avLst/>
          </a:prstGeom>
          <a:noFill/>
        </p:spPr>
        <p:txBody>
          <a:bodyPr wrap="none" rtlCol="0">
            <a:spAutoFit/>
          </a:bodyPr>
          <a:lstStyle/>
          <a:p>
            <a:r>
              <a:rPr lang="zh-CN" altLang="en-US" dirty="0"/>
              <a:t>每两个</a:t>
            </a:r>
            <a:r>
              <a:rPr lang="en-US" altLang="zh-CN" dirty="0"/>
              <a:t>symbol</a:t>
            </a:r>
            <a:r>
              <a:rPr lang="zh-CN" altLang="en-US" dirty="0"/>
              <a:t>组成一个</a:t>
            </a:r>
            <a:r>
              <a:rPr lang="en-US" altLang="zh-CN" dirty="0"/>
              <a:t>Frame</a:t>
            </a:r>
          </a:p>
          <a:p>
            <a:r>
              <a:rPr lang="zh-CN" altLang="en-US" dirty="0"/>
              <a:t>任意</a:t>
            </a:r>
            <a:r>
              <a:rPr lang="en-US" altLang="zh-CN" dirty="0"/>
              <a:t>2</a:t>
            </a:r>
            <a:r>
              <a:rPr lang="zh-CN" altLang="en-US" dirty="0"/>
              <a:t>个</a:t>
            </a:r>
            <a:r>
              <a:rPr lang="en-US" altLang="zh-CN" dirty="0"/>
              <a:t>symbol</a:t>
            </a:r>
            <a:r>
              <a:rPr lang="zh-CN" altLang="en-US" dirty="0"/>
              <a:t>损坏（无论是否属于一个</a:t>
            </a:r>
            <a:r>
              <a:rPr lang="en-US" altLang="zh-CN" dirty="0"/>
              <a:t>Frame</a:t>
            </a:r>
            <a:r>
              <a:rPr lang="zh-CN" altLang="en-US" dirty="0"/>
              <a:t>）都可恢复</a:t>
            </a:r>
          </a:p>
        </p:txBody>
      </p:sp>
    </p:spTree>
    <p:extLst>
      <p:ext uri="{BB962C8B-B14F-4D97-AF65-F5344CB8AC3E}">
        <p14:creationId xmlns:p14="http://schemas.microsoft.com/office/powerpoint/2010/main" val="4184534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03A12-1145-4EE6-A9F9-D871F8870E93}"/>
              </a:ext>
            </a:extLst>
          </p:cNvPr>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endParaRPr lang="zh-CN" altLang="en-US" dirty="0"/>
          </a:p>
        </p:txBody>
      </p:sp>
      <p:sp>
        <p:nvSpPr>
          <p:cNvPr id="4" name="灯片编号占位符 3">
            <a:extLst>
              <a:ext uri="{FF2B5EF4-FFF2-40B4-BE49-F238E27FC236}">
                <a16:creationId xmlns:a16="http://schemas.microsoft.com/office/drawing/2014/main" id="{CCD2BC39-EE73-4FD6-B822-6DD2D3185858}"/>
              </a:ext>
            </a:extLst>
          </p:cNvPr>
          <p:cNvSpPr>
            <a:spLocks noGrp="1"/>
          </p:cNvSpPr>
          <p:nvPr>
            <p:ph type="sldNum" sz="quarter" idx="11"/>
          </p:nvPr>
        </p:nvSpPr>
        <p:spPr/>
        <p:txBody>
          <a:bodyPr/>
          <a:lstStyle/>
          <a:p>
            <a:pPr>
              <a:defRPr/>
            </a:pPr>
            <a:fld id="{3FFE790D-BCFB-4008-9260-CA63AEE325FD}" type="slidenum">
              <a:rPr lang="en-US" smtClean="0"/>
              <a:pPr>
                <a:defRPr/>
              </a:pPr>
              <a:t>49</a:t>
            </a:fld>
            <a:endParaRPr lang="en-US" dirty="0"/>
          </a:p>
        </p:txBody>
      </p:sp>
      <p:sp>
        <p:nvSpPr>
          <p:cNvPr id="5" name="Content Placeholder 2">
            <a:extLst>
              <a:ext uri="{FF2B5EF4-FFF2-40B4-BE49-F238E27FC236}">
                <a16:creationId xmlns:a16="http://schemas.microsoft.com/office/drawing/2014/main" id="{BA0443C0-BFA8-4E80-A91C-F26CBC26B534}"/>
              </a:ext>
            </a:extLst>
          </p:cNvPr>
          <p:cNvSpPr>
            <a:spLocks noGrp="1"/>
          </p:cNvSpPr>
          <p:nvPr>
            <p:ph idx="1"/>
          </p:nvPr>
        </p:nvSpPr>
        <p:spPr>
          <a:xfrm>
            <a:off x="609600" y="1600200"/>
            <a:ext cx="10972800" cy="4525963"/>
          </a:xfrm>
        </p:spPr>
        <p:txBody>
          <a:bodyPr/>
          <a:lstStyle/>
          <a:p>
            <a:r>
              <a:rPr lang="zh-CN" altLang="en-US" dirty="0"/>
              <a:t>校验帧里的内容，通过对数据进行</a:t>
            </a:r>
            <a:r>
              <a:rPr lang="zh-CN" altLang="en-US" dirty="0">
                <a:solidFill>
                  <a:srgbClr val="0070C0"/>
                </a:solidFill>
              </a:rPr>
              <a:t>线性组合</a:t>
            </a:r>
            <a:r>
              <a:rPr lang="zh-CN" altLang="en-US" dirty="0"/>
              <a:t>得到</a:t>
            </a:r>
            <a:endParaRPr lang="en-US" altLang="zh-CN" dirty="0"/>
          </a:p>
          <a:p>
            <a:pPr lvl="1"/>
            <a:r>
              <a:rPr lang="zh-CN" altLang="en-US" dirty="0"/>
              <a:t>本质上是一个</a:t>
            </a:r>
            <a:r>
              <a:rPr lang="zh-CN" altLang="en-US" b="1" dirty="0">
                <a:solidFill>
                  <a:srgbClr val="FF0000"/>
                </a:solidFill>
              </a:rPr>
              <a:t>伽罗华域</a:t>
            </a:r>
            <a:r>
              <a:rPr lang="en-US" b="1" dirty="0">
                <a:solidFill>
                  <a:srgbClr val="FF0000"/>
                </a:solidFill>
              </a:rPr>
              <a:t> </a:t>
            </a:r>
            <a:r>
              <a:rPr lang="en-CN" b="1" dirty="0">
                <a:solidFill>
                  <a:srgbClr val="FF0000"/>
                </a:solidFill>
              </a:rPr>
              <a:t>Galois Field arithmatic </a:t>
            </a:r>
            <a:r>
              <a:rPr lang="en-CN" dirty="0"/>
              <a:t>(</a:t>
            </a:r>
            <a:r>
              <a:rPr lang="zh-CN" altLang="en-US" dirty="0"/>
              <a:t>又称有限域</a:t>
            </a:r>
            <a:r>
              <a:rPr lang="en-CN" dirty="0"/>
              <a:t> finite field arithmetic)</a:t>
            </a:r>
            <a:endParaRPr lang="en-US" dirty="0"/>
          </a:p>
          <a:p>
            <a:pPr lvl="1"/>
            <a:r>
              <a:rPr lang="zh-CN" altLang="en-US" dirty="0"/>
              <a:t>加、乘、除运算都在</a:t>
            </a:r>
            <a:r>
              <a:rPr lang="en-US" altLang="zh-CN" dirty="0"/>
              <a:t>GF(2</a:t>
            </a:r>
            <a:r>
              <a:rPr lang="en-US" altLang="zh-CN" baseline="30000" dirty="0"/>
              <a:t>m</a:t>
            </a:r>
            <a:r>
              <a:rPr lang="en-US" altLang="zh-CN" dirty="0"/>
              <a:t>)</a:t>
            </a:r>
            <a:r>
              <a:rPr lang="zh-CN" altLang="en-US" dirty="0"/>
              <a:t>上进行，</a:t>
            </a:r>
            <a:r>
              <a:rPr lang="en-US" altLang="zh-CN" dirty="0"/>
              <a:t>m</a:t>
            </a:r>
            <a:r>
              <a:rPr lang="zh-CN" altLang="en-US" dirty="0"/>
              <a:t>为</a:t>
            </a:r>
            <a:r>
              <a:rPr lang="en-US" altLang="zh-CN" dirty="0"/>
              <a:t>symbol</a:t>
            </a:r>
            <a:r>
              <a:rPr lang="zh-CN" altLang="en-US" dirty="0"/>
              <a:t>的位数</a:t>
            </a:r>
            <a:endParaRPr lang="en-US" altLang="zh-CN" dirty="0"/>
          </a:p>
          <a:p>
            <a:r>
              <a:rPr lang="en-CN" dirty="0"/>
              <a:t>G = </a:t>
            </a:r>
            <a:r>
              <a:rPr lang="zh-CN" altLang="en-US" b="1" dirty="0">
                <a:solidFill>
                  <a:srgbClr val="FF0000"/>
                </a:solidFill>
              </a:rPr>
              <a:t>生成矩阵 </a:t>
            </a:r>
            <a:r>
              <a:rPr lang="en-CN" b="1" dirty="0">
                <a:solidFill>
                  <a:srgbClr val="FF0000"/>
                </a:solidFill>
              </a:rPr>
              <a:t>Generator matrix </a:t>
            </a:r>
            <a:r>
              <a:rPr lang="en-CN" dirty="0"/>
              <a:t>(k x n)</a:t>
            </a:r>
            <a:endParaRPr lang="en-US" dirty="0"/>
          </a:p>
        </p:txBody>
      </p:sp>
      <p:pic>
        <p:nvPicPr>
          <p:cNvPr id="6" name="Picture 4">
            <a:extLst>
              <a:ext uri="{FF2B5EF4-FFF2-40B4-BE49-F238E27FC236}">
                <a16:creationId xmlns:a16="http://schemas.microsoft.com/office/drawing/2014/main" id="{3CD37066-88D6-4855-8275-B959C8CA2A27}"/>
              </a:ext>
            </a:extLst>
          </p:cNvPr>
          <p:cNvPicPr>
            <a:picLocks noChangeAspect="1"/>
          </p:cNvPicPr>
          <p:nvPr/>
        </p:nvPicPr>
        <p:blipFill>
          <a:blip r:embed="rId2"/>
          <a:stretch>
            <a:fillRect/>
          </a:stretch>
        </p:blipFill>
        <p:spPr>
          <a:xfrm>
            <a:off x="2315580" y="3352800"/>
            <a:ext cx="7560840" cy="2841493"/>
          </a:xfrm>
          <a:prstGeom prst="rect">
            <a:avLst/>
          </a:prstGeom>
        </p:spPr>
      </p:pic>
    </p:spTree>
    <p:extLst>
      <p:ext uri="{BB962C8B-B14F-4D97-AF65-F5344CB8AC3E}">
        <p14:creationId xmlns:p14="http://schemas.microsoft.com/office/powerpoint/2010/main" val="2276577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D950A-E632-4D05-86E5-E085603E748D}"/>
              </a:ext>
            </a:extLst>
          </p:cNvPr>
          <p:cNvSpPr>
            <a:spLocks noGrp="1"/>
          </p:cNvSpPr>
          <p:nvPr>
            <p:ph type="title"/>
          </p:nvPr>
        </p:nvSpPr>
        <p:spPr/>
        <p:txBody>
          <a:bodyPr/>
          <a:lstStyle/>
          <a:p>
            <a:r>
              <a:rPr lang="zh-CN" altLang="en-US" dirty="0"/>
              <a:t>数据链路层特点：差异性</a:t>
            </a:r>
          </a:p>
        </p:txBody>
      </p:sp>
      <p:sp>
        <p:nvSpPr>
          <p:cNvPr id="4" name="灯片编号占位符 3">
            <a:extLst>
              <a:ext uri="{FF2B5EF4-FFF2-40B4-BE49-F238E27FC236}">
                <a16:creationId xmlns:a16="http://schemas.microsoft.com/office/drawing/2014/main" id="{4FC80F0F-27F3-478C-BA8B-4A87F96771E8}"/>
              </a:ext>
            </a:extLst>
          </p:cNvPr>
          <p:cNvSpPr>
            <a:spLocks noGrp="1"/>
          </p:cNvSpPr>
          <p:nvPr>
            <p:ph type="sldNum" sz="quarter" idx="11"/>
          </p:nvPr>
        </p:nvSpPr>
        <p:spPr/>
        <p:txBody>
          <a:bodyPr/>
          <a:lstStyle/>
          <a:p>
            <a:pPr>
              <a:defRPr/>
            </a:pPr>
            <a:fld id="{3FFE790D-BCFB-4008-9260-CA63AEE325FD}" type="slidenum">
              <a:rPr lang="en-US" smtClean="0"/>
              <a:pPr>
                <a:defRPr/>
              </a:pPr>
              <a:t>5</a:t>
            </a:fld>
            <a:endParaRPr lang="en-US" dirty="0"/>
          </a:p>
        </p:txBody>
      </p:sp>
      <p:sp>
        <p:nvSpPr>
          <p:cNvPr id="5" name="Rectangle 3">
            <a:extLst>
              <a:ext uri="{FF2B5EF4-FFF2-40B4-BE49-F238E27FC236}">
                <a16:creationId xmlns:a16="http://schemas.microsoft.com/office/drawing/2014/main" id="{C50EB459-B788-40E3-A5D4-F1AFE5005BDF}"/>
              </a:ext>
            </a:extLst>
          </p:cNvPr>
          <p:cNvSpPr txBox="1">
            <a:spLocks noChangeArrowheads="1"/>
          </p:cNvSpPr>
          <p:nvPr/>
        </p:nvSpPr>
        <p:spPr bwMode="auto">
          <a:xfrm>
            <a:off x="762001" y="1547813"/>
            <a:ext cx="4953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defRPr/>
            </a:pPr>
            <a:r>
              <a:rPr lang="zh-CN" altLang="en-US" sz="2400" kern="0" dirty="0">
                <a:latin typeface="微软雅黑" panose="020B0503020204020204" pitchFamily="34" charset="-122"/>
                <a:ea typeface="微软雅黑" panose="020B0503020204020204" pitchFamily="34" charset="-122"/>
              </a:rPr>
              <a:t>不同链路上采用不同协议</a:t>
            </a:r>
            <a:r>
              <a:rPr lang="en-US" sz="2400" kern="0" dirty="0">
                <a:latin typeface="微软雅黑" panose="020B0503020204020204" pitchFamily="34" charset="-122"/>
                <a:ea typeface="微软雅黑" panose="020B0503020204020204" pitchFamily="34" charset="-122"/>
              </a:rPr>
              <a:t>:</a:t>
            </a:r>
          </a:p>
          <a:p>
            <a:pPr lvl="1">
              <a:defRPr/>
            </a:pPr>
            <a:r>
              <a:rPr lang="zh-CN" altLang="en-US" kern="0" dirty="0">
                <a:latin typeface="微软雅黑" panose="020B0503020204020204" pitchFamily="34" charset="-122"/>
                <a:ea typeface="微软雅黑" panose="020B0503020204020204" pitchFamily="34" charset="-122"/>
              </a:rPr>
              <a:t>如：第一个链路为</a:t>
            </a:r>
            <a:r>
              <a:rPr lang="zh-CN" altLang="en-US" kern="0" dirty="0">
                <a:solidFill>
                  <a:srgbClr val="C00000"/>
                </a:solidFill>
                <a:latin typeface="微软雅黑" panose="020B0503020204020204" pitchFamily="34" charset="-122"/>
                <a:ea typeface="微软雅黑" panose="020B0503020204020204" pitchFamily="34" charset="-122"/>
              </a:rPr>
              <a:t>以太网</a:t>
            </a:r>
            <a:r>
              <a:rPr lang="zh-CN" altLang="en-US" kern="0" dirty="0">
                <a:latin typeface="微软雅黑" panose="020B0503020204020204" pitchFamily="34" charset="-122"/>
                <a:ea typeface="微软雅黑" panose="020B0503020204020204" pitchFamily="34" charset="-122"/>
              </a:rPr>
              <a:t>链路，中间链路为</a:t>
            </a:r>
            <a:r>
              <a:rPr lang="zh-CN" altLang="en-US" kern="0" dirty="0">
                <a:solidFill>
                  <a:srgbClr val="C00000"/>
                </a:solidFill>
                <a:latin typeface="微软雅黑" panose="020B0503020204020204" pitchFamily="34" charset="-122"/>
                <a:ea typeface="微软雅黑" panose="020B0503020204020204" pitchFamily="34" charset="-122"/>
              </a:rPr>
              <a:t>帧中继</a:t>
            </a:r>
            <a:r>
              <a:rPr lang="en-US"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最后一跳为</a:t>
            </a:r>
            <a:r>
              <a:rPr lang="en-US" kern="0" dirty="0">
                <a:latin typeface="微软雅黑" panose="020B0503020204020204" pitchFamily="34" charset="-122"/>
                <a:ea typeface="微软雅黑" panose="020B0503020204020204" pitchFamily="34" charset="-122"/>
              </a:rPr>
              <a:t>802.11</a:t>
            </a:r>
            <a:r>
              <a:rPr lang="zh-CN" altLang="en-US" kern="0" dirty="0">
                <a:latin typeface="微软雅黑" panose="020B0503020204020204" pitchFamily="34" charset="-122"/>
                <a:ea typeface="微软雅黑" panose="020B0503020204020204" pitchFamily="34" charset="-122"/>
              </a:rPr>
              <a:t>无线链路</a:t>
            </a:r>
            <a:endParaRPr lang="en-US" kern="0" dirty="0">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不同的链路层协议提供不同的服务</a:t>
            </a:r>
            <a:endParaRPr lang="en-US" sz="2400" kern="0" dirty="0">
              <a:latin typeface="微软雅黑" panose="020B0503020204020204" pitchFamily="34" charset="-122"/>
              <a:ea typeface="微软雅黑" panose="020B0503020204020204" pitchFamily="34" charset="-122"/>
            </a:endParaRPr>
          </a:p>
          <a:p>
            <a:pPr lvl="1">
              <a:defRPr/>
            </a:pPr>
            <a:r>
              <a:rPr lang="zh-CN" altLang="en-US" kern="0" dirty="0">
                <a:latin typeface="微软雅黑" panose="020B0503020204020204" pitchFamily="34" charset="-122"/>
                <a:ea typeface="微软雅黑" panose="020B0503020204020204" pitchFamily="34" charset="-122"/>
              </a:rPr>
              <a:t>如：可靠 </a:t>
            </a:r>
            <a:r>
              <a:rPr lang="en-US" altLang="zh-CN" kern="0" dirty="0">
                <a:latin typeface="微软雅黑" panose="020B0503020204020204" pitchFamily="34" charset="-122"/>
                <a:ea typeface="微软雅黑" panose="020B0503020204020204" pitchFamily="34" charset="-122"/>
              </a:rPr>
              <a:t>vs </a:t>
            </a:r>
            <a:r>
              <a:rPr lang="zh-CN" altLang="en-US" kern="0" dirty="0">
                <a:latin typeface="微软雅黑" panose="020B0503020204020204" pitchFamily="34" charset="-122"/>
                <a:ea typeface="微软雅黑" panose="020B0503020204020204" pitchFamily="34" charset="-122"/>
              </a:rPr>
              <a:t>不可靠</a:t>
            </a:r>
            <a:endParaRPr lang="en-US" kern="0" dirty="0">
              <a:latin typeface="微软雅黑" panose="020B0503020204020204" pitchFamily="34" charset="-122"/>
              <a:ea typeface="微软雅黑" panose="020B0503020204020204" pitchFamily="34" charset="-122"/>
            </a:endParaRPr>
          </a:p>
        </p:txBody>
      </p:sp>
      <p:sp>
        <p:nvSpPr>
          <p:cNvPr id="6" name="Rectangle 4">
            <a:extLst>
              <a:ext uri="{FF2B5EF4-FFF2-40B4-BE49-F238E27FC236}">
                <a16:creationId xmlns:a16="http://schemas.microsoft.com/office/drawing/2014/main" id="{48397497-8613-4D5D-ADF9-290E36205529}"/>
              </a:ext>
            </a:extLst>
          </p:cNvPr>
          <p:cNvSpPr txBox="1">
            <a:spLocks noChangeArrowheads="1"/>
          </p:cNvSpPr>
          <p:nvPr/>
        </p:nvSpPr>
        <p:spPr>
          <a:xfrm>
            <a:off x="6142039" y="1479550"/>
            <a:ext cx="5440361" cy="4648200"/>
          </a:xfrm>
          <a:prstGeom prst="rect">
            <a:avLst/>
          </a:prstGeom>
          <a:solidFill>
            <a:schemeClr val="bg1"/>
          </a:solidFill>
        </p:spPr>
        <p:txBody>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buFont typeface="Wingdings" charset="0"/>
              <a:buNone/>
              <a:defRPr/>
            </a:pPr>
            <a:r>
              <a:rPr lang="zh-CN" altLang="en-US" kern="0" dirty="0">
                <a:solidFill>
                  <a:srgbClr val="CC0000"/>
                </a:solidFill>
                <a:latin typeface="微软雅黑" panose="020B0503020204020204" pitchFamily="34" charset="-122"/>
                <a:ea typeface="微软雅黑" panose="020B0503020204020204" pitchFamily="34" charset="-122"/>
              </a:rPr>
              <a:t>类比</a:t>
            </a:r>
            <a:r>
              <a:rPr lang="en-US" kern="0" dirty="0">
                <a:solidFill>
                  <a:srgbClr val="CC0000"/>
                </a:solidFill>
                <a:latin typeface="微软雅黑" panose="020B0503020204020204" pitchFamily="34" charset="-122"/>
                <a:ea typeface="微软雅黑" panose="020B0503020204020204" pitchFamily="34" charset="-122"/>
              </a:rPr>
              <a:t>:</a:t>
            </a:r>
          </a:p>
          <a:p>
            <a:pPr>
              <a:defRPr/>
            </a:pPr>
            <a:r>
              <a:rPr lang="zh-CN" altLang="en-US" sz="2000" kern="0" dirty="0">
                <a:latin typeface="微软雅黑" panose="020B0503020204020204" pitchFamily="34" charset="-122"/>
                <a:ea typeface="微软雅黑" panose="020B0503020204020204" pitchFamily="34" charset="-122"/>
              </a:rPr>
              <a:t>从北京大学到上海交通大学</a:t>
            </a:r>
            <a:endParaRPr lang="en-US" altLang="zh-CN" sz="2000" kern="0" dirty="0">
              <a:latin typeface="微软雅黑" panose="020B0503020204020204" pitchFamily="34" charset="-122"/>
              <a:ea typeface="微软雅黑" panose="020B0503020204020204" pitchFamily="34" charset="-122"/>
            </a:endParaRPr>
          </a:p>
          <a:p>
            <a:pPr lvl="1">
              <a:defRPr/>
            </a:pPr>
            <a:r>
              <a:rPr lang="zh-CN" altLang="en-US" sz="1700" kern="0" dirty="0">
                <a:latin typeface="微软雅黑" panose="020B0503020204020204" pitchFamily="34" charset="-122"/>
                <a:ea typeface="微软雅黑" panose="020B0503020204020204" pitchFamily="34" charset="-122"/>
              </a:rPr>
              <a:t>公交车</a:t>
            </a:r>
            <a:r>
              <a:rPr lang="en-US" sz="1700" kern="0" dirty="0">
                <a:latin typeface="微软雅黑" panose="020B0503020204020204" pitchFamily="34" charset="-122"/>
                <a:ea typeface="微软雅黑" panose="020B0503020204020204" pitchFamily="34" charset="-122"/>
              </a:rPr>
              <a:t>: </a:t>
            </a:r>
            <a:r>
              <a:rPr lang="zh-CN" altLang="en-US" sz="1700" kern="0" dirty="0">
                <a:latin typeface="微软雅黑" panose="020B0503020204020204" pitchFamily="34" charset="-122"/>
                <a:ea typeface="微软雅黑" panose="020B0503020204020204" pitchFamily="34" charset="-122"/>
              </a:rPr>
              <a:t>北京大学</a:t>
            </a:r>
            <a:r>
              <a:rPr lang="en-US" sz="1700" kern="0" dirty="0">
                <a:latin typeface="微软雅黑" panose="020B0503020204020204" pitchFamily="34" charset="-122"/>
                <a:ea typeface="微软雅黑" panose="020B0503020204020204" pitchFamily="34" charset="-122"/>
              </a:rPr>
              <a:t> -&gt; </a:t>
            </a:r>
            <a:r>
              <a:rPr lang="zh-CN" altLang="en-US" sz="1700" kern="0" dirty="0">
                <a:latin typeface="微软雅黑" panose="020B0503020204020204" pitchFamily="34" charset="-122"/>
                <a:ea typeface="微软雅黑" panose="020B0503020204020204" pitchFamily="34" charset="-122"/>
              </a:rPr>
              <a:t>首都机场</a:t>
            </a:r>
            <a:endParaRPr lang="en-US" sz="1700" kern="0" dirty="0">
              <a:latin typeface="微软雅黑" panose="020B0503020204020204" pitchFamily="34" charset="-122"/>
              <a:ea typeface="微软雅黑" panose="020B0503020204020204" pitchFamily="34" charset="-122"/>
            </a:endParaRPr>
          </a:p>
          <a:p>
            <a:pPr lvl="1">
              <a:defRPr/>
            </a:pPr>
            <a:r>
              <a:rPr lang="zh-CN" altLang="en-US" sz="1700" kern="0" dirty="0">
                <a:latin typeface="微软雅黑" panose="020B0503020204020204" pitchFamily="34" charset="-122"/>
                <a:ea typeface="微软雅黑" panose="020B0503020204020204" pitchFamily="34" charset="-122"/>
              </a:rPr>
              <a:t>飞机</a:t>
            </a:r>
            <a:r>
              <a:rPr lang="en-US" sz="1700" kern="0" dirty="0">
                <a:latin typeface="微软雅黑" panose="020B0503020204020204" pitchFamily="34" charset="-122"/>
                <a:ea typeface="微软雅黑" panose="020B0503020204020204" pitchFamily="34" charset="-122"/>
              </a:rPr>
              <a:t>: </a:t>
            </a:r>
            <a:r>
              <a:rPr lang="zh-CN" altLang="en-US" sz="1700" kern="0" dirty="0">
                <a:latin typeface="微软雅黑" panose="020B0503020204020204" pitchFamily="34" charset="-122"/>
                <a:ea typeface="微软雅黑" panose="020B0503020204020204" pitchFamily="34" charset="-122"/>
              </a:rPr>
              <a:t>首都机场 </a:t>
            </a:r>
            <a:r>
              <a:rPr lang="en-US" altLang="zh-CN" sz="1700" kern="0" dirty="0">
                <a:latin typeface="微软雅黑" panose="020B0503020204020204" pitchFamily="34" charset="-122"/>
                <a:ea typeface="微软雅黑" panose="020B0503020204020204" pitchFamily="34" charset="-122"/>
              </a:rPr>
              <a:t>-&gt; </a:t>
            </a:r>
            <a:r>
              <a:rPr lang="zh-CN" altLang="en-US" sz="1700" kern="0" dirty="0">
                <a:latin typeface="微软雅黑" panose="020B0503020204020204" pitchFamily="34" charset="-122"/>
                <a:ea typeface="微软雅黑" panose="020B0503020204020204" pitchFamily="34" charset="-122"/>
              </a:rPr>
              <a:t>上海虹桥</a:t>
            </a:r>
            <a:endParaRPr lang="en-US" sz="1700" kern="0" dirty="0">
              <a:latin typeface="微软雅黑" panose="020B0503020204020204" pitchFamily="34" charset="-122"/>
              <a:ea typeface="微软雅黑" panose="020B0503020204020204" pitchFamily="34" charset="-122"/>
            </a:endParaRPr>
          </a:p>
          <a:p>
            <a:pPr lvl="1">
              <a:defRPr/>
            </a:pPr>
            <a:r>
              <a:rPr lang="zh-CN" altLang="en-US" sz="1700" kern="0" dirty="0">
                <a:latin typeface="微软雅黑" panose="020B0503020204020204" pitchFamily="34" charset="-122"/>
                <a:ea typeface="微软雅黑" panose="020B0503020204020204" pitchFamily="34" charset="-122"/>
              </a:rPr>
              <a:t>地铁</a:t>
            </a:r>
            <a:r>
              <a:rPr lang="en-US" sz="1700" kern="0" dirty="0">
                <a:latin typeface="微软雅黑" panose="020B0503020204020204" pitchFamily="34" charset="-122"/>
                <a:ea typeface="微软雅黑" panose="020B0503020204020204" pitchFamily="34" charset="-122"/>
              </a:rPr>
              <a:t>: </a:t>
            </a:r>
            <a:r>
              <a:rPr lang="zh-CN" altLang="en-US" sz="1700" kern="0" dirty="0">
                <a:latin typeface="微软雅黑" panose="020B0503020204020204" pitchFamily="34" charset="-122"/>
                <a:ea typeface="微软雅黑" panose="020B0503020204020204" pitchFamily="34" charset="-122"/>
              </a:rPr>
              <a:t>上海虹桥 </a:t>
            </a:r>
            <a:r>
              <a:rPr lang="en-US" altLang="zh-CN" sz="1700" kern="0" dirty="0">
                <a:latin typeface="微软雅黑" panose="020B0503020204020204" pitchFamily="34" charset="-122"/>
                <a:ea typeface="微软雅黑" panose="020B0503020204020204" pitchFamily="34" charset="-122"/>
              </a:rPr>
              <a:t>-&gt; </a:t>
            </a:r>
            <a:r>
              <a:rPr lang="zh-CN" altLang="en-US" sz="1700" kern="0" dirty="0">
                <a:latin typeface="微软雅黑" panose="020B0503020204020204" pitchFamily="34" charset="-122"/>
                <a:ea typeface="微软雅黑" panose="020B0503020204020204" pitchFamily="34" charset="-122"/>
              </a:rPr>
              <a:t>上海交通大学</a:t>
            </a:r>
            <a:endParaRPr lang="en-US" sz="1700" kern="0" dirty="0">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旅行者</a:t>
            </a:r>
            <a:r>
              <a:rPr lang="en-US" sz="2400" kern="0" dirty="0">
                <a:latin typeface="微软雅黑" panose="020B0503020204020204" pitchFamily="34" charset="-122"/>
                <a:ea typeface="微软雅黑" panose="020B0503020204020204" pitchFamily="34" charset="-122"/>
              </a:rPr>
              <a:t> = </a:t>
            </a:r>
            <a:r>
              <a:rPr lang="zh-CN" altLang="en-US" sz="2400" kern="0" dirty="0">
                <a:solidFill>
                  <a:srgbClr val="CC0000"/>
                </a:solidFill>
                <a:latin typeface="微软雅黑" panose="020B0503020204020204" pitchFamily="34" charset="-122"/>
                <a:ea typeface="微软雅黑" panose="020B0503020204020204" pitchFamily="34" charset="-122"/>
              </a:rPr>
              <a:t>网络层数据报文</a:t>
            </a:r>
            <a:endParaRPr lang="en-US" sz="2400" kern="0" dirty="0">
              <a:solidFill>
                <a:srgbClr val="CC0000"/>
              </a:solidFill>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行程段</a:t>
            </a:r>
            <a:r>
              <a:rPr lang="en-US" sz="2400" kern="0" dirty="0">
                <a:latin typeface="微软雅黑" panose="020B0503020204020204" pitchFamily="34" charset="-122"/>
                <a:ea typeface="微软雅黑" panose="020B0503020204020204" pitchFamily="34" charset="-122"/>
              </a:rPr>
              <a:t> = </a:t>
            </a:r>
            <a:r>
              <a:rPr lang="zh-CN" altLang="en-US" sz="2400" kern="0" dirty="0">
                <a:solidFill>
                  <a:srgbClr val="CC0000"/>
                </a:solidFill>
                <a:latin typeface="微软雅黑" panose="020B0503020204020204" pitchFamily="34" charset="-122"/>
                <a:ea typeface="微软雅黑" panose="020B0503020204020204" pitchFamily="34" charset="-122"/>
              </a:rPr>
              <a:t>链路层信道</a:t>
            </a:r>
            <a:endParaRPr lang="en-US" sz="2400" kern="0" dirty="0">
              <a:solidFill>
                <a:srgbClr val="CC0000"/>
              </a:solidFill>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交通方式 </a:t>
            </a:r>
            <a:r>
              <a:rPr lang="en-US" sz="2400" kern="0" dirty="0">
                <a:latin typeface="微软雅黑" panose="020B0503020204020204" pitchFamily="34" charset="-122"/>
                <a:ea typeface="微软雅黑" panose="020B0503020204020204" pitchFamily="34" charset="-122"/>
              </a:rPr>
              <a:t>= </a:t>
            </a:r>
            <a:r>
              <a:rPr lang="zh-CN" altLang="en-US" sz="2400" kern="0" dirty="0">
                <a:solidFill>
                  <a:srgbClr val="CC0000"/>
                </a:solidFill>
                <a:latin typeface="微软雅黑" panose="020B0503020204020204" pitchFamily="34" charset="-122"/>
                <a:ea typeface="微软雅黑" panose="020B0503020204020204" pitchFamily="34" charset="-122"/>
              </a:rPr>
              <a:t>链路层协议</a:t>
            </a:r>
            <a:endParaRPr lang="en-US" sz="2400" kern="0" dirty="0">
              <a:solidFill>
                <a:srgbClr val="CC0000"/>
              </a:solidFill>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旅行社（行程规划）</a:t>
            </a:r>
            <a:r>
              <a:rPr lang="en-US" sz="2400" kern="0" dirty="0">
                <a:latin typeface="微软雅黑" panose="020B0503020204020204" pitchFamily="34" charset="-122"/>
                <a:ea typeface="微软雅黑" panose="020B0503020204020204" pitchFamily="34" charset="-122"/>
              </a:rPr>
              <a:t> = </a:t>
            </a:r>
            <a:r>
              <a:rPr lang="zh-CN" altLang="en-US" sz="2400" kern="0" dirty="0">
                <a:solidFill>
                  <a:srgbClr val="CC0000"/>
                </a:solidFill>
                <a:latin typeface="微软雅黑" panose="020B0503020204020204" pitchFamily="34" charset="-122"/>
                <a:ea typeface="微软雅黑" panose="020B0503020204020204" pitchFamily="34" charset="-122"/>
              </a:rPr>
              <a:t>路由协议</a:t>
            </a:r>
            <a:endParaRPr lang="en-US" sz="2400" kern="0" dirty="0">
              <a:solidFill>
                <a:srgbClr val="CC0000"/>
              </a:solidFill>
              <a:latin typeface="微软雅黑" panose="020B0503020204020204" pitchFamily="34" charset="-122"/>
              <a:ea typeface="微软雅黑" panose="020B0503020204020204" pitchFamily="34" charset="-122"/>
            </a:endParaRPr>
          </a:p>
          <a:p>
            <a:pPr lvl="1">
              <a:defRPr/>
            </a:pPr>
            <a:endParaRPr lang="en-US" sz="2000" kern="0" dirty="0">
              <a:solidFill>
                <a:srgbClr val="CC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4243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96B1E-775B-44ED-8E52-8638796B9594}"/>
              </a:ext>
            </a:extLst>
          </p:cNvPr>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endParaRPr lang="zh-CN" altLang="en-US" dirty="0"/>
          </a:p>
        </p:txBody>
      </p:sp>
      <p:sp>
        <p:nvSpPr>
          <p:cNvPr id="3" name="内容占位符 2">
            <a:extLst>
              <a:ext uri="{FF2B5EF4-FFF2-40B4-BE49-F238E27FC236}">
                <a16:creationId xmlns:a16="http://schemas.microsoft.com/office/drawing/2014/main" id="{FFEF59BB-2B03-452D-8C2A-11235E6765F7}"/>
              </a:ext>
            </a:extLst>
          </p:cNvPr>
          <p:cNvSpPr>
            <a:spLocks noGrp="1"/>
          </p:cNvSpPr>
          <p:nvPr>
            <p:ph idx="1"/>
          </p:nvPr>
        </p:nvSpPr>
        <p:spPr/>
        <p:txBody>
          <a:bodyPr/>
          <a:lstStyle/>
          <a:p>
            <a:r>
              <a:rPr lang="zh-CN" altLang="en-US" dirty="0"/>
              <a:t>有多种方式可以计算</a:t>
            </a:r>
            <a:r>
              <a:rPr lang="en-US" altLang="zh-CN" dirty="0"/>
              <a:t>parity</a:t>
            </a:r>
          </a:p>
          <a:p>
            <a:pPr lvl="1"/>
            <a:r>
              <a:rPr lang="zh-CN" altLang="en-US" dirty="0"/>
              <a:t>不直接构造</a:t>
            </a:r>
            <a:r>
              <a:rPr lang="en-US" altLang="zh-CN" dirty="0"/>
              <a:t>G</a:t>
            </a:r>
            <a:r>
              <a:rPr lang="zh-CN" altLang="en-US" dirty="0"/>
              <a:t>：基于</a:t>
            </a:r>
            <a:r>
              <a:rPr lang="zh-CN" altLang="en-US" dirty="0">
                <a:solidFill>
                  <a:srgbClr val="0070C0"/>
                </a:solidFill>
              </a:rPr>
              <a:t>生成多项式</a:t>
            </a:r>
            <a:endParaRPr lang="en-US" altLang="zh-CN" dirty="0">
              <a:solidFill>
                <a:srgbClr val="0070C0"/>
              </a:solidFill>
            </a:endParaRPr>
          </a:p>
          <a:p>
            <a:pPr lvl="1"/>
            <a:r>
              <a:rPr lang="zh-CN" altLang="en-US" dirty="0"/>
              <a:t>直接构造</a:t>
            </a:r>
            <a:r>
              <a:rPr lang="en-US" altLang="zh-CN" dirty="0"/>
              <a:t>G</a:t>
            </a:r>
            <a:r>
              <a:rPr lang="zh-CN" altLang="en-US" dirty="0"/>
              <a:t>：使用</a:t>
            </a:r>
            <a:r>
              <a:rPr lang="zh-CN" altLang="en-US" dirty="0">
                <a:solidFill>
                  <a:srgbClr val="0070C0"/>
                </a:solidFill>
              </a:rPr>
              <a:t>范德蒙德矩阵 </a:t>
            </a:r>
            <a:r>
              <a:rPr lang="en-US" altLang="zh-CN" dirty="0" err="1">
                <a:solidFill>
                  <a:srgbClr val="0070C0"/>
                </a:solidFill>
              </a:rPr>
              <a:t>Vandermonde</a:t>
            </a:r>
            <a:r>
              <a:rPr lang="en-US" altLang="zh-CN" dirty="0">
                <a:solidFill>
                  <a:srgbClr val="0070C0"/>
                </a:solidFill>
              </a:rPr>
              <a:t> matrix</a:t>
            </a:r>
            <a:r>
              <a:rPr lang="zh-CN" altLang="en-US" dirty="0"/>
              <a:t>、</a:t>
            </a:r>
            <a:r>
              <a:rPr lang="zh-CN" altLang="en-US" dirty="0">
                <a:solidFill>
                  <a:srgbClr val="0070C0"/>
                </a:solidFill>
              </a:rPr>
              <a:t>柯西矩阵 </a:t>
            </a:r>
            <a:r>
              <a:rPr lang="en-US" altLang="zh-CN" dirty="0">
                <a:solidFill>
                  <a:srgbClr val="0070C0"/>
                </a:solidFill>
              </a:rPr>
              <a:t>Cauchy Matrix</a:t>
            </a:r>
          </a:p>
          <a:p>
            <a:pPr lvl="1"/>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7C914BA6-D8C3-4885-8C1B-626F91D424FD}"/>
              </a:ext>
            </a:extLst>
          </p:cNvPr>
          <p:cNvSpPr>
            <a:spLocks noGrp="1"/>
          </p:cNvSpPr>
          <p:nvPr>
            <p:ph type="sldNum" sz="quarter" idx="11"/>
          </p:nvPr>
        </p:nvSpPr>
        <p:spPr/>
        <p:txBody>
          <a:bodyPr/>
          <a:lstStyle/>
          <a:p>
            <a:pPr>
              <a:defRPr/>
            </a:pPr>
            <a:fld id="{3FFE790D-BCFB-4008-9260-CA63AEE325FD}" type="slidenum">
              <a:rPr lang="en-US" smtClean="0"/>
              <a:pPr>
                <a:defRPr/>
              </a:pPr>
              <a:t>50</a:t>
            </a:fld>
            <a:endParaRPr lang="en-US" dirty="0"/>
          </a:p>
        </p:txBody>
      </p:sp>
      <p:pic>
        <p:nvPicPr>
          <p:cNvPr id="5" name="Picture 4">
            <a:extLst>
              <a:ext uri="{FF2B5EF4-FFF2-40B4-BE49-F238E27FC236}">
                <a16:creationId xmlns:a16="http://schemas.microsoft.com/office/drawing/2014/main" id="{DB0B759E-EF9D-46E1-96BB-10A0F2CA014C}"/>
              </a:ext>
            </a:extLst>
          </p:cNvPr>
          <p:cNvPicPr>
            <a:picLocks noChangeAspect="1"/>
          </p:cNvPicPr>
          <p:nvPr/>
        </p:nvPicPr>
        <p:blipFill>
          <a:blip r:embed="rId2"/>
          <a:stretch>
            <a:fillRect/>
          </a:stretch>
        </p:blipFill>
        <p:spPr>
          <a:xfrm>
            <a:off x="2133600" y="3276600"/>
            <a:ext cx="7560840" cy="2841493"/>
          </a:xfrm>
          <a:prstGeom prst="rect">
            <a:avLst/>
          </a:prstGeom>
        </p:spPr>
      </p:pic>
    </p:spTree>
    <p:extLst>
      <p:ext uri="{BB962C8B-B14F-4D97-AF65-F5344CB8AC3E}">
        <p14:creationId xmlns:p14="http://schemas.microsoft.com/office/powerpoint/2010/main" val="965627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r>
              <a:rPr kumimoji="1" lang="zh-CN" altLang="en-US" dirty="0"/>
              <a:t>：使用生成多项式</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vert="horz" lIns="91440" tIns="45720" rIns="91440" bIns="45720" rtlCol="0">
            <a:noAutofit/>
          </a:bodyPr>
          <a:lstStyle/>
          <a:p>
            <a:pPr>
              <a:lnSpc>
                <a:spcPct val="150000"/>
              </a:lnSpc>
            </a:pPr>
            <a:r>
              <a:rPr lang="en-US" altLang="zh-CN" sz="2400" dirty="0"/>
              <a:t>IEEE 802.3</a:t>
            </a:r>
            <a:r>
              <a:rPr lang="zh-CN" altLang="en-US" sz="2400" dirty="0"/>
              <a:t>中定义的</a:t>
            </a:r>
            <a:r>
              <a:rPr lang="en-US" altLang="zh-CN" sz="2400" dirty="0"/>
              <a:t>RS</a:t>
            </a:r>
            <a:r>
              <a:rPr lang="zh-CN" altLang="en-US" sz="2400" dirty="0"/>
              <a:t>编码算法</a:t>
            </a:r>
            <a:r>
              <a:rPr lang="en-US" altLang="zh-CN" sz="2400" dirty="0"/>
              <a:t>:</a:t>
            </a:r>
            <a:endParaRPr kumimoji="1" lang="en-US" altLang="zh-CN" sz="2200"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51</a:t>
            </a:fld>
            <a:endParaRPr kumimoji="1"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564" y="2089387"/>
            <a:ext cx="9206330" cy="4070641"/>
          </a:xfrm>
          <a:prstGeom prst="rect">
            <a:avLst/>
          </a:prstGeom>
        </p:spPr>
      </p:pic>
      <p:sp>
        <p:nvSpPr>
          <p:cNvPr id="11" name="框架 10"/>
          <p:cNvSpPr/>
          <p:nvPr/>
        </p:nvSpPr>
        <p:spPr>
          <a:xfrm>
            <a:off x="7153835" y="2041259"/>
            <a:ext cx="2151530" cy="903647"/>
          </a:xfrm>
          <a:prstGeom prst="frame">
            <a:avLst>
              <a:gd name="adj1" fmla="val 30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p:cNvSpPr txBox="1"/>
          <p:nvPr/>
        </p:nvSpPr>
        <p:spPr>
          <a:xfrm>
            <a:off x="7560186" y="1630024"/>
            <a:ext cx="1338828" cy="369332"/>
          </a:xfrm>
          <a:prstGeom prst="rect">
            <a:avLst/>
          </a:prstGeom>
          <a:noFill/>
        </p:spPr>
        <p:txBody>
          <a:bodyPr wrap="none" rtlCol="0">
            <a:spAutoFit/>
          </a:bodyPr>
          <a:lstStyle/>
          <a:p>
            <a:r>
              <a:rPr kumimoji="1" lang="zh-CN" altLang="en-US">
                <a:solidFill>
                  <a:srgbClr val="FF0000"/>
                </a:solidFill>
              </a:rPr>
              <a:t>生成多项式</a:t>
            </a:r>
          </a:p>
        </p:txBody>
      </p:sp>
    </p:spTree>
    <p:extLst>
      <p:ext uri="{BB962C8B-B14F-4D97-AF65-F5344CB8AC3E}">
        <p14:creationId xmlns:p14="http://schemas.microsoft.com/office/powerpoint/2010/main" val="596392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4CB4F98-63EC-4643-AE25-282115103576}"/>
              </a:ext>
            </a:extLst>
          </p:cNvPr>
          <p:cNvPicPr>
            <a:picLocks noChangeAspect="1"/>
          </p:cNvPicPr>
          <p:nvPr/>
        </p:nvPicPr>
        <p:blipFill>
          <a:blip r:embed="rId3"/>
          <a:stretch>
            <a:fillRect/>
          </a:stretch>
        </p:blipFill>
        <p:spPr>
          <a:xfrm>
            <a:off x="3200400" y="4341181"/>
            <a:ext cx="5543318" cy="879085"/>
          </a:xfrm>
          <a:prstGeom prst="rect">
            <a:avLst/>
          </a:prstGeom>
        </p:spPr>
      </p:pic>
      <p:sp>
        <p:nvSpPr>
          <p:cNvPr id="2" name="标题 1"/>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r>
              <a:rPr kumimoji="1" lang="zh-CN" altLang="en-US" dirty="0"/>
              <a:t>：使用生成多项式</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a:noAutofit/>
          </a:bodyPr>
          <a:lstStyle/>
          <a:p>
            <a:pPr>
              <a:lnSpc>
                <a:spcPct val="150000"/>
              </a:lnSpc>
            </a:pPr>
            <a:r>
              <a:rPr kumimoji="1" lang="zh-CN" altLang="en-US" sz="2600" dirty="0"/>
              <a:t>以 </a:t>
            </a:r>
            <a:r>
              <a:rPr kumimoji="1" lang="en-US" altLang="zh-CN" sz="2600" dirty="0"/>
              <a:t>(15, 11) RS</a:t>
            </a:r>
            <a:r>
              <a:rPr kumimoji="1" lang="zh-CN" altLang="en-US" sz="2600" dirty="0"/>
              <a:t>码为例</a:t>
            </a:r>
            <a:endParaRPr kumimoji="1" lang="en-US" altLang="zh-CN" sz="2600" dirty="0"/>
          </a:p>
          <a:p>
            <a:pPr lvl="1">
              <a:lnSpc>
                <a:spcPts val="3000"/>
              </a:lnSpc>
            </a:pPr>
            <a:r>
              <a:rPr kumimoji="1" lang="zh-CN" altLang="en-US" sz="2000" dirty="0"/>
              <a:t>每个</a:t>
            </a:r>
            <a:r>
              <a:rPr kumimoji="1" lang="en-US" altLang="zh-CN" sz="2000" dirty="0"/>
              <a:t>Symbol</a:t>
            </a:r>
            <a:r>
              <a:rPr kumimoji="1" lang="zh-CN" altLang="en-US" sz="2000" dirty="0"/>
              <a:t>为</a:t>
            </a:r>
            <a:r>
              <a:rPr kumimoji="1" lang="en-US" altLang="zh-CN" sz="2000" dirty="0"/>
              <a:t>4</a:t>
            </a:r>
            <a:r>
              <a:rPr kumimoji="1" lang="zh-CN" altLang="en-US" sz="2000" dirty="0"/>
              <a:t>位二进制数 </a:t>
            </a:r>
            <a:r>
              <a:rPr kumimoji="1" lang="en-US" altLang="zh-CN" sz="2000" dirty="0"/>
              <a:t>(</a:t>
            </a:r>
            <a:r>
              <a:rPr kumimoji="1" lang="en-US" altLang="zh-CN" sz="2000" dirty="0">
                <a:solidFill>
                  <a:srgbClr val="C00000"/>
                </a:solidFill>
              </a:rPr>
              <a:t>m=4</a:t>
            </a:r>
            <a:r>
              <a:rPr kumimoji="1" lang="zh-CN" altLang="en-US" sz="2000" dirty="0">
                <a:solidFill>
                  <a:srgbClr val="C00000"/>
                </a:solidFill>
              </a:rPr>
              <a:t>，相当一个</a:t>
            </a:r>
            <a:r>
              <a:rPr kumimoji="1" lang="en-US" altLang="zh-CN" sz="2000" dirty="0">
                <a:solidFill>
                  <a:srgbClr val="C00000"/>
                </a:solidFill>
              </a:rPr>
              <a:t>16</a:t>
            </a:r>
            <a:r>
              <a:rPr kumimoji="1" lang="zh-CN" altLang="en-US" sz="2000" dirty="0">
                <a:solidFill>
                  <a:srgbClr val="C00000"/>
                </a:solidFill>
              </a:rPr>
              <a:t>进制数字</a:t>
            </a:r>
            <a:r>
              <a:rPr kumimoji="1" lang="en-US" altLang="zh-CN" sz="2000" dirty="0"/>
              <a:t>)</a:t>
            </a:r>
          </a:p>
          <a:p>
            <a:pPr lvl="1">
              <a:lnSpc>
                <a:spcPts val="3000"/>
              </a:lnSpc>
            </a:pPr>
            <a:r>
              <a:rPr lang="zh-CN" altLang="en-US" sz="2000" dirty="0">
                <a:solidFill>
                  <a:srgbClr val="121212"/>
                </a:solidFill>
                <a:latin typeface="Microsoft YaHei" charset="0"/>
                <a:ea typeface="Microsoft YaHei" charset="0"/>
                <a:cs typeface="Microsoft YaHei" charset="0"/>
              </a:rPr>
              <a:t>原始数据为</a:t>
            </a:r>
            <a:r>
              <a:rPr lang="en-US" altLang="zh-CN" sz="2000" dirty="0">
                <a:solidFill>
                  <a:srgbClr val="121212"/>
                </a:solidFill>
                <a:latin typeface="Microsoft YaHei" charset="0"/>
                <a:ea typeface="Microsoft YaHei" charset="0"/>
                <a:cs typeface="Microsoft YaHei" charset="0"/>
              </a:rPr>
              <a:t>11</a:t>
            </a:r>
            <a:r>
              <a:rPr lang="zh-CN" altLang="en-US" sz="2000" dirty="0">
                <a:solidFill>
                  <a:srgbClr val="121212"/>
                </a:solidFill>
                <a:latin typeface="Microsoft YaHei" charset="0"/>
                <a:ea typeface="Microsoft YaHei" charset="0"/>
                <a:cs typeface="Microsoft YaHei" charset="0"/>
              </a:rPr>
              <a:t>个</a:t>
            </a:r>
            <a:r>
              <a:rPr kumimoji="1" lang="en-US" altLang="zh-CN" sz="2000" dirty="0"/>
              <a:t>Symbol (</a:t>
            </a:r>
            <a:r>
              <a:rPr kumimoji="1" lang="en-US" altLang="zh-CN" sz="2000" dirty="0">
                <a:solidFill>
                  <a:srgbClr val="C00000"/>
                </a:solidFill>
              </a:rPr>
              <a:t>k=11</a:t>
            </a:r>
            <a:r>
              <a:rPr kumimoji="1" lang="en-US" altLang="zh-CN" sz="2000" dirty="0"/>
              <a:t>) </a:t>
            </a:r>
            <a:r>
              <a:rPr kumimoji="1" lang="zh-CN" altLang="en-US" sz="2000" dirty="0"/>
              <a:t>，校验数据为</a:t>
            </a:r>
            <a:r>
              <a:rPr kumimoji="1" lang="en-US" altLang="zh-CN" sz="2000" dirty="0"/>
              <a:t>4</a:t>
            </a:r>
            <a:r>
              <a:rPr kumimoji="1" lang="zh-CN" altLang="en-US" sz="2000" dirty="0"/>
              <a:t>个</a:t>
            </a:r>
            <a:r>
              <a:rPr kumimoji="1" lang="en-US" altLang="zh-CN" sz="2000" dirty="0"/>
              <a:t>symbols (</a:t>
            </a:r>
            <a:r>
              <a:rPr kumimoji="1" lang="en-US" altLang="zh-CN" sz="2000" dirty="0">
                <a:solidFill>
                  <a:srgbClr val="C00000"/>
                </a:solidFill>
              </a:rPr>
              <a:t>2t=4</a:t>
            </a:r>
            <a:r>
              <a:rPr kumimoji="1" lang="en-US" altLang="zh-CN" sz="2000" dirty="0"/>
              <a:t>)</a:t>
            </a:r>
            <a:r>
              <a:rPr kumimoji="1" lang="zh-CN" altLang="en-US" sz="2000" dirty="0"/>
              <a:t>，</a:t>
            </a:r>
            <a:endParaRPr kumimoji="1" lang="en-US" altLang="zh-CN" sz="2000" dirty="0"/>
          </a:p>
          <a:p>
            <a:pPr lvl="1">
              <a:lnSpc>
                <a:spcPts val="3000"/>
              </a:lnSpc>
            </a:pPr>
            <a:r>
              <a:rPr kumimoji="1" lang="zh-CN" altLang="en-US" sz="2000" dirty="0"/>
              <a:t>完成的编码为</a:t>
            </a:r>
            <a:r>
              <a:rPr kumimoji="1" lang="en-US" altLang="zh-CN" sz="2000" dirty="0"/>
              <a:t>15</a:t>
            </a:r>
            <a:r>
              <a:rPr kumimoji="1" lang="zh-CN" altLang="en-US" sz="2000" dirty="0"/>
              <a:t>个</a:t>
            </a:r>
            <a:r>
              <a:rPr kumimoji="1" lang="en-US" altLang="zh-CN" sz="2000" dirty="0"/>
              <a:t>symbols (</a:t>
            </a:r>
            <a:r>
              <a:rPr kumimoji="1" lang="en-US" altLang="zh-CN" sz="2000" dirty="0">
                <a:solidFill>
                  <a:srgbClr val="C00000"/>
                </a:solidFill>
              </a:rPr>
              <a:t>n=15</a:t>
            </a:r>
            <a:r>
              <a:rPr kumimoji="1" lang="en-US" altLang="zh-CN" sz="2000" dirty="0"/>
              <a:t>)</a:t>
            </a:r>
          </a:p>
          <a:p>
            <a:pPr lvl="1">
              <a:lnSpc>
                <a:spcPts val="3000"/>
              </a:lnSpc>
            </a:pPr>
            <a:r>
              <a:rPr lang="zh-CN" altLang="en-US" sz="2000" dirty="0">
                <a:solidFill>
                  <a:srgbClr val="121212"/>
                </a:solidFill>
                <a:latin typeface="Microsoft YaHei" charset="0"/>
                <a:ea typeface="Microsoft YaHei" charset="0"/>
                <a:cs typeface="Microsoft YaHei" charset="0"/>
              </a:rPr>
              <a:t>假设</a:t>
            </a:r>
            <a:r>
              <a:rPr lang="zh-CN" altLang="zh-CN" sz="2000" dirty="0">
                <a:solidFill>
                  <a:srgbClr val="121212"/>
                </a:solidFill>
                <a:latin typeface="Microsoft YaHei" charset="0"/>
                <a:ea typeface="Microsoft YaHei" charset="0"/>
                <a:cs typeface="Microsoft YaHei" charset="0"/>
              </a:rPr>
              <a:t>原始数据为</a:t>
            </a:r>
            <a:r>
              <a:rPr lang="en-US" altLang="zh-CN" sz="2000" dirty="0">
                <a:solidFill>
                  <a:srgbClr val="121212"/>
                </a:solidFill>
                <a:latin typeface="Microsoft YaHei" charset="0"/>
                <a:ea typeface="Microsoft YaHei" charset="0"/>
                <a:cs typeface="Microsoft YaHei" charset="0"/>
              </a:rPr>
              <a:t>[1, 2, 3, 4, 5, 6, 7, 8, 9, 10, 11]</a:t>
            </a:r>
            <a:r>
              <a:rPr lang="zh-CN" altLang="zh-CN" sz="2000" dirty="0">
                <a:solidFill>
                  <a:srgbClr val="121212"/>
                </a:solidFill>
                <a:latin typeface="Microsoft YaHei" charset="0"/>
                <a:ea typeface="Microsoft YaHei" charset="0"/>
                <a:cs typeface="Microsoft YaHei" charset="0"/>
              </a:rPr>
              <a:t>（每个为一个symbol）</a:t>
            </a:r>
          </a:p>
          <a:p>
            <a:pPr lvl="1">
              <a:lnSpc>
                <a:spcPts val="3000"/>
              </a:lnSpc>
            </a:pPr>
            <a:r>
              <a:rPr lang="zh-CN" altLang="zh-CN" sz="2000" dirty="0">
                <a:solidFill>
                  <a:srgbClr val="121212"/>
                </a:solidFill>
                <a:latin typeface="Microsoft YaHei" charset="0"/>
                <a:ea typeface="Microsoft YaHei" charset="0"/>
              </a:rPr>
              <a:t>后面补</a:t>
            </a:r>
            <a:r>
              <a:rPr lang="en-US" altLang="zh-CN" sz="2000" dirty="0">
                <a:solidFill>
                  <a:srgbClr val="121212"/>
                </a:solidFill>
                <a:latin typeface="Microsoft YaHei" charset="0"/>
                <a:ea typeface="Microsoft YaHei" charset="0"/>
              </a:rPr>
              <a:t>4</a:t>
            </a:r>
            <a:r>
              <a:rPr lang="zh-CN" altLang="en-US" sz="2000" dirty="0">
                <a:solidFill>
                  <a:srgbClr val="121212"/>
                </a:solidFill>
                <a:latin typeface="Microsoft YaHei" charset="0"/>
                <a:ea typeface="Microsoft YaHei" charset="0"/>
              </a:rPr>
              <a:t>个</a:t>
            </a:r>
            <a:r>
              <a:rPr lang="zh-CN" altLang="zh-CN" sz="2000" dirty="0">
                <a:solidFill>
                  <a:srgbClr val="121212"/>
                </a:solidFill>
                <a:latin typeface="Microsoft YaHei" charset="0"/>
                <a:ea typeface="Microsoft YaHei" charset="0"/>
              </a:rPr>
              <a:t>0</a:t>
            </a:r>
            <a:r>
              <a:rPr lang="zh-CN" altLang="en-US" sz="2000" dirty="0">
                <a:solidFill>
                  <a:srgbClr val="121212"/>
                </a:solidFill>
                <a:latin typeface="Microsoft YaHei" charset="0"/>
                <a:ea typeface="Microsoft YaHei" charset="0"/>
              </a:rPr>
              <a:t>，即</a:t>
            </a:r>
            <a:r>
              <a:rPr lang="en-US" altLang="zh-CN" sz="2000" dirty="0">
                <a:solidFill>
                  <a:srgbClr val="121212"/>
                </a:solidFill>
                <a:latin typeface="Microsoft YaHei" charset="0"/>
                <a:ea typeface="Microsoft YaHei" charset="0"/>
              </a:rPr>
              <a:t>[1, 2, 3, 4, 5, 6, 7, 8, 9, 10,11, 0, 0, 0, 0]</a:t>
            </a:r>
            <a:r>
              <a:rPr lang="zh-CN" altLang="en-US" sz="2000" dirty="0">
                <a:solidFill>
                  <a:srgbClr val="121212"/>
                </a:solidFill>
                <a:latin typeface="Microsoft YaHei" charset="0"/>
                <a:ea typeface="Microsoft YaHei" charset="0"/>
              </a:rPr>
              <a:t>，</a:t>
            </a:r>
            <a:r>
              <a:rPr lang="en-US" altLang="zh-CN" sz="2000" dirty="0">
                <a:solidFill>
                  <a:srgbClr val="121212"/>
                </a:solidFill>
                <a:latin typeface="Microsoft YaHei" charset="0"/>
                <a:ea typeface="Microsoft YaHei" charset="0"/>
              </a:rPr>
              <a:t> </a:t>
            </a:r>
            <a:r>
              <a:rPr lang="zh-CN" altLang="zh-CN" sz="2000" dirty="0">
                <a:solidFill>
                  <a:srgbClr val="121212"/>
                </a:solidFill>
                <a:latin typeface="Microsoft YaHei" charset="0"/>
                <a:ea typeface="Microsoft YaHei" charset="0"/>
              </a:rPr>
              <a:t>并以多项式形式表示</a:t>
            </a:r>
          </a:p>
          <a:p>
            <a:pPr lvl="1">
              <a:lnSpc>
                <a:spcPct val="150000"/>
              </a:lnSpc>
            </a:pPr>
            <a:r>
              <a:rPr lang="zh-CN" altLang="en-US" sz="2000" dirty="0">
                <a:solidFill>
                  <a:srgbClr val="121212"/>
                </a:solidFill>
                <a:latin typeface="Microsoft YaHei" charset="0"/>
                <a:ea typeface="Microsoft YaHei" charset="0"/>
              </a:rPr>
              <a:t>除以生成多项式：                                                                         </a:t>
            </a:r>
            <a:r>
              <a:rPr lang="en-US" altLang="zh-CN" sz="2000" dirty="0">
                <a:solidFill>
                  <a:srgbClr val="121212"/>
                </a:solidFill>
                <a:latin typeface="Microsoft YaHei" charset="0"/>
                <a:ea typeface="Microsoft YaHei" charset="0"/>
              </a:rPr>
              <a:t>=</a:t>
            </a:r>
            <a:r>
              <a:rPr lang="en-US" altLang="zh-CN" sz="2000" dirty="0">
                <a:solidFill>
                  <a:srgbClr val="121212"/>
                </a:solidFill>
                <a:latin typeface="Microsoft YaHei" charset="0"/>
                <a:ea typeface="Microsoft YaHei" charset="0"/>
                <a:cs typeface="Microsoft YaHei" charset="0"/>
              </a:rPr>
              <a:t>x</a:t>
            </a:r>
            <a:r>
              <a:rPr lang="en-US" altLang="zh-CN" sz="2000" baseline="30000" dirty="0">
                <a:solidFill>
                  <a:srgbClr val="121212"/>
                </a:solidFill>
                <a:latin typeface="Microsoft YaHei" charset="0"/>
                <a:ea typeface="Microsoft YaHei" charset="0"/>
                <a:cs typeface="Microsoft YaHei" charset="0"/>
              </a:rPr>
              <a:t>4</a:t>
            </a:r>
            <a:r>
              <a:rPr lang="en-US" altLang="zh-CN" sz="2000" dirty="0">
                <a:solidFill>
                  <a:srgbClr val="121212"/>
                </a:solidFill>
                <a:latin typeface="Microsoft YaHei" charset="0"/>
                <a:ea typeface="Microsoft YaHei" charset="0"/>
                <a:cs typeface="Microsoft YaHei" charset="0"/>
              </a:rPr>
              <a:t>+</a:t>
            </a:r>
            <a:r>
              <a:rPr lang="en-US" altLang="zh-CN" sz="1600" dirty="0">
                <a:solidFill>
                  <a:srgbClr val="121212"/>
                </a:solidFill>
                <a:latin typeface="Microsoft YaHei" charset="0"/>
                <a:ea typeface="Microsoft YaHei" charset="0"/>
                <a:cs typeface="Microsoft YaHei" charset="0"/>
              </a:rPr>
              <a:t>15</a:t>
            </a:r>
            <a:r>
              <a:rPr lang="en-US" altLang="zh-CN" sz="2000" dirty="0">
                <a:solidFill>
                  <a:srgbClr val="121212"/>
                </a:solidFill>
                <a:latin typeface="Microsoft YaHei" charset="0"/>
                <a:ea typeface="Microsoft YaHei" charset="0"/>
                <a:cs typeface="Microsoft YaHei" charset="0"/>
              </a:rPr>
              <a:t>x</a:t>
            </a:r>
            <a:r>
              <a:rPr lang="en-US" altLang="zh-CN" sz="2000" baseline="30000" dirty="0">
                <a:solidFill>
                  <a:srgbClr val="121212"/>
                </a:solidFill>
                <a:latin typeface="Microsoft YaHei" charset="0"/>
                <a:ea typeface="Microsoft YaHei" charset="0"/>
                <a:cs typeface="Microsoft YaHei" charset="0"/>
              </a:rPr>
              <a:t>3</a:t>
            </a:r>
            <a:r>
              <a:rPr lang="en-US" altLang="zh-CN" sz="2000" dirty="0">
                <a:solidFill>
                  <a:srgbClr val="121212"/>
                </a:solidFill>
                <a:latin typeface="Microsoft YaHei" charset="0"/>
                <a:ea typeface="Microsoft YaHei" charset="0"/>
                <a:cs typeface="Microsoft YaHei" charset="0"/>
              </a:rPr>
              <a:t>+</a:t>
            </a:r>
            <a:r>
              <a:rPr lang="en-US" altLang="zh-CN" sz="1600" dirty="0">
                <a:solidFill>
                  <a:srgbClr val="121212"/>
                </a:solidFill>
                <a:latin typeface="Microsoft YaHei" charset="0"/>
                <a:ea typeface="Microsoft YaHei" charset="0"/>
                <a:cs typeface="Microsoft YaHei" charset="0"/>
              </a:rPr>
              <a:t>3</a:t>
            </a:r>
            <a:r>
              <a:rPr lang="en-US" altLang="zh-CN" sz="2000" dirty="0">
                <a:solidFill>
                  <a:srgbClr val="121212"/>
                </a:solidFill>
                <a:latin typeface="Microsoft YaHei" charset="0"/>
                <a:ea typeface="Microsoft YaHei" charset="0"/>
                <a:cs typeface="Microsoft YaHei" charset="0"/>
              </a:rPr>
              <a:t>x</a:t>
            </a:r>
            <a:r>
              <a:rPr lang="en-US" altLang="zh-CN" sz="2000" baseline="30000" dirty="0">
                <a:solidFill>
                  <a:srgbClr val="121212"/>
                </a:solidFill>
                <a:latin typeface="Microsoft YaHei" charset="0"/>
                <a:ea typeface="Microsoft YaHei" charset="0"/>
                <a:cs typeface="Microsoft YaHei" charset="0"/>
              </a:rPr>
              <a:t>2</a:t>
            </a:r>
            <a:r>
              <a:rPr lang="en-US" altLang="zh-CN" sz="2000" dirty="0">
                <a:solidFill>
                  <a:srgbClr val="121212"/>
                </a:solidFill>
                <a:latin typeface="Microsoft YaHei" charset="0"/>
                <a:ea typeface="Microsoft YaHei" charset="0"/>
                <a:cs typeface="Microsoft YaHei" charset="0"/>
              </a:rPr>
              <a:t>+x+</a:t>
            </a:r>
            <a:r>
              <a:rPr lang="en-US" altLang="zh-CN" sz="1600" dirty="0">
                <a:solidFill>
                  <a:srgbClr val="121212"/>
                </a:solidFill>
                <a:latin typeface="Microsoft YaHei" charset="0"/>
                <a:ea typeface="Microsoft YaHei" charset="0"/>
                <a:cs typeface="Microsoft YaHei" charset="0"/>
              </a:rPr>
              <a:t>12</a:t>
            </a:r>
          </a:p>
          <a:p>
            <a:pPr lvl="1">
              <a:lnSpc>
                <a:spcPct val="150000"/>
              </a:lnSpc>
              <a:spcBef>
                <a:spcPts val="1800"/>
              </a:spcBef>
            </a:pPr>
            <a:r>
              <a:rPr lang="zh-CN" altLang="zh-CN" sz="2000" dirty="0">
                <a:solidFill>
                  <a:srgbClr val="121212"/>
                </a:solidFill>
                <a:latin typeface="Microsoft YaHei" charset="0"/>
                <a:ea typeface="Microsoft YaHei" charset="0"/>
                <a:cs typeface="Microsoft YaHei" charset="0"/>
              </a:rPr>
              <a:t>取最终余数</a:t>
            </a:r>
            <a:r>
              <a:rPr lang="en-US" altLang="zh-CN" sz="2000" dirty="0">
                <a:solidFill>
                  <a:srgbClr val="121212"/>
                </a:solidFill>
                <a:latin typeface="Microsoft YaHei" charset="0"/>
                <a:ea typeface="Microsoft YaHei" charset="0"/>
                <a:cs typeface="Microsoft YaHei" charset="0"/>
              </a:rPr>
              <a:t>[3, 3, 12, 12]</a:t>
            </a:r>
            <a:r>
              <a:rPr lang="zh-CN" altLang="zh-CN" sz="2000" dirty="0">
                <a:solidFill>
                  <a:srgbClr val="121212"/>
                </a:solidFill>
                <a:latin typeface="Microsoft YaHei" charset="0"/>
                <a:ea typeface="Microsoft YaHei" charset="0"/>
                <a:cs typeface="Microsoft YaHei" charset="0"/>
              </a:rPr>
              <a:t>加到补过0的原始数据中</a:t>
            </a:r>
            <a:endParaRPr lang="en-US" altLang="zh-CN" sz="2000" dirty="0">
              <a:solidFill>
                <a:srgbClr val="121212"/>
              </a:solidFill>
              <a:latin typeface="Microsoft YaHei" charset="0"/>
              <a:ea typeface="Microsoft YaHei" charset="0"/>
              <a:cs typeface="Microsoft YaHei" charset="0"/>
            </a:endParaRPr>
          </a:p>
          <a:p>
            <a:pPr lvl="1">
              <a:lnSpc>
                <a:spcPct val="150000"/>
              </a:lnSpc>
            </a:pPr>
            <a:r>
              <a:rPr lang="zh-CN" altLang="zh-CN" sz="2000" dirty="0">
                <a:solidFill>
                  <a:srgbClr val="121212"/>
                </a:solidFill>
                <a:latin typeface="Microsoft YaHei" charset="0"/>
                <a:ea typeface="Microsoft YaHei" charset="0"/>
                <a:cs typeface="Microsoft YaHei" charset="0"/>
              </a:rPr>
              <a:t>生成最终编码</a:t>
            </a:r>
            <a:r>
              <a:rPr lang="en-US" altLang="zh-CN" sz="2000" dirty="0">
                <a:solidFill>
                  <a:srgbClr val="121212"/>
                </a:solidFill>
                <a:latin typeface="Microsoft YaHei" charset="0"/>
                <a:ea typeface="Microsoft YaHei" charset="0"/>
                <a:cs typeface="Microsoft YaHei" charset="0"/>
              </a:rPr>
              <a:t>[1, 2, 3, 4, 5, 6, 7, 8, 9,10,11, </a:t>
            </a:r>
            <a:r>
              <a:rPr lang="en-US" altLang="zh-CN" sz="2000" dirty="0">
                <a:solidFill>
                  <a:srgbClr val="C00000"/>
                </a:solidFill>
                <a:latin typeface="Microsoft YaHei" charset="0"/>
                <a:ea typeface="Microsoft YaHei" charset="0"/>
                <a:cs typeface="Microsoft YaHei" charset="0"/>
              </a:rPr>
              <a:t>3, 3,12,12</a:t>
            </a:r>
            <a:r>
              <a:rPr lang="en-US" altLang="zh-CN" sz="2000" dirty="0">
                <a:solidFill>
                  <a:srgbClr val="121212"/>
                </a:solidFill>
                <a:latin typeface="Microsoft YaHei" charset="0"/>
                <a:ea typeface="Microsoft YaHei" charset="0"/>
                <a:cs typeface="Microsoft YaHei" charset="0"/>
              </a:rPr>
              <a:t>]</a:t>
            </a:r>
            <a:r>
              <a:rPr lang="zh-CN" altLang="en-US" sz="2000" dirty="0">
                <a:solidFill>
                  <a:srgbClr val="121212"/>
                </a:solidFill>
                <a:latin typeface="Microsoft YaHei" charset="0"/>
                <a:ea typeface="Microsoft YaHei" charset="0"/>
                <a:cs typeface="Microsoft YaHei" charset="0"/>
              </a:rPr>
              <a:t>，可以用多项式表达，记为</a:t>
            </a:r>
            <a:r>
              <a:rPr lang="en-US" altLang="zh-CN" sz="2000" dirty="0">
                <a:solidFill>
                  <a:srgbClr val="121212"/>
                </a:solidFill>
                <a:latin typeface="Microsoft YaHei" charset="0"/>
                <a:ea typeface="Microsoft YaHei" charset="0"/>
                <a:cs typeface="Microsoft YaHei" charset="0"/>
              </a:rPr>
              <a:t>C(x)</a:t>
            </a:r>
            <a:endParaRPr lang="zh-CN" altLang="zh-CN" sz="2000" dirty="0">
              <a:solidFill>
                <a:srgbClr val="121212"/>
              </a:solidFill>
              <a:latin typeface="Microsoft YaHei" charset="0"/>
              <a:ea typeface="Microsoft YaHei" charset="0"/>
              <a:cs typeface="Microsoft YaHei" charset="0"/>
            </a:endParaRPr>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52</a:t>
            </a:fld>
            <a:endParaRPr kumimoji="1" lang="zh-CN" altLang="en-US" dirty="0"/>
          </a:p>
        </p:txBody>
      </p:sp>
      <p:sp>
        <p:nvSpPr>
          <p:cNvPr id="9" name="矩形 8">
            <a:extLst>
              <a:ext uri="{FF2B5EF4-FFF2-40B4-BE49-F238E27FC236}">
                <a16:creationId xmlns:a16="http://schemas.microsoft.com/office/drawing/2014/main" id="{40E68815-35D1-4F83-9E4D-C3EF7C9E8D48}"/>
              </a:ext>
            </a:extLst>
          </p:cNvPr>
          <p:cNvSpPr/>
          <p:nvPr/>
        </p:nvSpPr>
        <p:spPr>
          <a:xfrm>
            <a:off x="2819400" y="6248400"/>
            <a:ext cx="8122404" cy="422680"/>
          </a:xfrm>
          <a:prstGeom prst="rect">
            <a:avLst/>
          </a:prstGeom>
          <a:solidFill>
            <a:schemeClr val="bg2"/>
          </a:solidFill>
          <a:ln>
            <a:solidFill>
              <a:srgbClr val="C00000"/>
            </a:solidFill>
          </a:ln>
        </p:spPr>
        <p:txBody>
          <a:bodyPr wrap="square">
            <a:spAutoFit/>
          </a:bodyPr>
          <a:lstStyle/>
          <a:p>
            <a:pPr marL="325437" lvl="1" indent="0" algn="ctr" eaLnBrk="0" fontAlgn="base" hangingPunct="0">
              <a:lnSpc>
                <a:spcPts val="2800"/>
              </a:lnSpc>
              <a:spcBef>
                <a:spcPct val="0"/>
              </a:spcBef>
              <a:spcAft>
                <a:spcPct val="0"/>
              </a:spcAft>
              <a:buNone/>
            </a:pPr>
            <a:r>
              <a:rPr lang="zh-CN" altLang="zh-CN" sz="2000" dirty="0">
                <a:solidFill>
                  <a:srgbClr val="121212"/>
                </a:solidFill>
                <a:latin typeface="Microsoft YaHei" charset="0"/>
                <a:ea typeface="Microsoft YaHei" charset="0"/>
                <a:cs typeface="Microsoft YaHei" charset="0"/>
              </a:rPr>
              <a:t>注意以上运算均为有限域</a:t>
            </a:r>
            <a:r>
              <a:rPr lang="en-US" altLang="zh-CN" sz="2000" dirty="0">
                <a:solidFill>
                  <a:srgbClr val="121212"/>
                </a:solidFill>
                <a:latin typeface="Microsoft YaHei" charset="0"/>
                <a:ea typeface="Microsoft YaHei" charset="0"/>
                <a:cs typeface="Microsoft YaHei" charset="0"/>
              </a:rPr>
              <a:t>GF(2</a:t>
            </a:r>
            <a:r>
              <a:rPr lang="en-US" altLang="zh-CN" sz="2000" baseline="30000" dirty="0">
                <a:solidFill>
                  <a:srgbClr val="121212"/>
                </a:solidFill>
                <a:latin typeface="Microsoft YaHei" charset="0"/>
                <a:ea typeface="Microsoft YaHei" charset="0"/>
                <a:cs typeface="Microsoft YaHei" charset="0"/>
              </a:rPr>
              <a:t>4</a:t>
            </a:r>
            <a:r>
              <a:rPr lang="en-US" altLang="zh-CN" sz="2000" dirty="0">
                <a:solidFill>
                  <a:srgbClr val="121212"/>
                </a:solidFill>
                <a:latin typeface="Microsoft YaHei" charset="0"/>
                <a:ea typeface="Microsoft YaHei" charset="0"/>
                <a:cs typeface="Microsoft YaHei" charset="0"/>
              </a:rPr>
              <a:t>)</a:t>
            </a:r>
            <a:r>
              <a:rPr lang="zh-CN" altLang="zh-CN" sz="2000" dirty="0">
                <a:solidFill>
                  <a:srgbClr val="121212"/>
                </a:solidFill>
                <a:latin typeface="Microsoft YaHei" charset="0"/>
                <a:ea typeface="Microsoft YaHei" charset="0"/>
                <a:cs typeface="Microsoft YaHei" charset="0"/>
              </a:rPr>
              <a:t>中的运算</a:t>
            </a:r>
          </a:p>
        </p:txBody>
      </p:sp>
    </p:spTree>
    <p:extLst>
      <p:ext uri="{BB962C8B-B14F-4D97-AF65-F5344CB8AC3E}">
        <p14:creationId xmlns:p14="http://schemas.microsoft.com/office/powerpoint/2010/main" val="286047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r>
              <a:rPr kumimoji="1" lang="zh-CN" altLang="en-US" dirty="0"/>
              <a:t>：使用生成多项式</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609600" y="1600203"/>
            <a:ext cx="4267200" cy="4525963"/>
          </a:xfrm>
        </p:spPr>
        <p:txBody>
          <a:bodyPr>
            <a:noAutofit/>
          </a:bodyPr>
          <a:lstStyle/>
          <a:p>
            <a:pPr>
              <a:lnSpc>
                <a:spcPct val="150000"/>
              </a:lnSpc>
            </a:pPr>
            <a:r>
              <a:rPr kumimoji="1" lang="zh-CN" altLang="en-US" sz="2600" dirty="0"/>
              <a:t>校验码的具体计算过程：</a:t>
            </a:r>
          </a:p>
          <a:p>
            <a:pPr lvl="1">
              <a:lnSpc>
                <a:spcPct val="150000"/>
              </a:lnSpc>
            </a:pPr>
            <a:r>
              <a:rPr lang="zh-CN" altLang="en-US" sz="1800" dirty="0">
                <a:solidFill>
                  <a:srgbClr val="121212"/>
                </a:solidFill>
                <a:latin typeface="Microsoft YaHei" charset="0"/>
                <a:ea typeface="Microsoft YaHei" charset="0"/>
                <a:cs typeface="Microsoft YaHei" charset="0"/>
              </a:rPr>
              <a:t>类似于</a:t>
            </a:r>
            <a:r>
              <a:rPr lang="en-US" altLang="zh-CN" sz="1800" dirty="0">
                <a:solidFill>
                  <a:srgbClr val="121212"/>
                </a:solidFill>
                <a:latin typeface="Microsoft YaHei" charset="0"/>
                <a:ea typeface="Microsoft YaHei" charset="0"/>
                <a:cs typeface="Microsoft YaHei" charset="0"/>
              </a:rPr>
              <a:t>CRC</a:t>
            </a:r>
            <a:r>
              <a:rPr lang="zh-CN" altLang="en-US" sz="1800" dirty="0">
                <a:solidFill>
                  <a:srgbClr val="121212"/>
                </a:solidFill>
                <a:latin typeface="Microsoft YaHei" charset="0"/>
                <a:ea typeface="Microsoft YaHei" charset="0"/>
                <a:cs typeface="Microsoft YaHei" charset="0"/>
              </a:rPr>
              <a:t>校验码的生成过程</a:t>
            </a:r>
          </a:p>
          <a:p>
            <a:pPr lvl="1">
              <a:lnSpc>
                <a:spcPct val="150000"/>
              </a:lnSpc>
            </a:pPr>
            <a:r>
              <a:rPr lang="zh-CN" altLang="zh-CN" sz="1800" dirty="0">
                <a:solidFill>
                  <a:srgbClr val="121212"/>
                </a:solidFill>
                <a:latin typeface="Microsoft YaHei" charset="0"/>
                <a:ea typeface="Microsoft YaHei" charset="0"/>
                <a:cs typeface="Microsoft YaHei" charset="0"/>
              </a:rPr>
              <a:t>运算</a:t>
            </a:r>
            <a:r>
              <a:rPr lang="zh-CN" altLang="en-US" sz="1800" dirty="0">
                <a:solidFill>
                  <a:srgbClr val="121212"/>
                </a:solidFill>
                <a:latin typeface="Microsoft YaHei" charset="0"/>
                <a:ea typeface="Microsoft YaHei" charset="0"/>
                <a:cs typeface="Microsoft YaHei" charset="0"/>
              </a:rPr>
              <a:t>为</a:t>
            </a:r>
            <a:r>
              <a:rPr lang="zh-CN" altLang="zh-CN" sz="1800" dirty="0">
                <a:solidFill>
                  <a:srgbClr val="121212"/>
                </a:solidFill>
                <a:latin typeface="Microsoft YaHei" charset="0"/>
                <a:ea typeface="Microsoft YaHei" charset="0"/>
                <a:cs typeface="Microsoft YaHei" charset="0"/>
              </a:rPr>
              <a:t>有限域</a:t>
            </a:r>
            <a:r>
              <a:rPr lang="en-US" altLang="zh-CN" sz="1800" dirty="0">
                <a:solidFill>
                  <a:srgbClr val="121212"/>
                </a:solidFill>
                <a:latin typeface="Microsoft YaHei" charset="0"/>
                <a:ea typeface="Microsoft YaHei" charset="0"/>
                <a:cs typeface="Microsoft YaHei" charset="0"/>
              </a:rPr>
              <a:t>GF(2</a:t>
            </a:r>
            <a:r>
              <a:rPr lang="en-US" altLang="zh-CN" sz="1800" baseline="30000" dirty="0">
                <a:solidFill>
                  <a:srgbClr val="121212"/>
                </a:solidFill>
                <a:latin typeface="Microsoft YaHei" charset="0"/>
                <a:ea typeface="Microsoft YaHei" charset="0"/>
                <a:cs typeface="Microsoft YaHei" charset="0"/>
              </a:rPr>
              <a:t>4</a:t>
            </a:r>
            <a:r>
              <a:rPr lang="en-US" altLang="zh-CN" sz="1800" dirty="0">
                <a:solidFill>
                  <a:srgbClr val="121212"/>
                </a:solidFill>
                <a:latin typeface="Microsoft YaHei" charset="0"/>
                <a:ea typeface="Microsoft YaHei" charset="0"/>
                <a:cs typeface="Microsoft YaHei" charset="0"/>
              </a:rPr>
              <a:t>)</a:t>
            </a:r>
            <a:r>
              <a:rPr lang="zh-CN" altLang="zh-CN" sz="1800" dirty="0">
                <a:solidFill>
                  <a:srgbClr val="121212"/>
                </a:solidFill>
                <a:latin typeface="Microsoft YaHei" charset="0"/>
                <a:ea typeface="Microsoft YaHei" charset="0"/>
                <a:cs typeface="Microsoft YaHei" charset="0"/>
              </a:rPr>
              <a:t>中的运算</a:t>
            </a:r>
            <a:endParaRPr lang="zh-CN" altLang="en-US" sz="1800" dirty="0">
              <a:solidFill>
                <a:srgbClr val="121212"/>
              </a:solidFill>
              <a:latin typeface="Microsoft YaHei" charset="0"/>
              <a:ea typeface="Microsoft YaHei" charset="0"/>
              <a:cs typeface="Microsoft YaHei" charset="0"/>
            </a:endParaRPr>
          </a:p>
          <a:p>
            <a:pPr lvl="1">
              <a:lnSpc>
                <a:spcPct val="150000"/>
              </a:lnSpc>
            </a:pPr>
            <a:endParaRPr kumimoji="1" lang="en-US" altLang="zh-CN" sz="1800"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53</a:t>
            </a:fld>
            <a:endParaRPr kumimoji="1" lang="zh-CN" altLang="en-US" dirty="0"/>
          </a:p>
        </p:txBody>
      </p:sp>
      <p:pic>
        <p:nvPicPr>
          <p:cNvPr id="7" name="图片 6">
            <a:extLst>
              <a:ext uri="{FF2B5EF4-FFF2-40B4-BE49-F238E27FC236}">
                <a16:creationId xmlns:a16="http://schemas.microsoft.com/office/drawing/2014/main" id="{41222ED2-46AD-4710-82C6-4FA5F4A0B870}"/>
              </a:ext>
            </a:extLst>
          </p:cNvPr>
          <p:cNvPicPr>
            <a:picLocks noChangeAspect="1"/>
          </p:cNvPicPr>
          <p:nvPr/>
        </p:nvPicPr>
        <p:blipFill>
          <a:blip r:embed="rId3"/>
          <a:stretch>
            <a:fillRect/>
          </a:stretch>
        </p:blipFill>
        <p:spPr>
          <a:xfrm>
            <a:off x="5257800" y="1295400"/>
            <a:ext cx="5715000" cy="4933078"/>
          </a:xfrm>
          <a:prstGeom prst="rect">
            <a:avLst/>
          </a:prstGeom>
        </p:spPr>
      </p:pic>
    </p:spTree>
    <p:extLst>
      <p:ext uri="{BB962C8B-B14F-4D97-AF65-F5344CB8AC3E}">
        <p14:creationId xmlns:p14="http://schemas.microsoft.com/office/powerpoint/2010/main" val="1784143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r>
              <a:rPr kumimoji="1" lang="zh-CN" altLang="en-US" dirty="0"/>
              <a:t>：使用生成多项式</a:t>
            </a:r>
            <a:endParaRPr kumimoji="1" lang="zh-CN" altLang="en-US" sz="3200" dirty="0">
              <a:solidFill>
                <a:schemeClr val="accent1">
                  <a:lumMod val="75000"/>
                </a:schemeClr>
              </a:solidFill>
            </a:endParaRPr>
          </a:p>
        </p:txBody>
      </p:sp>
      <p:sp>
        <p:nvSpPr>
          <p:cNvPr id="3" name="内容占位符 2"/>
          <p:cNvSpPr>
            <a:spLocks noGrp="1"/>
          </p:cNvSpPr>
          <p:nvPr>
            <p:ph idx="1"/>
          </p:nvPr>
        </p:nvSpPr>
        <p:spPr/>
        <p:txBody>
          <a:bodyPr>
            <a:noAutofit/>
          </a:bodyPr>
          <a:lstStyle/>
          <a:p>
            <a:pPr>
              <a:lnSpc>
                <a:spcPct val="150000"/>
              </a:lnSpc>
            </a:pPr>
            <a:r>
              <a:rPr lang="en-US" altLang="zh-CN" sz="2400" dirty="0"/>
              <a:t>GF(2</a:t>
            </a:r>
            <a:r>
              <a:rPr lang="en-US" altLang="zh-CN" sz="2400" baseline="30000" dirty="0"/>
              <a:t>4</a:t>
            </a:r>
            <a:r>
              <a:rPr lang="en-US" altLang="zh-CN" sz="2400" dirty="0"/>
              <a:t>)</a:t>
            </a:r>
            <a:r>
              <a:rPr kumimoji="1" lang="zh-CN" altLang="en-US" sz="2400" dirty="0"/>
              <a:t>的乘法表：</a:t>
            </a:r>
          </a:p>
          <a:p>
            <a:pPr lvl="1"/>
            <a:endParaRPr lang="zh-CN" altLang="en-US" sz="1800" b="0" dirty="0">
              <a:solidFill>
                <a:srgbClr val="121212"/>
              </a:solidFill>
              <a:latin typeface="Microsoft YaHei" charset="0"/>
              <a:ea typeface="Microsoft YaHei" charset="0"/>
              <a:cs typeface="Microsoft YaHei" charset="0"/>
            </a:endParaRPr>
          </a:p>
          <a:p>
            <a:pPr marL="457200" lvl="1" indent="0">
              <a:lnSpc>
                <a:spcPct val="150000"/>
              </a:lnSpc>
              <a:buNone/>
            </a:pPr>
            <a:endParaRPr kumimoji="1" lang="en-US" altLang="zh-CN" sz="1800" dirty="0"/>
          </a:p>
        </p:txBody>
      </p:sp>
      <p:sp>
        <p:nvSpPr>
          <p:cNvPr id="4" name="幻灯片编号占位符 3"/>
          <p:cNvSpPr>
            <a:spLocks noGrp="1"/>
          </p:cNvSpPr>
          <p:nvPr>
            <p:ph type="sldNum" sz="quarter" idx="4294967295"/>
          </p:nvPr>
        </p:nvSpPr>
        <p:spPr/>
        <p:txBody>
          <a:bodyPr/>
          <a:lstStyle/>
          <a:p>
            <a:fld id="{8D4D1E41-7A09-AB4A-A4E1-09765ADA2698}" type="slidenum">
              <a:rPr kumimoji="1" lang="zh-CN" altLang="en-US" smtClean="0"/>
              <a:t>54</a:t>
            </a:fld>
            <a:endParaRPr kumimoji="1"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41839927"/>
              </p:ext>
            </p:extLst>
          </p:nvPr>
        </p:nvGraphicFramePr>
        <p:xfrm>
          <a:off x="3886200" y="1763935"/>
          <a:ext cx="6077568" cy="4514016"/>
        </p:xfrm>
        <a:graphic>
          <a:graphicData uri="http://schemas.openxmlformats.org/drawingml/2006/table">
            <a:tbl>
              <a:tblPr firstRow="1" bandRow="1">
                <a:tableStyleId>{5940675A-B579-460E-94D1-54222C63F5DA}</a:tableStyleId>
              </a:tblPr>
              <a:tblGrid>
                <a:gridCol w="379848">
                  <a:extLst>
                    <a:ext uri="{9D8B030D-6E8A-4147-A177-3AD203B41FA5}">
                      <a16:colId xmlns:a16="http://schemas.microsoft.com/office/drawing/2014/main" val="20000"/>
                    </a:ext>
                  </a:extLst>
                </a:gridCol>
                <a:gridCol w="379848">
                  <a:extLst>
                    <a:ext uri="{9D8B030D-6E8A-4147-A177-3AD203B41FA5}">
                      <a16:colId xmlns:a16="http://schemas.microsoft.com/office/drawing/2014/main" val="20001"/>
                    </a:ext>
                  </a:extLst>
                </a:gridCol>
                <a:gridCol w="379848">
                  <a:extLst>
                    <a:ext uri="{9D8B030D-6E8A-4147-A177-3AD203B41FA5}">
                      <a16:colId xmlns:a16="http://schemas.microsoft.com/office/drawing/2014/main" val="20002"/>
                    </a:ext>
                  </a:extLst>
                </a:gridCol>
                <a:gridCol w="379848">
                  <a:extLst>
                    <a:ext uri="{9D8B030D-6E8A-4147-A177-3AD203B41FA5}">
                      <a16:colId xmlns:a16="http://schemas.microsoft.com/office/drawing/2014/main" val="20003"/>
                    </a:ext>
                  </a:extLst>
                </a:gridCol>
                <a:gridCol w="379848">
                  <a:extLst>
                    <a:ext uri="{9D8B030D-6E8A-4147-A177-3AD203B41FA5}">
                      <a16:colId xmlns:a16="http://schemas.microsoft.com/office/drawing/2014/main" val="20004"/>
                    </a:ext>
                  </a:extLst>
                </a:gridCol>
                <a:gridCol w="379848">
                  <a:extLst>
                    <a:ext uri="{9D8B030D-6E8A-4147-A177-3AD203B41FA5}">
                      <a16:colId xmlns:a16="http://schemas.microsoft.com/office/drawing/2014/main" val="20005"/>
                    </a:ext>
                  </a:extLst>
                </a:gridCol>
                <a:gridCol w="379848">
                  <a:extLst>
                    <a:ext uri="{9D8B030D-6E8A-4147-A177-3AD203B41FA5}">
                      <a16:colId xmlns:a16="http://schemas.microsoft.com/office/drawing/2014/main" val="20006"/>
                    </a:ext>
                  </a:extLst>
                </a:gridCol>
                <a:gridCol w="379848">
                  <a:extLst>
                    <a:ext uri="{9D8B030D-6E8A-4147-A177-3AD203B41FA5}">
                      <a16:colId xmlns:a16="http://schemas.microsoft.com/office/drawing/2014/main" val="20007"/>
                    </a:ext>
                  </a:extLst>
                </a:gridCol>
                <a:gridCol w="379848">
                  <a:extLst>
                    <a:ext uri="{9D8B030D-6E8A-4147-A177-3AD203B41FA5}">
                      <a16:colId xmlns:a16="http://schemas.microsoft.com/office/drawing/2014/main" val="20008"/>
                    </a:ext>
                  </a:extLst>
                </a:gridCol>
                <a:gridCol w="379848">
                  <a:extLst>
                    <a:ext uri="{9D8B030D-6E8A-4147-A177-3AD203B41FA5}">
                      <a16:colId xmlns:a16="http://schemas.microsoft.com/office/drawing/2014/main" val="20009"/>
                    </a:ext>
                  </a:extLst>
                </a:gridCol>
                <a:gridCol w="379848">
                  <a:extLst>
                    <a:ext uri="{9D8B030D-6E8A-4147-A177-3AD203B41FA5}">
                      <a16:colId xmlns:a16="http://schemas.microsoft.com/office/drawing/2014/main" val="20010"/>
                    </a:ext>
                  </a:extLst>
                </a:gridCol>
                <a:gridCol w="379848">
                  <a:extLst>
                    <a:ext uri="{9D8B030D-6E8A-4147-A177-3AD203B41FA5}">
                      <a16:colId xmlns:a16="http://schemas.microsoft.com/office/drawing/2014/main" val="20011"/>
                    </a:ext>
                  </a:extLst>
                </a:gridCol>
                <a:gridCol w="379848">
                  <a:extLst>
                    <a:ext uri="{9D8B030D-6E8A-4147-A177-3AD203B41FA5}">
                      <a16:colId xmlns:a16="http://schemas.microsoft.com/office/drawing/2014/main" val="20012"/>
                    </a:ext>
                  </a:extLst>
                </a:gridCol>
                <a:gridCol w="379848">
                  <a:extLst>
                    <a:ext uri="{9D8B030D-6E8A-4147-A177-3AD203B41FA5}">
                      <a16:colId xmlns:a16="http://schemas.microsoft.com/office/drawing/2014/main" val="20013"/>
                    </a:ext>
                  </a:extLst>
                </a:gridCol>
                <a:gridCol w="379848">
                  <a:extLst>
                    <a:ext uri="{9D8B030D-6E8A-4147-A177-3AD203B41FA5}">
                      <a16:colId xmlns:a16="http://schemas.microsoft.com/office/drawing/2014/main" val="20014"/>
                    </a:ext>
                  </a:extLst>
                </a:gridCol>
                <a:gridCol w="379848">
                  <a:extLst>
                    <a:ext uri="{9D8B030D-6E8A-4147-A177-3AD203B41FA5}">
                      <a16:colId xmlns:a16="http://schemas.microsoft.com/office/drawing/2014/main" val="20015"/>
                    </a:ext>
                  </a:extLst>
                </a:gridCol>
              </a:tblGrid>
              <a:tr h="282126">
                <a:tc>
                  <a:txBody>
                    <a:bodyPr/>
                    <a:lstStyle/>
                    <a:p>
                      <a:r>
                        <a:rPr lang="zh-CN" altLang="en-US" sz="1200" dirty="0"/>
                        <a:t>*</a:t>
                      </a:r>
                    </a:p>
                  </a:txBody>
                  <a:tcPr/>
                </a:tc>
                <a:tc>
                  <a:txBody>
                    <a:bodyPr/>
                    <a:lstStyle/>
                    <a:p>
                      <a:r>
                        <a:rPr lang="en-US" altLang="zh-CN" sz="1200" dirty="0"/>
                        <a:t>1</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15</a:t>
                      </a:r>
                      <a:endParaRPr lang="zh-CN" altLang="en-US" sz="1200" dirty="0"/>
                    </a:p>
                  </a:txBody>
                  <a:tcPr/>
                </a:tc>
                <a:extLst>
                  <a:ext uri="{0D108BD9-81ED-4DB2-BD59-A6C34878D82A}">
                    <a16:rowId xmlns:a16="http://schemas.microsoft.com/office/drawing/2014/main" val="10000"/>
                  </a:ext>
                </a:extLst>
              </a:tr>
              <a:tr h="282126">
                <a:tc>
                  <a:txBody>
                    <a:bodyPr/>
                    <a:lstStyle/>
                    <a:p>
                      <a:r>
                        <a:rPr lang="en-US" altLang="zh-CN" sz="1200" dirty="0"/>
                        <a:t>1</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15</a:t>
                      </a:r>
                      <a:endParaRPr lang="zh-CN" altLang="en-US" sz="1200" dirty="0"/>
                    </a:p>
                  </a:txBody>
                  <a:tcPr/>
                </a:tc>
                <a:extLst>
                  <a:ext uri="{0D108BD9-81ED-4DB2-BD59-A6C34878D82A}">
                    <a16:rowId xmlns:a16="http://schemas.microsoft.com/office/drawing/2014/main" val="10001"/>
                  </a:ext>
                </a:extLst>
              </a:tr>
              <a:tr h="282126">
                <a:tc>
                  <a:txBody>
                    <a:bodyPr/>
                    <a:lstStyle/>
                    <a:p>
                      <a:r>
                        <a:rPr lang="en-US" altLang="zh-CN" sz="1200" dirty="0"/>
                        <a:t>2</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13</a:t>
                      </a:r>
                      <a:endParaRPr lang="zh-CN" altLang="en-US" sz="1200" dirty="0"/>
                    </a:p>
                  </a:txBody>
                  <a:tcPr/>
                </a:tc>
                <a:extLst>
                  <a:ext uri="{0D108BD9-81ED-4DB2-BD59-A6C34878D82A}">
                    <a16:rowId xmlns:a16="http://schemas.microsoft.com/office/drawing/2014/main" val="10002"/>
                  </a:ext>
                </a:extLst>
              </a:tr>
              <a:tr h="282126">
                <a:tc>
                  <a:txBody>
                    <a:bodyPr/>
                    <a:lstStyle/>
                    <a:p>
                      <a:r>
                        <a:rPr lang="en-US" altLang="zh-CN" sz="1200" dirty="0"/>
                        <a:t>3</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2</a:t>
                      </a:r>
                      <a:endParaRPr lang="zh-CN" altLang="en-US" sz="1200" dirty="0"/>
                    </a:p>
                  </a:txBody>
                  <a:tcPr/>
                </a:tc>
                <a:extLst>
                  <a:ext uri="{0D108BD9-81ED-4DB2-BD59-A6C34878D82A}">
                    <a16:rowId xmlns:a16="http://schemas.microsoft.com/office/drawing/2014/main" val="10003"/>
                  </a:ext>
                </a:extLst>
              </a:tr>
              <a:tr h="282126">
                <a:tc>
                  <a:txBody>
                    <a:bodyPr/>
                    <a:lstStyle/>
                    <a:p>
                      <a:r>
                        <a:rPr lang="en-US" altLang="zh-CN" sz="1200" dirty="0"/>
                        <a:t>4</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9</a:t>
                      </a:r>
                      <a:endParaRPr lang="zh-CN" altLang="en-US" sz="1200" dirty="0"/>
                    </a:p>
                  </a:txBody>
                  <a:tcPr/>
                </a:tc>
                <a:extLst>
                  <a:ext uri="{0D108BD9-81ED-4DB2-BD59-A6C34878D82A}">
                    <a16:rowId xmlns:a16="http://schemas.microsoft.com/office/drawing/2014/main" val="10004"/>
                  </a:ext>
                </a:extLst>
              </a:tr>
              <a:tr h="282126">
                <a:tc>
                  <a:txBody>
                    <a:bodyPr/>
                    <a:lstStyle/>
                    <a:p>
                      <a:r>
                        <a:rPr lang="en-US" altLang="zh-CN" sz="1200" dirty="0"/>
                        <a:t>5</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6</a:t>
                      </a:r>
                      <a:endParaRPr lang="zh-CN" altLang="en-US" sz="1200" dirty="0"/>
                    </a:p>
                  </a:txBody>
                  <a:tcPr/>
                </a:tc>
                <a:extLst>
                  <a:ext uri="{0D108BD9-81ED-4DB2-BD59-A6C34878D82A}">
                    <a16:rowId xmlns:a16="http://schemas.microsoft.com/office/drawing/2014/main" val="10005"/>
                  </a:ext>
                </a:extLst>
              </a:tr>
              <a:tr h="282126">
                <a:tc>
                  <a:txBody>
                    <a:bodyPr/>
                    <a:lstStyle/>
                    <a:p>
                      <a:r>
                        <a:rPr lang="en-US" altLang="zh-CN" sz="1200" dirty="0"/>
                        <a:t>6</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4</a:t>
                      </a:r>
                      <a:endParaRPr lang="zh-CN" altLang="en-US" sz="1200" dirty="0"/>
                    </a:p>
                  </a:txBody>
                  <a:tcPr/>
                </a:tc>
                <a:extLst>
                  <a:ext uri="{0D108BD9-81ED-4DB2-BD59-A6C34878D82A}">
                    <a16:rowId xmlns:a16="http://schemas.microsoft.com/office/drawing/2014/main" val="10006"/>
                  </a:ext>
                </a:extLst>
              </a:tr>
              <a:tr h="282126">
                <a:tc>
                  <a:txBody>
                    <a:bodyPr/>
                    <a:lstStyle/>
                    <a:p>
                      <a:r>
                        <a:rPr lang="en-US" altLang="zh-CN" sz="1200" dirty="0"/>
                        <a:t>7</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11</a:t>
                      </a:r>
                      <a:endParaRPr lang="zh-CN" altLang="en-US" sz="1200" dirty="0"/>
                    </a:p>
                  </a:txBody>
                  <a:tcPr/>
                </a:tc>
                <a:extLst>
                  <a:ext uri="{0D108BD9-81ED-4DB2-BD59-A6C34878D82A}">
                    <a16:rowId xmlns:a16="http://schemas.microsoft.com/office/drawing/2014/main" val="10007"/>
                  </a:ext>
                </a:extLst>
              </a:tr>
              <a:tr h="282126">
                <a:tc>
                  <a:txBody>
                    <a:bodyPr/>
                    <a:lstStyle/>
                    <a:p>
                      <a:r>
                        <a:rPr lang="en-US" altLang="zh-CN" sz="1200" dirty="0"/>
                        <a:t>8</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a:t>
                      </a:r>
                      <a:endParaRPr lang="zh-CN" altLang="en-US" sz="1200" dirty="0"/>
                    </a:p>
                  </a:txBody>
                  <a:tcPr/>
                </a:tc>
                <a:extLst>
                  <a:ext uri="{0D108BD9-81ED-4DB2-BD59-A6C34878D82A}">
                    <a16:rowId xmlns:a16="http://schemas.microsoft.com/office/drawing/2014/main" val="10008"/>
                  </a:ext>
                </a:extLst>
              </a:tr>
              <a:tr h="282126">
                <a:tc>
                  <a:txBody>
                    <a:bodyPr/>
                    <a:lstStyle/>
                    <a:p>
                      <a:r>
                        <a:rPr lang="en-US" altLang="zh-CN" sz="1200" dirty="0"/>
                        <a:t>9</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14</a:t>
                      </a:r>
                      <a:endParaRPr lang="zh-CN" altLang="en-US" sz="1200" dirty="0"/>
                    </a:p>
                  </a:txBody>
                  <a:tcPr/>
                </a:tc>
                <a:extLst>
                  <a:ext uri="{0D108BD9-81ED-4DB2-BD59-A6C34878D82A}">
                    <a16:rowId xmlns:a16="http://schemas.microsoft.com/office/drawing/2014/main" val="10009"/>
                  </a:ext>
                </a:extLst>
              </a:tr>
              <a:tr h="282126">
                <a:tc>
                  <a:txBody>
                    <a:bodyPr/>
                    <a:lstStyle/>
                    <a:p>
                      <a:r>
                        <a:rPr lang="en-US" altLang="zh-CN" sz="1200" dirty="0"/>
                        <a:t>10</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12</a:t>
                      </a:r>
                      <a:endParaRPr lang="zh-CN" altLang="en-US" sz="1200" dirty="0"/>
                    </a:p>
                  </a:txBody>
                  <a:tcPr/>
                </a:tc>
                <a:extLst>
                  <a:ext uri="{0D108BD9-81ED-4DB2-BD59-A6C34878D82A}">
                    <a16:rowId xmlns:a16="http://schemas.microsoft.com/office/drawing/2014/main" val="10010"/>
                  </a:ext>
                </a:extLst>
              </a:tr>
              <a:tr h="282126">
                <a:tc>
                  <a:txBody>
                    <a:bodyPr/>
                    <a:lstStyle/>
                    <a:p>
                      <a:r>
                        <a:rPr lang="en-US" altLang="zh-CN" sz="1200" dirty="0"/>
                        <a:t>11</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3</a:t>
                      </a:r>
                      <a:endParaRPr lang="zh-CN" altLang="en-US" sz="1200" dirty="0"/>
                    </a:p>
                  </a:txBody>
                  <a:tcPr/>
                </a:tc>
                <a:extLst>
                  <a:ext uri="{0D108BD9-81ED-4DB2-BD59-A6C34878D82A}">
                    <a16:rowId xmlns:a16="http://schemas.microsoft.com/office/drawing/2014/main" val="10011"/>
                  </a:ext>
                </a:extLst>
              </a:tr>
              <a:tr h="282126">
                <a:tc>
                  <a:txBody>
                    <a:bodyPr/>
                    <a:lstStyle/>
                    <a:p>
                      <a:r>
                        <a:rPr lang="en-US" altLang="zh-CN" sz="1200" dirty="0"/>
                        <a:t>12</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8</a:t>
                      </a:r>
                      <a:endParaRPr lang="zh-CN" altLang="en-US" sz="1200" dirty="0"/>
                    </a:p>
                  </a:txBody>
                  <a:tcPr/>
                </a:tc>
                <a:extLst>
                  <a:ext uri="{0D108BD9-81ED-4DB2-BD59-A6C34878D82A}">
                    <a16:rowId xmlns:a16="http://schemas.microsoft.com/office/drawing/2014/main" val="10012"/>
                  </a:ext>
                </a:extLst>
              </a:tr>
              <a:tr h="282126">
                <a:tc>
                  <a:txBody>
                    <a:bodyPr/>
                    <a:lstStyle/>
                    <a:p>
                      <a:r>
                        <a:rPr lang="en-US" altLang="zh-CN" sz="1200" dirty="0"/>
                        <a:t>13</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7</a:t>
                      </a:r>
                      <a:endParaRPr lang="zh-CN" altLang="en-US" sz="1200" dirty="0"/>
                    </a:p>
                  </a:txBody>
                  <a:tcPr/>
                </a:tc>
                <a:extLst>
                  <a:ext uri="{0D108BD9-81ED-4DB2-BD59-A6C34878D82A}">
                    <a16:rowId xmlns:a16="http://schemas.microsoft.com/office/drawing/2014/main" val="10013"/>
                  </a:ext>
                </a:extLst>
              </a:tr>
              <a:tr h="282126">
                <a:tc>
                  <a:txBody>
                    <a:bodyPr/>
                    <a:lstStyle/>
                    <a:p>
                      <a:r>
                        <a:rPr lang="en-US" altLang="zh-CN" sz="1200" dirty="0"/>
                        <a:t>14</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5</a:t>
                      </a:r>
                      <a:endParaRPr lang="zh-CN" altLang="en-US" sz="1200" dirty="0"/>
                    </a:p>
                  </a:txBody>
                  <a:tcPr/>
                </a:tc>
                <a:extLst>
                  <a:ext uri="{0D108BD9-81ED-4DB2-BD59-A6C34878D82A}">
                    <a16:rowId xmlns:a16="http://schemas.microsoft.com/office/drawing/2014/main" val="10014"/>
                  </a:ext>
                </a:extLst>
              </a:tr>
              <a:tr h="282126">
                <a:tc>
                  <a:txBody>
                    <a:bodyPr/>
                    <a:lstStyle/>
                    <a:p>
                      <a:r>
                        <a:rPr lang="en-US" altLang="zh-CN" sz="1200" dirty="0"/>
                        <a:t>15</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10</a:t>
                      </a:r>
                      <a:endParaRPr lang="zh-CN" altLang="en-US" sz="1200" dirty="0"/>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753070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3E555-AFF5-4265-9E58-468E75B317BE}"/>
              </a:ext>
            </a:extLst>
          </p:cNvPr>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r>
              <a:rPr kumimoji="1" lang="zh-CN" altLang="en-US" dirty="0"/>
              <a:t>：使用范德蒙德矩阵</a:t>
            </a:r>
            <a:endParaRPr lang="zh-CN" altLang="en-US" dirty="0"/>
          </a:p>
        </p:txBody>
      </p:sp>
      <p:sp>
        <p:nvSpPr>
          <p:cNvPr id="3" name="内容占位符 2">
            <a:extLst>
              <a:ext uri="{FF2B5EF4-FFF2-40B4-BE49-F238E27FC236}">
                <a16:creationId xmlns:a16="http://schemas.microsoft.com/office/drawing/2014/main" id="{1AD50049-3D75-4E2A-8A3F-1E2D0803FEA5}"/>
              </a:ext>
            </a:extLst>
          </p:cNvPr>
          <p:cNvSpPr>
            <a:spLocks noGrp="1"/>
          </p:cNvSpPr>
          <p:nvPr>
            <p:ph idx="1"/>
          </p:nvPr>
        </p:nvSpPr>
        <p:spPr/>
        <p:txBody>
          <a:bodyPr/>
          <a:lstStyle/>
          <a:p>
            <a:r>
              <a:rPr lang="zh-CN" altLang="en-US" dirty="0"/>
              <a:t>优势：无论编码、校验，计算速度快</a:t>
            </a:r>
            <a:endParaRPr lang="en-US" altLang="zh-CN" dirty="0"/>
          </a:p>
          <a:p>
            <a:r>
              <a:rPr lang="zh-CN" altLang="en-US" dirty="0"/>
              <a:t>在</a:t>
            </a:r>
            <a:r>
              <a:rPr lang="en-US" altLang="zh-CN" dirty="0"/>
              <a:t>Linux RAID-6</a:t>
            </a:r>
            <a:r>
              <a:rPr lang="zh-CN" altLang="en-US" dirty="0"/>
              <a:t>中使用</a:t>
            </a:r>
          </a:p>
        </p:txBody>
      </p:sp>
      <p:sp>
        <p:nvSpPr>
          <p:cNvPr id="4" name="灯片编号占位符 3">
            <a:extLst>
              <a:ext uri="{FF2B5EF4-FFF2-40B4-BE49-F238E27FC236}">
                <a16:creationId xmlns:a16="http://schemas.microsoft.com/office/drawing/2014/main" id="{F032C983-E3AF-42FA-B332-7CFF9D0E8DC5}"/>
              </a:ext>
            </a:extLst>
          </p:cNvPr>
          <p:cNvSpPr>
            <a:spLocks noGrp="1"/>
          </p:cNvSpPr>
          <p:nvPr>
            <p:ph type="sldNum" sz="quarter" idx="11"/>
          </p:nvPr>
        </p:nvSpPr>
        <p:spPr/>
        <p:txBody>
          <a:bodyPr/>
          <a:lstStyle/>
          <a:p>
            <a:pPr>
              <a:defRPr/>
            </a:pPr>
            <a:fld id="{3FFE790D-BCFB-4008-9260-CA63AEE325FD}" type="slidenum">
              <a:rPr lang="en-US" smtClean="0"/>
              <a:pPr>
                <a:defRPr/>
              </a:pPr>
              <a:t>55</a:t>
            </a:fld>
            <a:endParaRPr lang="en-US" dirty="0"/>
          </a:p>
        </p:txBody>
      </p:sp>
      <p:pic>
        <p:nvPicPr>
          <p:cNvPr id="5" name="Picture 4">
            <a:extLst>
              <a:ext uri="{FF2B5EF4-FFF2-40B4-BE49-F238E27FC236}">
                <a16:creationId xmlns:a16="http://schemas.microsoft.com/office/drawing/2014/main" id="{CDF4B0E5-CC1E-415D-94EB-ADFFF4ECA516}"/>
              </a:ext>
            </a:extLst>
          </p:cNvPr>
          <p:cNvPicPr>
            <a:picLocks noChangeAspect="1"/>
          </p:cNvPicPr>
          <p:nvPr/>
        </p:nvPicPr>
        <p:blipFill>
          <a:blip r:embed="rId2"/>
          <a:stretch>
            <a:fillRect/>
          </a:stretch>
        </p:blipFill>
        <p:spPr>
          <a:xfrm>
            <a:off x="4648200" y="2590800"/>
            <a:ext cx="7177081" cy="3840520"/>
          </a:xfrm>
          <a:prstGeom prst="rect">
            <a:avLst/>
          </a:prstGeom>
        </p:spPr>
      </p:pic>
    </p:spTree>
    <p:extLst>
      <p:ext uri="{BB962C8B-B14F-4D97-AF65-F5344CB8AC3E}">
        <p14:creationId xmlns:p14="http://schemas.microsoft.com/office/powerpoint/2010/main" val="2721232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56483-B2A3-4D53-B38C-E7167B5645E4}"/>
              </a:ext>
            </a:extLst>
          </p:cNvPr>
          <p:cNvSpPr>
            <a:spLocks noGrp="1"/>
          </p:cNvSpPr>
          <p:nvPr>
            <p:ph type="title"/>
          </p:nvPr>
        </p:nvSpPr>
        <p:spPr/>
        <p:txBody>
          <a:bodyPr/>
          <a:lstStyle/>
          <a:p>
            <a:r>
              <a:rPr kumimoji="1" lang="zh-CN" altLang="en-US" dirty="0"/>
              <a:t>典型纠错码</a:t>
            </a:r>
            <a:r>
              <a:rPr kumimoji="1" lang="en-US" altLang="zh-CN" dirty="0"/>
              <a:t>—Reed-Solomon</a:t>
            </a:r>
            <a:r>
              <a:rPr kumimoji="1" lang="zh-CN" altLang="en-US" dirty="0"/>
              <a:t> </a:t>
            </a:r>
            <a:r>
              <a:rPr kumimoji="1" lang="en-US" altLang="zh-CN" dirty="0"/>
              <a:t>code</a:t>
            </a:r>
            <a:r>
              <a:rPr kumimoji="1" lang="zh-CN" altLang="en-US" dirty="0"/>
              <a:t>：使用柯西矩阵</a:t>
            </a:r>
            <a:endParaRPr lang="zh-CN" altLang="en-US" dirty="0"/>
          </a:p>
        </p:txBody>
      </p:sp>
      <p:sp>
        <p:nvSpPr>
          <p:cNvPr id="3" name="内容占位符 2">
            <a:extLst>
              <a:ext uri="{FF2B5EF4-FFF2-40B4-BE49-F238E27FC236}">
                <a16:creationId xmlns:a16="http://schemas.microsoft.com/office/drawing/2014/main" id="{7094F273-F0B7-4C87-824A-27BB799E7151}"/>
              </a:ext>
            </a:extLst>
          </p:cNvPr>
          <p:cNvSpPr>
            <a:spLocks noGrp="1"/>
          </p:cNvSpPr>
          <p:nvPr>
            <p:ph idx="1"/>
          </p:nvPr>
        </p:nvSpPr>
        <p:spPr/>
        <p:txBody>
          <a:bodyPr/>
          <a:lstStyle/>
          <a:p>
            <a:r>
              <a:rPr lang="zh-CN" altLang="en-US" dirty="0"/>
              <a:t>构造方法</a:t>
            </a:r>
            <a:endParaRPr lang="en-US" altLang="zh-CN" dirty="0"/>
          </a:p>
          <a:p>
            <a:pPr lvl="1"/>
            <a:r>
              <a:rPr lang="zh-CN" altLang="en-US" dirty="0"/>
              <a:t>先构造</a:t>
            </a:r>
            <a:r>
              <a:rPr lang="en-US" altLang="zh-CN" dirty="0"/>
              <a:t>2</a:t>
            </a:r>
            <a:r>
              <a:rPr lang="zh-CN" altLang="en-US" dirty="0"/>
              <a:t>个集合</a:t>
            </a:r>
            <a:r>
              <a:rPr lang="en-US" altLang="zh-CN" dirty="0"/>
              <a:t>X</a:t>
            </a:r>
            <a:r>
              <a:rPr lang="zh-CN" altLang="en-US" dirty="0"/>
              <a:t>与</a:t>
            </a:r>
            <a:r>
              <a:rPr lang="en-US" altLang="zh-CN" dirty="0"/>
              <a:t>Y</a:t>
            </a:r>
          </a:p>
          <a:p>
            <a:pPr lvl="1"/>
            <a:r>
              <a:rPr lang="en-US" altLang="zh-CN" dirty="0"/>
              <a:t>X </a:t>
            </a:r>
            <a:r>
              <a:rPr lang="zh-CN" altLang="en-US" dirty="0"/>
              <a:t>有 </a:t>
            </a:r>
            <a:r>
              <a:rPr lang="en-US" altLang="zh-CN" dirty="0"/>
              <a:t>n-k </a:t>
            </a:r>
            <a:r>
              <a:rPr lang="zh-CN" altLang="en-US" dirty="0"/>
              <a:t>个元素 </a:t>
            </a:r>
            <a:r>
              <a:rPr lang="en-CN" altLang="zh-CN" dirty="0"/>
              <a:t>x</a:t>
            </a:r>
            <a:r>
              <a:rPr lang="en-CN" altLang="zh-CN" baseline="-25000" dirty="0"/>
              <a:t>0</a:t>
            </a:r>
            <a:r>
              <a:rPr lang="en-CN" altLang="zh-CN" dirty="0"/>
              <a:t> </a:t>
            </a:r>
            <a:r>
              <a:rPr lang="zh-CN" altLang="en-US" dirty="0"/>
              <a:t>到</a:t>
            </a:r>
            <a:r>
              <a:rPr lang="en-CN" altLang="zh-CN" dirty="0"/>
              <a:t> x</a:t>
            </a:r>
            <a:r>
              <a:rPr lang="en-US" altLang="zh-CN" baseline="-25000" dirty="0"/>
              <a:t>n-k-</a:t>
            </a:r>
            <a:r>
              <a:rPr lang="en-CN" altLang="zh-CN" baseline="-25000" dirty="0"/>
              <a:t>1</a:t>
            </a:r>
            <a:endParaRPr lang="en-US" altLang="zh-CN" baseline="-25000" dirty="0"/>
          </a:p>
          <a:p>
            <a:pPr lvl="1"/>
            <a:r>
              <a:rPr lang="en-CN" altLang="zh-CN" dirty="0"/>
              <a:t>Y </a:t>
            </a:r>
            <a:r>
              <a:rPr lang="zh-CN" altLang="en-US" dirty="0"/>
              <a:t>有</a:t>
            </a:r>
            <a:r>
              <a:rPr lang="en-CN" altLang="zh-CN" dirty="0"/>
              <a:t> k </a:t>
            </a:r>
            <a:r>
              <a:rPr lang="zh-CN" altLang="en-US" dirty="0"/>
              <a:t>个元素</a:t>
            </a:r>
            <a:r>
              <a:rPr lang="en-CN" altLang="zh-CN" dirty="0"/>
              <a:t> y</a:t>
            </a:r>
            <a:r>
              <a:rPr lang="en-CN" altLang="zh-CN" baseline="-25000" dirty="0"/>
              <a:t>0</a:t>
            </a:r>
            <a:r>
              <a:rPr lang="en-CN" altLang="zh-CN" dirty="0"/>
              <a:t> to y</a:t>
            </a:r>
            <a:r>
              <a:rPr lang="en-CN" altLang="zh-CN" baseline="-25000" dirty="0"/>
              <a:t>k-1</a:t>
            </a:r>
          </a:p>
          <a:p>
            <a:pPr lvl="1"/>
            <a:r>
              <a:rPr lang="en-US" altLang="zh-CN" dirty="0"/>
              <a:t>X</a:t>
            </a:r>
            <a:r>
              <a:rPr lang="zh-CN" altLang="en-US" dirty="0"/>
              <a:t>与</a:t>
            </a:r>
            <a:r>
              <a:rPr lang="en-US" altLang="zh-CN" dirty="0"/>
              <a:t>Y</a:t>
            </a:r>
            <a:r>
              <a:rPr lang="zh-CN" altLang="en-US" dirty="0"/>
              <a:t>中元素互不相同</a:t>
            </a:r>
            <a:endParaRPr lang="en-US" altLang="zh-CN" dirty="0"/>
          </a:p>
          <a:p>
            <a:pPr lvl="1"/>
            <a:r>
              <a:rPr lang="zh-CN" altLang="en-US" dirty="0"/>
              <a:t>计算 </a:t>
            </a:r>
            <a:r>
              <a:rPr lang="en-US" altLang="zh-CN" dirty="0" err="1"/>
              <a:t>a</a:t>
            </a:r>
            <a:r>
              <a:rPr lang="en-US" altLang="zh-CN" baseline="-25000" dirty="0" err="1"/>
              <a:t>i,j</a:t>
            </a:r>
            <a:r>
              <a:rPr lang="zh-CN" altLang="en-US" dirty="0"/>
              <a:t> </a:t>
            </a:r>
            <a:r>
              <a:rPr lang="en-US" altLang="zh-CN" dirty="0"/>
              <a:t>=</a:t>
            </a:r>
            <a:r>
              <a:rPr lang="zh-CN" altLang="en-US" dirty="0"/>
              <a:t> </a:t>
            </a:r>
            <a:r>
              <a:rPr lang="en-US" altLang="zh-CN" dirty="0"/>
              <a:t>1/(</a:t>
            </a:r>
            <a:r>
              <a:rPr lang="en-US" altLang="zh-CN" dirty="0" err="1"/>
              <a:t>x</a:t>
            </a:r>
            <a:r>
              <a:rPr lang="en-US" altLang="zh-CN" baseline="-25000" dirty="0" err="1"/>
              <a:t>i</a:t>
            </a:r>
            <a:r>
              <a:rPr lang="en-US" altLang="zh-CN" dirty="0" err="1"/>
              <a:t>+y</a:t>
            </a:r>
            <a:r>
              <a:rPr lang="en-US" altLang="zh-CN" baseline="-25000" dirty="0" err="1"/>
              <a:t>j</a:t>
            </a:r>
            <a:r>
              <a:rPr lang="en-US" altLang="zh-CN" dirty="0"/>
              <a:t>)</a:t>
            </a:r>
            <a:r>
              <a:rPr lang="zh-CN" altLang="en-US" dirty="0"/>
              <a:t> </a:t>
            </a:r>
            <a:r>
              <a:rPr lang="en-US" altLang="zh-CN" dirty="0"/>
              <a:t>in</a:t>
            </a:r>
            <a:r>
              <a:rPr lang="zh-CN" altLang="en-US" dirty="0"/>
              <a:t> </a:t>
            </a:r>
            <a:r>
              <a:rPr lang="en-US" altLang="zh-CN" dirty="0"/>
              <a:t>GF(2</a:t>
            </a:r>
            <a:r>
              <a:rPr lang="en-US" altLang="zh-CN" baseline="30000" dirty="0"/>
              <a:t>m</a:t>
            </a:r>
            <a:r>
              <a:rPr lang="en-US" altLang="zh-CN" dirty="0"/>
              <a:t>)</a:t>
            </a:r>
          </a:p>
          <a:p>
            <a:r>
              <a:rPr lang="zh-CN" altLang="en-US" dirty="0"/>
              <a:t>例子</a:t>
            </a:r>
            <a:endParaRPr lang="en-US" altLang="zh-CN" dirty="0"/>
          </a:p>
          <a:p>
            <a:pPr lvl="1"/>
            <a:r>
              <a:rPr lang="en-US" altLang="zh-CN" dirty="0"/>
              <a:t>m = 8</a:t>
            </a:r>
          </a:p>
          <a:p>
            <a:pPr lvl="1"/>
            <a:r>
              <a:rPr lang="en-US" altLang="zh-CN" dirty="0"/>
              <a:t>X</a:t>
            </a:r>
            <a:r>
              <a:rPr lang="zh-CN" altLang="en-US" dirty="0"/>
              <a:t> </a:t>
            </a:r>
            <a:r>
              <a:rPr lang="en-US" altLang="zh-CN" dirty="0"/>
              <a:t>=</a:t>
            </a:r>
            <a:r>
              <a:rPr lang="zh-CN" altLang="en-US" dirty="0"/>
              <a:t> </a:t>
            </a:r>
            <a:r>
              <a:rPr lang="en-US" altLang="zh-CN" dirty="0"/>
              <a:t>{1,</a:t>
            </a:r>
            <a:r>
              <a:rPr lang="zh-CN" altLang="en-US" dirty="0"/>
              <a:t> </a:t>
            </a:r>
            <a:r>
              <a:rPr lang="en-US" altLang="zh-CN" dirty="0"/>
              <a:t>2,</a:t>
            </a:r>
            <a:r>
              <a:rPr lang="zh-CN" altLang="en-US" dirty="0"/>
              <a:t> </a:t>
            </a:r>
            <a:r>
              <a:rPr lang="en-US" altLang="zh-CN" dirty="0"/>
              <a:t>3}</a:t>
            </a:r>
          </a:p>
          <a:p>
            <a:pPr lvl="1"/>
            <a:r>
              <a:rPr lang="en-US" altLang="zh-CN" dirty="0"/>
              <a:t>Y</a:t>
            </a:r>
            <a:r>
              <a:rPr lang="zh-CN" altLang="en-US" dirty="0"/>
              <a:t> </a:t>
            </a:r>
            <a:r>
              <a:rPr lang="en-US" altLang="zh-CN" dirty="0"/>
              <a:t>=</a:t>
            </a:r>
            <a:r>
              <a:rPr lang="zh-CN" altLang="en-US" dirty="0"/>
              <a:t> </a:t>
            </a:r>
            <a:r>
              <a:rPr lang="en-US" altLang="zh-CN" dirty="0"/>
              <a:t>{4,</a:t>
            </a:r>
            <a:r>
              <a:rPr lang="zh-CN" altLang="en-US" dirty="0"/>
              <a:t> </a:t>
            </a:r>
            <a:r>
              <a:rPr lang="en-US" altLang="zh-CN" dirty="0"/>
              <a:t>5,</a:t>
            </a:r>
            <a:r>
              <a:rPr lang="zh-CN" altLang="en-US" dirty="0"/>
              <a:t> </a:t>
            </a:r>
            <a:r>
              <a:rPr lang="en-US" altLang="zh-CN" dirty="0"/>
              <a:t>6,</a:t>
            </a:r>
            <a:r>
              <a:rPr lang="zh-CN" altLang="en-US" dirty="0"/>
              <a:t> </a:t>
            </a:r>
            <a:r>
              <a:rPr lang="en-US" altLang="zh-CN" dirty="0"/>
              <a:t>7,</a:t>
            </a:r>
            <a:r>
              <a:rPr lang="zh-CN" altLang="en-US" dirty="0"/>
              <a:t> </a:t>
            </a:r>
            <a:r>
              <a:rPr lang="en-US" altLang="zh-CN" dirty="0"/>
              <a:t>8,</a:t>
            </a:r>
            <a:r>
              <a:rPr lang="zh-CN" altLang="en-US" dirty="0"/>
              <a:t> </a:t>
            </a:r>
            <a:r>
              <a:rPr lang="en-US" altLang="zh-CN" dirty="0"/>
              <a:t>9}</a:t>
            </a:r>
          </a:p>
          <a:p>
            <a:pPr lvl="1"/>
            <a:r>
              <a:rPr lang="en-US" altLang="zh-CN" dirty="0"/>
              <a:t>a</a:t>
            </a:r>
            <a:r>
              <a:rPr lang="en-US" altLang="zh-CN" baseline="-25000" dirty="0"/>
              <a:t>1,2</a:t>
            </a:r>
            <a:r>
              <a:rPr lang="zh-CN" altLang="en-US" dirty="0"/>
              <a:t> </a:t>
            </a:r>
            <a:r>
              <a:rPr lang="en-US" altLang="zh-CN" dirty="0"/>
              <a:t>=</a:t>
            </a:r>
            <a:r>
              <a:rPr lang="zh-CN" altLang="en-US" dirty="0"/>
              <a:t> </a:t>
            </a:r>
            <a:r>
              <a:rPr lang="en-US" altLang="zh-CN" dirty="0"/>
              <a:t>1/(2+6)</a:t>
            </a:r>
            <a:r>
              <a:rPr lang="zh-CN" altLang="en-US" dirty="0"/>
              <a:t> </a:t>
            </a:r>
            <a:r>
              <a:rPr lang="en-US" altLang="zh-CN" dirty="0"/>
              <a:t>in</a:t>
            </a:r>
            <a:r>
              <a:rPr lang="zh-CN" altLang="en-US" dirty="0"/>
              <a:t> </a:t>
            </a:r>
            <a:r>
              <a:rPr lang="en-US" altLang="zh-CN" dirty="0"/>
              <a:t>GF(2</a:t>
            </a:r>
            <a:r>
              <a:rPr lang="en-US" altLang="zh-CN" baseline="30000" dirty="0"/>
              <a:t>8</a:t>
            </a:r>
            <a:r>
              <a:rPr lang="en-US" altLang="zh-CN" dirty="0"/>
              <a:t>)</a:t>
            </a:r>
            <a:r>
              <a:rPr lang="zh-CN" altLang="en-US" dirty="0"/>
              <a:t> </a:t>
            </a:r>
            <a:r>
              <a:rPr lang="en-US" altLang="zh-CN" dirty="0"/>
              <a:t>=</a:t>
            </a:r>
            <a:r>
              <a:rPr lang="zh-CN" altLang="en-US" dirty="0"/>
              <a:t> </a:t>
            </a:r>
            <a:r>
              <a:rPr lang="en-US" altLang="zh-CN" dirty="0"/>
              <a:t>1/4</a:t>
            </a:r>
            <a:r>
              <a:rPr lang="zh-CN" altLang="en-US" dirty="0"/>
              <a:t> </a:t>
            </a:r>
            <a:r>
              <a:rPr lang="en-US" altLang="zh-CN" dirty="0"/>
              <a:t>=</a:t>
            </a:r>
            <a:r>
              <a:rPr lang="zh-CN" altLang="en-US" dirty="0"/>
              <a:t> </a:t>
            </a:r>
            <a:r>
              <a:rPr lang="en-US" altLang="zh-CN" dirty="0"/>
              <a:t>71</a:t>
            </a:r>
          </a:p>
          <a:p>
            <a:r>
              <a:rPr lang="zh-CN" altLang="en-US" dirty="0"/>
              <a:t>在主流分布式存储系统中广泛应用</a:t>
            </a:r>
            <a:endParaRPr lang="en-US" altLang="zh-CN" dirty="0"/>
          </a:p>
          <a:p>
            <a:pPr lvl="1"/>
            <a:r>
              <a:rPr lang="en-US" altLang="zh-CN" dirty="0"/>
              <a:t>Microsoft</a:t>
            </a:r>
            <a:r>
              <a:rPr lang="zh-CN" altLang="en-US" dirty="0"/>
              <a:t>、</a:t>
            </a:r>
            <a:r>
              <a:rPr lang="en-US" altLang="zh-CN" dirty="0"/>
              <a:t>Facebook</a:t>
            </a:r>
            <a:r>
              <a:rPr lang="zh-CN" altLang="en-US" dirty="0"/>
              <a:t>、</a:t>
            </a:r>
            <a:r>
              <a:rPr lang="en-US" altLang="zh-CN" dirty="0"/>
              <a:t>Google</a:t>
            </a:r>
            <a:r>
              <a:rPr lang="zh-CN" altLang="en-US" dirty="0"/>
              <a:t>等</a:t>
            </a:r>
            <a:endParaRPr lang="en-US" altLang="zh-CN" dirty="0"/>
          </a:p>
          <a:p>
            <a:endParaRPr lang="zh-CN" altLang="en-US" dirty="0"/>
          </a:p>
        </p:txBody>
      </p:sp>
      <p:sp>
        <p:nvSpPr>
          <p:cNvPr id="4" name="灯片编号占位符 3">
            <a:extLst>
              <a:ext uri="{FF2B5EF4-FFF2-40B4-BE49-F238E27FC236}">
                <a16:creationId xmlns:a16="http://schemas.microsoft.com/office/drawing/2014/main" id="{01E73207-C910-402B-A558-2BA983425CEE}"/>
              </a:ext>
            </a:extLst>
          </p:cNvPr>
          <p:cNvSpPr>
            <a:spLocks noGrp="1"/>
          </p:cNvSpPr>
          <p:nvPr>
            <p:ph type="sldNum" sz="quarter" idx="11"/>
          </p:nvPr>
        </p:nvSpPr>
        <p:spPr/>
        <p:txBody>
          <a:bodyPr/>
          <a:lstStyle/>
          <a:p>
            <a:pPr>
              <a:defRPr/>
            </a:pPr>
            <a:fld id="{3FFE790D-BCFB-4008-9260-CA63AEE325FD}" type="slidenum">
              <a:rPr lang="en-US" smtClean="0"/>
              <a:pPr>
                <a:defRPr/>
              </a:pPr>
              <a:t>56</a:t>
            </a:fld>
            <a:endParaRPr lang="en-US" dirty="0"/>
          </a:p>
        </p:txBody>
      </p:sp>
      <p:pic>
        <p:nvPicPr>
          <p:cNvPr id="5" name="Picture 4">
            <a:extLst>
              <a:ext uri="{FF2B5EF4-FFF2-40B4-BE49-F238E27FC236}">
                <a16:creationId xmlns:a16="http://schemas.microsoft.com/office/drawing/2014/main" id="{BC5C3590-21DA-4F5B-B57C-A4C407BBFEB3}"/>
              </a:ext>
            </a:extLst>
          </p:cNvPr>
          <p:cNvPicPr>
            <a:picLocks noChangeAspect="1"/>
          </p:cNvPicPr>
          <p:nvPr/>
        </p:nvPicPr>
        <p:blipFill>
          <a:blip r:embed="rId2"/>
          <a:stretch>
            <a:fillRect/>
          </a:stretch>
        </p:blipFill>
        <p:spPr>
          <a:xfrm>
            <a:off x="8407195" y="1271578"/>
            <a:ext cx="3087817" cy="5426085"/>
          </a:xfrm>
          <a:prstGeom prst="rect">
            <a:avLst/>
          </a:prstGeom>
        </p:spPr>
      </p:pic>
    </p:spTree>
    <p:extLst>
      <p:ext uri="{BB962C8B-B14F-4D97-AF65-F5344CB8AC3E}">
        <p14:creationId xmlns:p14="http://schemas.microsoft.com/office/powerpoint/2010/main" val="978307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A35C35-749B-47DD-8333-0D4B37602122}"/>
              </a:ext>
            </a:extLst>
          </p:cNvPr>
          <p:cNvSpPr>
            <a:spLocks noGrp="1"/>
          </p:cNvSpPr>
          <p:nvPr>
            <p:ph type="title"/>
          </p:nvPr>
        </p:nvSpPr>
        <p:spPr/>
        <p:txBody>
          <a:bodyPr/>
          <a:lstStyle/>
          <a:p>
            <a:r>
              <a:rPr lang="zh-CN" altLang="en-US" dirty="0"/>
              <a:t>目录</a:t>
            </a:r>
          </a:p>
        </p:txBody>
      </p:sp>
      <p:sp>
        <p:nvSpPr>
          <p:cNvPr id="7" name="内容占位符 6">
            <a:extLst>
              <a:ext uri="{FF2B5EF4-FFF2-40B4-BE49-F238E27FC236}">
                <a16:creationId xmlns:a16="http://schemas.microsoft.com/office/drawing/2014/main" id="{824D9CC0-37C0-485A-ABDB-37DD72F2701D}"/>
              </a:ext>
            </a:extLst>
          </p:cNvPr>
          <p:cNvSpPr>
            <a:spLocks noGrp="1"/>
          </p:cNvSpPr>
          <p:nvPr>
            <p:ph idx="1"/>
          </p:nvPr>
        </p:nvSpPr>
        <p:spPr/>
        <p:txBody>
          <a:bodyPr/>
          <a:lstStyle/>
          <a:p>
            <a:r>
              <a:rPr lang="zh-CN" altLang="en-US" dirty="0"/>
              <a:t>链路层概述</a:t>
            </a:r>
            <a:endParaRPr lang="en-US" altLang="zh-CN" dirty="0"/>
          </a:p>
          <a:p>
            <a:r>
              <a:rPr lang="zh-CN" altLang="en-US" dirty="0"/>
              <a:t>成帧</a:t>
            </a:r>
            <a:endParaRPr lang="en-US" altLang="zh-CN" dirty="0"/>
          </a:p>
          <a:p>
            <a:r>
              <a:rPr lang="zh-CN" altLang="en-US" dirty="0"/>
              <a:t>差错检测与修复</a:t>
            </a:r>
            <a:endParaRPr lang="en-US" altLang="zh-CN" dirty="0"/>
          </a:p>
          <a:p>
            <a:r>
              <a:rPr lang="zh-CN" altLang="en-US" dirty="0">
                <a:solidFill>
                  <a:srgbClr val="FF0000"/>
                </a:solidFill>
              </a:rPr>
              <a:t>访问控制</a:t>
            </a:r>
          </a:p>
        </p:txBody>
      </p:sp>
      <p:sp>
        <p:nvSpPr>
          <p:cNvPr id="5" name="灯片编号占位符 4">
            <a:extLst>
              <a:ext uri="{FF2B5EF4-FFF2-40B4-BE49-F238E27FC236}">
                <a16:creationId xmlns:a16="http://schemas.microsoft.com/office/drawing/2014/main" id="{78046BEA-48F0-42A7-BA1A-E6890BE5C25D}"/>
              </a:ext>
            </a:extLst>
          </p:cNvPr>
          <p:cNvSpPr>
            <a:spLocks noGrp="1"/>
          </p:cNvSpPr>
          <p:nvPr>
            <p:ph type="sldNum" sz="quarter" idx="11"/>
          </p:nvPr>
        </p:nvSpPr>
        <p:spPr/>
        <p:txBody>
          <a:bodyPr/>
          <a:lstStyle/>
          <a:p>
            <a:pPr>
              <a:defRPr/>
            </a:pPr>
            <a:fld id="{138DC131-9A15-4746-A2F6-35F31BCF58C6}" type="slidenum">
              <a:rPr lang="en-US" smtClean="0"/>
              <a:pPr>
                <a:defRPr/>
              </a:pPr>
              <a:t>57</a:t>
            </a:fld>
            <a:endParaRPr lang="en-US" dirty="0"/>
          </a:p>
        </p:txBody>
      </p:sp>
    </p:spTree>
    <p:extLst>
      <p:ext uri="{BB962C8B-B14F-4D97-AF65-F5344CB8AC3E}">
        <p14:creationId xmlns:p14="http://schemas.microsoft.com/office/powerpoint/2010/main" val="3446261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15810-E677-4824-9835-201F87839C39}"/>
              </a:ext>
            </a:extLst>
          </p:cNvPr>
          <p:cNvSpPr>
            <a:spLocks noGrp="1"/>
          </p:cNvSpPr>
          <p:nvPr>
            <p:ph type="title"/>
          </p:nvPr>
        </p:nvSpPr>
        <p:spPr/>
        <p:txBody>
          <a:bodyPr/>
          <a:lstStyle/>
          <a:p>
            <a:r>
              <a:rPr lang="zh-CN" altLang="en-US" dirty="0"/>
              <a:t>为什么需要访问控制：常见的接入情形</a:t>
            </a:r>
          </a:p>
        </p:txBody>
      </p:sp>
      <p:sp>
        <p:nvSpPr>
          <p:cNvPr id="3" name="内容占位符 2">
            <a:extLst>
              <a:ext uri="{FF2B5EF4-FFF2-40B4-BE49-F238E27FC236}">
                <a16:creationId xmlns:a16="http://schemas.microsoft.com/office/drawing/2014/main" id="{73E1EC44-934D-4921-9482-D3785A9ABE7C}"/>
              </a:ext>
            </a:extLst>
          </p:cNvPr>
          <p:cNvSpPr>
            <a:spLocks noGrp="1"/>
          </p:cNvSpPr>
          <p:nvPr>
            <p:ph idx="1"/>
          </p:nvPr>
        </p:nvSpPr>
        <p:spPr>
          <a:xfrm>
            <a:off x="609600" y="1447800"/>
            <a:ext cx="6858000" cy="4525963"/>
          </a:xfrm>
        </p:spPr>
        <p:txBody>
          <a:bodyPr/>
          <a:lstStyle/>
          <a:p>
            <a:pPr>
              <a:lnSpc>
                <a:spcPct val="150000"/>
              </a:lnSpc>
            </a:pPr>
            <a:r>
              <a:rPr lang="zh-CN" altLang="en-US" dirty="0"/>
              <a:t>信道：信号的通道</a:t>
            </a:r>
            <a:endParaRPr lang="en-US" altLang="zh-CN" dirty="0"/>
          </a:p>
          <a:p>
            <a:pPr lvl="1">
              <a:lnSpc>
                <a:spcPct val="150000"/>
              </a:lnSpc>
            </a:pPr>
            <a:r>
              <a:rPr lang="zh-CN" altLang="en-US" dirty="0"/>
              <a:t>比如：双绞线、铜缆、光纤、卫星、空气等</a:t>
            </a:r>
            <a:endParaRPr lang="en-US" altLang="zh-CN" dirty="0"/>
          </a:p>
          <a:p>
            <a:pPr>
              <a:lnSpc>
                <a:spcPct val="150000"/>
              </a:lnSpc>
            </a:pPr>
            <a:r>
              <a:rPr lang="zh-CN" altLang="en-US" dirty="0"/>
              <a:t>点到点信道：信道</a:t>
            </a:r>
            <a:r>
              <a:rPr lang="zh-CN" altLang="en-US" dirty="0">
                <a:solidFill>
                  <a:srgbClr val="C00000"/>
                </a:solidFill>
              </a:rPr>
              <a:t>直接连接</a:t>
            </a:r>
            <a:r>
              <a:rPr lang="zh-CN" altLang="en-US" dirty="0"/>
              <a:t>两个端点</a:t>
            </a:r>
            <a:endParaRPr lang="en-US" altLang="zh-CN" dirty="0"/>
          </a:p>
          <a:p>
            <a:pPr lvl="1">
              <a:lnSpc>
                <a:spcPct val="150000"/>
              </a:lnSpc>
            </a:pPr>
            <a:r>
              <a:rPr lang="zh-CN" altLang="en-US" dirty="0"/>
              <a:t>比如：家中计算机通过</a:t>
            </a:r>
            <a:r>
              <a:rPr lang="en-US" altLang="zh-CN" dirty="0"/>
              <a:t>modem</a:t>
            </a:r>
            <a:r>
              <a:rPr lang="zh-CN" altLang="en-US" dirty="0"/>
              <a:t>连接到电信公司端局</a:t>
            </a:r>
            <a:endParaRPr lang="en-US" altLang="zh-CN" dirty="0"/>
          </a:p>
          <a:p>
            <a:pPr>
              <a:lnSpc>
                <a:spcPct val="150000"/>
              </a:lnSpc>
            </a:pPr>
            <a:r>
              <a:rPr lang="zh-CN" altLang="en-US" dirty="0"/>
              <a:t>多点访问信道：</a:t>
            </a:r>
            <a:r>
              <a:rPr lang="en-US" altLang="zh-CN" dirty="0"/>
              <a:t> </a:t>
            </a:r>
            <a:r>
              <a:rPr lang="zh-CN" altLang="en-US" dirty="0"/>
              <a:t>多用户共享一根信道</a:t>
            </a:r>
            <a:endParaRPr lang="en-US" altLang="zh-CN" dirty="0"/>
          </a:p>
          <a:p>
            <a:pPr lvl="1">
              <a:lnSpc>
                <a:spcPct val="150000"/>
              </a:lnSpc>
            </a:pPr>
            <a:r>
              <a:rPr lang="zh-CN" altLang="en-US" dirty="0"/>
              <a:t>右图是以太网的典型拓扑，早期连接核心是</a:t>
            </a:r>
            <a:r>
              <a:rPr lang="zh-CN" altLang="en-US" dirty="0">
                <a:solidFill>
                  <a:srgbClr val="C00000"/>
                </a:solidFill>
              </a:rPr>
              <a:t>集线器</a:t>
            </a:r>
            <a:r>
              <a:rPr lang="zh-CN" altLang="en-US" dirty="0"/>
              <a:t>，现在几乎都是</a:t>
            </a:r>
            <a:r>
              <a:rPr lang="zh-CN" altLang="en-US" dirty="0">
                <a:solidFill>
                  <a:srgbClr val="C00000"/>
                </a:solidFill>
              </a:rPr>
              <a:t>交换机</a:t>
            </a:r>
            <a:endParaRPr lang="en-US" altLang="zh-CN" dirty="0">
              <a:solidFill>
                <a:srgbClr val="C00000"/>
              </a:solidFill>
            </a:endParaRPr>
          </a:p>
          <a:p>
            <a:pPr lvl="1">
              <a:lnSpc>
                <a:spcPct val="150000"/>
              </a:lnSpc>
            </a:pPr>
            <a:r>
              <a:rPr lang="zh-CN" altLang="en-US" dirty="0"/>
              <a:t>早期使用集线器的以太网信道是</a:t>
            </a:r>
            <a:r>
              <a:rPr lang="zh-CN" altLang="en-US" dirty="0">
                <a:solidFill>
                  <a:srgbClr val="C00000"/>
                </a:solidFill>
              </a:rPr>
              <a:t>共享</a:t>
            </a:r>
            <a:r>
              <a:rPr lang="zh-CN" altLang="en-US" dirty="0"/>
              <a:t>的</a:t>
            </a:r>
            <a:endParaRPr lang="en-US" altLang="zh-CN" dirty="0"/>
          </a:p>
          <a:p>
            <a:pPr lvl="1">
              <a:lnSpc>
                <a:spcPct val="150000"/>
              </a:lnSpc>
            </a:pPr>
            <a:r>
              <a:rPr lang="zh-CN" altLang="en-US" dirty="0"/>
              <a:t>其他例子：</a:t>
            </a:r>
            <a:r>
              <a:rPr lang="en-US" altLang="zh-CN" dirty="0" err="1"/>
              <a:t>WiFi</a:t>
            </a:r>
            <a:endParaRPr lang="zh-CN" altLang="en-US" dirty="0"/>
          </a:p>
          <a:p>
            <a:endParaRPr lang="zh-CN" altLang="en-US" dirty="0"/>
          </a:p>
        </p:txBody>
      </p:sp>
      <p:sp>
        <p:nvSpPr>
          <p:cNvPr id="4" name="灯片编号占位符 3">
            <a:extLst>
              <a:ext uri="{FF2B5EF4-FFF2-40B4-BE49-F238E27FC236}">
                <a16:creationId xmlns:a16="http://schemas.microsoft.com/office/drawing/2014/main" id="{75D30C26-6E39-4608-B31A-5CD334453095}"/>
              </a:ext>
            </a:extLst>
          </p:cNvPr>
          <p:cNvSpPr>
            <a:spLocks noGrp="1"/>
          </p:cNvSpPr>
          <p:nvPr>
            <p:ph type="sldNum" sz="quarter" idx="11"/>
          </p:nvPr>
        </p:nvSpPr>
        <p:spPr/>
        <p:txBody>
          <a:bodyPr/>
          <a:lstStyle/>
          <a:p>
            <a:pPr>
              <a:defRPr/>
            </a:pPr>
            <a:fld id="{3FFE790D-BCFB-4008-9260-CA63AEE325FD}" type="slidenum">
              <a:rPr lang="en-US" smtClean="0"/>
              <a:pPr>
                <a:defRPr/>
              </a:pPr>
              <a:t>58</a:t>
            </a:fld>
            <a:endParaRPr lang="en-US" dirty="0"/>
          </a:p>
        </p:txBody>
      </p:sp>
      <p:graphicFrame>
        <p:nvGraphicFramePr>
          <p:cNvPr id="5" name="对象 4">
            <a:extLst>
              <a:ext uri="{FF2B5EF4-FFF2-40B4-BE49-F238E27FC236}">
                <a16:creationId xmlns:a16="http://schemas.microsoft.com/office/drawing/2014/main" id="{EFCB0C7C-C508-4FC4-B2E9-B1E78601D85E}"/>
              </a:ext>
            </a:extLst>
          </p:cNvPr>
          <p:cNvGraphicFramePr>
            <a:graphicFrameLocks noChangeAspect="1"/>
          </p:cNvGraphicFramePr>
          <p:nvPr>
            <p:extLst>
              <p:ext uri="{D42A27DB-BD31-4B8C-83A1-F6EECF244321}">
                <p14:modId xmlns:p14="http://schemas.microsoft.com/office/powerpoint/2010/main" val="4159836759"/>
              </p:ext>
            </p:extLst>
          </p:nvPr>
        </p:nvGraphicFramePr>
        <p:xfrm>
          <a:off x="7848600" y="864606"/>
          <a:ext cx="3424697" cy="2237949"/>
        </p:xfrm>
        <a:graphic>
          <a:graphicData uri="http://schemas.openxmlformats.org/presentationml/2006/ole">
            <mc:AlternateContent xmlns:mc="http://schemas.openxmlformats.org/markup-compatibility/2006">
              <mc:Choice xmlns:v="urn:schemas-microsoft-com:vml" Requires="v">
                <p:oleObj spid="_x0000_s1076" name="Visio" r:id="rId4" imgW="2503641" imgH="1638504" progId="Visio.Drawing.15">
                  <p:embed/>
                </p:oleObj>
              </mc:Choice>
              <mc:Fallback>
                <p:oleObj name="Visio" r:id="rId4" imgW="2503641" imgH="1638504" progId="Visio.Drawing.15">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864606"/>
                        <a:ext cx="3424697" cy="2237949"/>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A1CC07A0-D740-4E96-BE1B-D9E99367AADA}"/>
              </a:ext>
            </a:extLst>
          </p:cNvPr>
          <p:cNvGraphicFramePr>
            <a:graphicFrameLocks noChangeAspect="1"/>
          </p:cNvGraphicFramePr>
          <p:nvPr>
            <p:extLst>
              <p:ext uri="{D42A27DB-BD31-4B8C-83A1-F6EECF244321}">
                <p14:modId xmlns:p14="http://schemas.microsoft.com/office/powerpoint/2010/main" val="2212871836"/>
              </p:ext>
            </p:extLst>
          </p:nvPr>
        </p:nvGraphicFramePr>
        <p:xfrm>
          <a:off x="8077200" y="3581400"/>
          <a:ext cx="3132156" cy="2853672"/>
        </p:xfrm>
        <a:graphic>
          <a:graphicData uri="http://schemas.openxmlformats.org/presentationml/2006/ole">
            <mc:AlternateContent xmlns:mc="http://schemas.openxmlformats.org/markup-compatibility/2006">
              <mc:Choice xmlns:v="urn:schemas-microsoft-com:vml" Requires="v">
                <p:oleObj spid="_x0000_s1077" name="Visio" r:id="rId6" imgW="2006677" imgH="1828800" progId="Visio.Drawing.15">
                  <p:embed/>
                </p:oleObj>
              </mc:Choice>
              <mc:Fallback>
                <p:oleObj name="Visio" r:id="rId6" imgW="2006677" imgH="1828800" progId="Visio.Drawing.15">
                  <p:embed/>
                  <p:pic>
                    <p:nvPicPr>
                      <p:cNvPr id="8" name="对象 7"/>
                      <p:cNvPicPr>
                        <a:picLocks noChangeAspect="1" noChangeArrowheads="1"/>
                      </p:cNvPicPr>
                      <p:nvPr/>
                    </p:nvPicPr>
                    <p:blipFill>
                      <a:blip r:embed="rId7"/>
                      <a:srcRect/>
                      <a:stretch>
                        <a:fillRect/>
                      </a:stretch>
                    </p:blipFill>
                    <p:spPr bwMode="auto">
                      <a:xfrm>
                        <a:off x="8077200" y="3581400"/>
                        <a:ext cx="3132156" cy="2853672"/>
                      </a:xfrm>
                      <a:prstGeom prst="rect">
                        <a:avLst/>
                      </a:prstGeom>
                      <a:noFill/>
                    </p:spPr>
                  </p:pic>
                </p:oleObj>
              </mc:Fallback>
            </mc:AlternateContent>
          </a:graphicData>
        </a:graphic>
      </p:graphicFrame>
    </p:spTree>
    <p:extLst>
      <p:ext uri="{BB962C8B-B14F-4D97-AF65-F5344CB8AC3E}">
        <p14:creationId xmlns:p14="http://schemas.microsoft.com/office/powerpoint/2010/main" val="1984031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为什么需要访问控制：常见的局域网拓扑</a:t>
            </a:r>
          </a:p>
        </p:txBody>
      </p:sp>
      <p:sp>
        <p:nvSpPr>
          <p:cNvPr id="3" name="内容占位符 2"/>
          <p:cNvSpPr>
            <a:spLocks noGrp="1"/>
          </p:cNvSpPr>
          <p:nvPr>
            <p:ph idx="1"/>
          </p:nvPr>
        </p:nvSpPr>
        <p:spPr/>
        <p:txBody>
          <a:bodyPr>
            <a:normAutofit/>
          </a:bodyPr>
          <a:lstStyle/>
          <a:p>
            <a:pPr>
              <a:lnSpc>
                <a:spcPct val="150000"/>
              </a:lnSpc>
            </a:pPr>
            <a:r>
              <a:rPr lang="zh-CN" altLang="en-US" sz="2400" dirty="0"/>
              <a:t>局域网经典拓扑：总线拓扑、星型拓扑、环型拓扑</a:t>
            </a:r>
            <a:endParaRPr lang="en-US" altLang="zh-CN" sz="2400" dirty="0"/>
          </a:p>
          <a:p>
            <a:pPr>
              <a:lnSpc>
                <a:spcPct val="150000"/>
              </a:lnSpc>
            </a:pPr>
            <a:r>
              <a:rPr lang="zh-CN" altLang="en-US" sz="2400" dirty="0"/>
              <a:t>共同点：共享一根信道（别称：广播信道、多路访问信道、随机访问信道）</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59</a:t>
            </a:fld>
            <a:endParaRPr kumimoji="1" lang="zh-CN" altLang="en-US" dirty="0"/>
          </a:p>
        </p:txBody>
      </p:sp>
      <p:graphicFrame>
        <p:nvGraphicFramePr>
          <p:cNvPr id="7" name="对象 6"/>
          <p:cNvGraphicFramePr>
            <a:graphicFrameLocks noChangeAspect="1"/>
          </p:cNvGraphicFramePr>
          <p:nvPr/>
        </p:nvGraphicFramePr>
        <p:xfrm>
          <a:off x="982359" y="3613042"/>
          <a:ext cx="3342791" cy="2494759"/>
        </p:xfrm>
        <a:graphic>
          <a:graphicData uri="http://schemas.openxmlformats.org/presentationml/2006/ole">
            <mc:AlternateContent xmlns:mc="http://schemas.openxmlformats.org/markup-compatibility/2006">
              <mc:Choice xmlns:v="urn:schemas-microsoft-com:vml" Requires="v">
                <p:oleObj spid="_x0000_s2125" name="Visio" r:id="rId4" imgW="2313207" imgH="1725535" progId="Visio.Drawing.15">
                  <p:embed/>
                </p:oleObj>
              </mc:Choice>
              <mc:Fallback>
                <p:oleObj name="Visio" r:id="rId4" imgW="2313207" imgH="1725535" progId="Visio.Drawing.15">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359" y="3613042"/>
                        <a:ext cx="3342791" cy="2494759"/>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4839305" y="3468076"/>
          <a:ext cx="3595658" cy="2843222"/>
        </p:xfrm>
        <a:graphic>
          <a:graphicData uri="http://schemas.openxmlformats.org/presentationml/2006/ole">
            <mc:AlternateContent xmlns:mc="http://schemas.openxmlformats.org/markup-compatibility/2006">
              <mc:Choice xmlns:v="urn:schemas-microsoft-com:vml" Requires="v">
                <p:oleObj spid="_x0000_s2126" name="Visio" r:id="rId6" imgW="2623416" imgH="2073658" progId="Visio.Drawing.15">
                  <p:embed/>
                </p:oleObj>
              </mc:Choice>
              <mc:Fallback>
                <p:oleObj name="Visio" r:id="rId6" imgW="2623416" imgH="2073658" progId="Visio.Drawing.15">
                  <p:embed/>
                  <p:pic>
                    <p:nvPicPr>
                      <p:cNvPr id="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9305" y="3468076"/>
                        <a:ext cx="3595658" cy="284322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8755927" y="3705525"/>
          <a:ext cx="2874060" cy="2368324"/>
        </p:xfrm>
        <a:graphic>
          <a:graphicData uri="http://schemas.openxmlformats.org/presentationml/2006/ole">
            <mc:AlternateContent xmlns:mc="http://schemas.openxmlformats.org/markup-compatibility/2006">
              <mc:Choice xmlns:v="urn:schemas-microsoft-com:vml" Requires="v">
                <p:oleObj spid="_x0000_s2127" name="Visio" r:id="rId8" imgW="2008600" imgH="1660046" progId="Visio.Drawing.15">
                  <p:embed/>
                </p:oleObj>
              </mc:Choice>
              <mc:Fallback>
                <p:oleObj name="Visio" r:id="rId8" imgW="2008600" imgH="1660046" progId="Visio.Drawing.15">
                  <p:embed/>
                  <p:pic>
                    <p:nvPicPr>
                      <p:cNvPr id="9"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5927" y="3705525"/>
                        <a:ext cx="2874060" cy="2368324"/>
                      </a:xfrm>
                      <a:prstGeom prst="rect">
                        <a:avLst/>
                      </a:prstGeom>
                      <a:noFill/>
                    </p:spPr>
                  </p:pic>
                </p:oleObj>
              </mc:Fallback>
            </mc:AlternateContent>
          </a:graphicData>
        </a:graphic>
      </p:graphicFrame>
    </p:spTree>
    <p:extLst>
      <p:ext uri="{BB962C8B-B14F-4D97-AF65-F5344CB8AC3E}">
        <p14:creationId xmlns:p14="http://schemas.microsoft.com/office/powerpoint/2010/main" val="212417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5306A-7432-42D9-903A-CB4BA9105CB9}"/>
              </a:ext>
            </a:extLst>
          </p:cNvPr>
          <p:cNvSpPr>
            <a:spLocks noGrp="1"/>
          </p:cNvSpPr>
          <p:nvPr>
            <p:ph type="title"/>
          </p:nvPr>
        </p:nvSpPr>
        <p:spPr/>
        <p:txBody>
          <a:bodyPr/>
          <a:lstStyle/>
          <a:p>
            <a:r>
              <a:rPr lang="zh-CN" altLang="en-US" dirty="0"/>
              <a:t>数据链路层实现的位置</a:t>
            </a:r>
          </a:p>
        </p:txBody>
      </p:sp>
      <p:sp>
        <p:nvSpPr>
          <p:cNvPr id="3" name="内容占位符 2">
            <a:extLst>
              <a:ext uri="{FF2B5EF4-FFF2-40B4-BE49-F238E27FC236}">
                <a16:creationId xmlns:a16="http://schemas.microsoft.com/office/drawing/2014/main" id="{584C39CF-8557-4860-ABC9-881C3511F1D3}"/>
              </a:ext>
            </a:extLst>
          </p:cNvPr>
          <p:cNvSpPr>
            <a:spLocks noGrp="1"/>
          </p:cNvSpPr>
          <p:nvPr>
            <p:ph idx="1"/>
          </p:nvPr>
        </p:nvSpPr>
        <p:spPr>
          <a:xfrm>
            <a:off x="609600" y="1600203"/>
            <a:ext cx="5943600" cy="4525963"/>
          </a:xfrm>
        </p:spPr>
        <p:txBody>
          <a:bodyPr/>
          <a:lstStyle/>
          <a:p>
            <a:r>
              <a:rPr lang="zh-CN" altLang="en-US" dirty="0"/>
              <a:t>每一台</a:t>
            </a:r>
            <a:r>
              <a:rPr lang="zh-CN" altLang="en-US" dirty="0">
                <a:solidFill>
                  <a:srgbClr val="C00000"/>
                </a:solidFill>
              </a:rPr>
              <a:t>主机</a:t>
            </a:r>
            <a:r>
              <a:rPr lang="zh-CN" altLang="en-US" dirty="0"/>
              <a:t>与</a:t>
            </a:r>
            <a:r>
              <a:rPr lang="zh-CN" altLang="en-US" dirty="0">
                <a:solidFill>
                  <a:srgbClr val="C00000"/>
                </a:solidFill>
              </a:rPr>
              <a:t>网络内部设备</a:t>
            </a:r>
            <a:r>
              <a:rPr lang="zh-CN" altLang="en-US" dirty="0"/>
              <a:t>都需要实现链路层</a:t>
            </a:r>
            <a:endParaRPr lang="en-US" altLang="zh-CN" dirty="0"/>
          </a:p>
          <a:p>
            <a:r>
              <a:rPr lang="zh-CN" altLang="en-US" dirty="0"/>
              <a:t>链路层的实现通常包括</a:t>
            </a:r>
            <a:r>
              <a:rPr lang="zh-CN" altLang="en-US" dirty="0">
                <a:solidFill>
                  <a:srgbClr val="0070C0"/>
                </a:solidFill>
              </a:rPr>
              <a:t>硬件、固件、软件</a:t>
            </a:r>
            <a:r>
              <a:rPr lang="zh-CN" altLang="en-US" dirty="0"/>
              <a:t>部分</a:t>
            </a:r>
            <a:endParaRPr lang="en-US" altLang="zh-CN" dirty="0"/>
          </a:p>
          <a:p>
            <a:endParaRPr lang="en-US" altLang="zh-CN" dirty="0"/>
          </a:p>
          <a:p>
            <a:r>
              <a:rPr lang="zh-CN" altLang="en-US" dirty="0">
                <a:solidFill>
                  <a:srgbClr val="0070C0"/>
                </a:solidFill>
              </a:rPr>
              <a:t>硬件与固件</a:t>
            </a:r>
            <a:r>
              <a:rPr lang="zh-CN" altLang="en-US" dirty="0"/>
              <a:t>：链路层主要功能在“</a:t>
            </a:r>
            <a:r>
              <a:rPr lang="zh-CN" altLang="en-US" dirty="0">
                <a:solidFill>
                  <a:srgbClr val="C00000"/>
                </a:solidFill>
              </a:rPr>
              <a:t>网络适配器</a:t>
            </a:r>
            <a:r>
              <a:rPr lang="zh-CN" altLang="en-US" dirty="0"/>
              <a:t>”（又称</a:t>
            </a:r>
            <a:r>
              <a:rPr lang="zh-CN" altLang="en-US" dirty="0">
                <a:solidFill>
                  <a:srgbClr val="C00000"/>
                </a:solidFill>
              </a:rPr>
              <a:t>网络接口卡</a:t>
            </a:r>
            <a:r>
              <a:rPr lang="en-US" altLang="zh-CN" dirty="0"/>
              <a:t>Network Interface Card</a:t>
            </a:r>
            <a:r>
              <a:rPr lang="zh-CN" altLang="en-US" dirty="0"/>
              <a:t>，</a:t>
            </a:r>
            <a:r>
              <a:rPr lang="en-US" altLang="zh-CN" dirty="0">
                <a:solidFill>
                  <a:srgbClr val="C00000"/>
                </a:solidFill>
              </a:rPr>
              <a:t>NIC</a:t>
            </a:r>
            <a:r>
              <a:rPr lang="zh-CN" altLang="en-US" dirty="0"/>
              <a:t>）</a:t>
            </a:r>
            <a:endParaRPr lang="en-US" altLang="zh-CN" dirty="0"/>
          </a:p>
          <a:p>
            <a:pPr lvl="1"/>
            <a:r>
              <a:rPr lang="en-US" altLang="zh-CN" dirty="0"/>
              <a:t>NIC</a:t>
            </a:r>
            <a:r>
              <a:rPr lang="zh-CN" altLang="en-US" dirty="0"/>
              <a:t>包括数据链路层</a:t>
            </a:r>
            <a:r>
              <a:rPr lang="en-US" altLang="zh-CN" dirty="0"/>
              <a:t>+</a:t>
            </a:r>
            <a:r>
              <a:rPr lang="zh-CN" altLang="en-US" dirty="0"/>
              <a:t>物理层</a:t>
            </a:r>
          </a:p>
          <a:p>
            <a:r>
              <a:rPr lang="en-US" altLang="zh-CN" dirty="0"/>
              <a:t>NIC</a:t>
            </a:r>
            <a:r>
              <a:rPr lang="zh-CN" altLang="en-US" dirty="0"/>
              <a:t>通过</a:t>
            </a:r>
            <a:r>
              <a:rPr lang="zh-CN" altLang="en-US" dirty="0">
                <a:solidFill>
                  <a:srgbClr val="0070C0"/>
                </a:solidFill>
              </a:rPr>
              <a:t>数据总线</a:t>
            </a:r>
            <a:r>
              <a:rPr lang="en-US" altLang="zh-CN" dirty="0">
                <a:solidFill>
                  <a:srgbClr val="0070C0"/>
                </a:solidFill>
              </a:rPr>
              <a:t>(buses)</a:t>
            </a:r>
            <a:r>
              <a:rPr lang="zh-CN" altLang="en-US" dirty="0"/>
              <a:t>接入系统，与链路层</a:t>
            </a:r>
            <a:r>
              <a:rPr lang="zh-CN" altLang="en-US" dirty="0">
                <a:solidFill>
                  <a:srgbClr val="0070C0"/>
                </a:solidFill>
              </a:rPr>
              <a:t>软件部分</a:t>
            </a:r>
            <a:r>
              <a:rPr lang="zh-CN" altLang="en-US" dirty="0"/>
              <a:t>交互</a:t>
            </a:r>
            <a:endParaRPr lang="en-US" altLang="zh-CN" dirty="0"/>
          </a:p>
          <a:p>
            <a:r>
              <a:rPr lang="zh-CN" altLang="en-US" dirty="0">
                <a:solidFill>
                  <a:srgbClr val="0070C0"/>
                </a:solidFill>
              </a:rPr>
              <a:t>软件</a:t>
            </a:r>
            <a:r>
              <a:rPr lang="zh-CN" altLang="en-US" dirty="0"/>
              <a:t>：给网络层提供接口、中断处理等</a:t>
            </a:r>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DF838EC4-22B0-497C-9BA9-90B961EF846D}"/>
              </a:ext>
            </a:extLst>
          </p:cNvPr>
          <p:cNvSpPr>
            <a:spLocks noGrp="1"/>
          </p:cNvSpPr>
          <p:nvPr>
            <p:ph type="sldNum" sz="quarter" idx="11"/>
          </p:nvPr>
        </p:nvSpPr>
        <p:spPr/>
        <p:txBody>
          <a:bodyPr/>
          <a:lstStyle/>
          <a:p>
            <a:pPr>
              <a:defRPr/>
            </a:pPr>
            <a:fld id="{3FFE790D-BCFB-4008-9260-CA63AEE325FD}" type="slidenum">
              <a:rPr lang="en-US" smtClean="0"/>
              <a:pPr>
                <a:defRPr/>
              </a:pPr>
              <a:t>6</a:t>
            </a:fld>
            <a:endParaRPr lang="en-US" dirty="0"/>
          </a:p>
        </p:txBody>
      </p:sp>
      <p:sp>
        <p:nvSpPr>
          <p:cNvPr id="5" name="Freeform 92">
            <a:extLst>
              <a:ext uri="{FF2B5EF4-FFF2-40B4-BE49-F238E27FC236}">
                <a16:creationId xmlns:a16="http://schemas.microsoft.com/office/drawing/2014/main" id="{580C7A14-1E8B-42D7-BF4E-2F0D09D3B32C}"/>
              </a:ext>
            </a:extLst>
          </p:cNvPr>
          <p:cNvSpPr>
            <a:spLocks/>
          </p:cNvSpPr>
          <p:nvPr/>
        </p:nvSpPr>
        <p:spPr bwMode="auto">
          <a:xfrm>
            <a:off x="7885113" y="2593975"/>
            <a:ext cx="2308225" cy="3028950"/>
          </a:xfrm>
          <a:custGeom>
            <a:avLst/>
            <a:gdLst>
              <a:gd name="T0" fmla="*/ 0 w 1454"/>
              <a:gd name="T1" fmla="*/ 2743200 h 1908"/>
              <a:gd name="T2" fmla="*/ 31750 w 1454"/>
              <a:gd name="T3" fmla="*/ 2668588 h 1908"/>
              <a:gd name="T4" fmla="*/ 446088 w 1454"/>
              <a:gd name="T5" fmla="*/ 0 h 1908"/>
              <a:gd name="T6" fmla="*/ 1978025 w 1454"/>
              <a:gd name="T7" fmla="*/ 477838 h 1908"/>
              <a:gd name="T8" fmla="*/ 2308225 w 1454"/>
              <a:gd name="T9" fmla="*/ 2370138 h 1908"/>
              <a:gd name="T10" fmla="*/ 393700 w 1454"/>
              <a:gd name="T11" fmla="*/ 3028950 h 1908"/>
              <a:gd name="T12" fmla="*/ 0 w 1454"/>
              <a:gd name="T13" fmla="*/ 2743200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defRPr/>
            </a:pPr>
            <a:endParaRPr lang="en-US" dirty="0"/>
          </a:p>
        </p:txBody>
      </p:sp>
      <p:sp>
        <p:nvSpPr>
          <p:cNvPr id="6" name="Rectangle 42">
            <a:extLst>
              <a:ext uri="{FF2B5EF4-FFF2-40B4-BE49-F238E27FC236}">
                <a16:creationId xmlns:a16="http://schemas.microsoft.com/office/drawing/2014/main" id="{07D68D60-ACD4-4B23-BA61-DC604FD48EB9}"/>
              </a:ext>
            </a:extLst>
          </p:cNvPr>
          <p:cNvSpPr>
            <a:spLocks noChangeArrowheads="1"/>
          </p:cNvSpPr>
          <p:nvPr/>
        </p:nvSpPr>
        <p:spPr bwMode="auto">
          <a:xfrm>
            <a:off x="8358188" y="2592389"/>
            <a:ext cx="1836737" cy="240188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7" name="Rectangle 44">
            <a:extLst>
              <a:ext uri="{FF2B5EF4-FFF2-40B4-BE49-F238E27FC236}">
                <a16:creationId xmlns:a16="http://schemas.microsoft.com/office/drawing/2014/main" id="{12E5254B-7188-473A-B3BD-10A1E6DFF84F}"/>
              </a:ext>
            </a:extLst>
          </p:cNvPr>
          <p:cNvSpPr>
            <a:spLocks noChangeArrowheads="1"/>
          </p:cNvSpPr>
          <p:nvPr/>
        </p:nvSpPr>
        <p:spPr bwMode="auto">
          <a:xfrm>
            <a:off x="8807449" y="4530726"/>
            <a:ext cx="666750" cy="28257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8" name="Rectangle 45">
            <a:extLst>
              <a:ext uri="{FF2B5EF4-FFF2-40B4-BE49-F238E27FC236}">
                <a16:creationId xmlns:a16="http://schemas.microsoft.com/office/drawing/2014/main" id="{ED05DBEC-5E0F-4822-A415-872B7991443A}"/>
              </a:ext>
            </a:extLst>
          </p:cNvPr>
          <p:cNvSpPr>
            <a:spLocks noChangeArrowheads="1"/>
          </p:cNvSpPr>
          <p:nvPr/>
        </p:nvSpPr>
        <p:spPr bwMode="auto">
          <a:xfrm>
            <a:off x="8807450" y="3943351"/>
            <a:ext cx="657225" cy="51911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dirty="0">
                <a:latin typeface="Arial" charset="0"/>
              </a:rPr>
              <a:t>controller</a:t>
            </a:r>
          </a:p>
        </p:txBody>
      </p:sp>
      <p:sp>
        <p:nvSpPr>
          <p:cNvPr id="9" name="Text Box 46">
            <a:extLst>
              <a:ext uri="{FF2B5EF4-FFF2-40B4-BE49-F238E27FC236}">
                <a16:creationId xmlns:a16="http://schemas.microsoft.com/office/drawing/2014/main" id="{7A288E95-2796-49C8-9E53-B1A99A8591C5}"/>
              </a:ext>
            </a:extLst>
          </p:cNvPr>
          <p:cNvSpPr txBox="1">
            <a:spLocks noChangeArrowheads="1"/>
          </p:cNvSpPr>
          <p:nvPr/>
        </p:nvSpPr>
        <p:spPr bwMode="auto">
          <a:xfrm>
            <a:off x="8609355" y="4540251"/>
            <a:ext cx="104547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dirty="0">
                <a:latin typeface="Arial" charset="0"/>
              </a:rPr>
              <a:t>physical</a:t>
            </a:r>
          </a:p>
          <a:p>
            <a:pPr algn="ctr" eaLnBrk="1" hangingPunct="1">
              <a:defRPr/>
            </a:pPr>
            <a:r>
              <a:rPr lang="en-US" sz="1200" i="0" dirty="0">
                <a:latin typeface="Arial" charset="0"/>
              </a:rPr>
              <a:t>transmission</a:t>
            </a:r>
          </a:p>
        </p:txBody>
      </p:sp>
      <p:sp>
        <p:nvSpPr>
          <p:cNvPr id="10" name="Freeform 47">
            <a:extLst>
              <a:ext uri="{FF2B5EF4-FFF2-40B4-BE49-F238E27FC236}">
                <a16:creationId xmlns:a16="http://schemas.microsoft.com/office/drawing/2014/main" id="{A754C5E6-D184-41E5-8CA8-21012C2A0497}"/>
              </a:ext>
            </a:extLst>
          </p:cNvPr>
          <p:cNvSpPr>
            <a:spLocks/>
          </p:cNvSpPr>
          <p:nvPr/>
        </p:nvSpPr>
        <p:spPr bwMode="auto">
          <a:xfrm>
            <a:off x="8859838" y="3462339"/>
            <a:ext cx="200025"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1" name="Line 48">
            <a:extLst>
              <a:ext uri="{FF2B5EF4-FFF2-40B4-BE49-F238E27FC236}">
                <a16:creationId xmlns:a16="http://schemas.microsoft.com/office/drawing/2014/main" id="{9D636478-3FC0-4D64-A82D-C9D443B74C09}"/>
              </a:ext>
            </a:extLst>
          </p:cNvPr>
          <p:cNvSpPr>
            <a:spLocks noChangeShapeType="1"/>
          </p:cNvSpPr>
          <p:nvPr/>
        </p:nvSpPr>
        <p:spPr bwMode="auto">
          <a:xfrm>
            <a:off x="8724899" y="3635375"/>
            <a:ext cx="13589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2" name="Line 49">
            <a:extLst>
              <a:ext uri="{FF2B5EF4-FFF2-40B4-BE49-F238E27FC236}">
                <a16:creationId xmlns:a16="http://schemas.microsoft.com/office/drawing/2014/main" id="{ACCC6E85-7786-4D6D-AB79-96C4A0020750}"/>
              </a:ext>
            </a:extLst>
          </p:cNvPr>
          <p:cNvSpPr>
            <a:spLocks noChangeShapeType="1"/>
          </p:cNvSpPr>
          <p:nvPr/>
        </p:nvSpPr>
        <p:spPr bwMode="auto">
          <a:xfrm flipV="1">
            <a:off x="9120187" y="3643314"/>
            <a:ext cx="0" cy="3000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3" name="Rectangle 50">
            <a:extLst>
              <a:ext uri="{FF2B5EF4-FFF2-40B4-BE49-F238E27FC236}">
                <a16:creationId xmlns:a16="http://schemas.microsoft.com/office/drawing/2014/main" id="{CA011714-C620-4B21-8733-A2CBA210237D}"/>
              </a:ext>
            </a:extLst>
          </p:cNvPr>
          <p:cNvSpPr>
            <a:spLocks noChangeArrowheads="1"/>
          </p:cNvSpPr>
          <p:nvPr/>
        </p:nvSpPr>
        <p:spPr bwMode="auto">
          <a:xfrm>
            <a:off x="8613775" y="2944813"/>
            <a:ext cx="657225" cy="519112"/>
          </a:xfrm>
          <a:prstGeom prst="rect">
            <a:avLst/>
          </a:prstGeom>
          <a:solidFill>
            <a:schemeClr val="bg1"/>
          </a:solidFill>
          <a:ln w="2857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dirty="0">
                <a:latin typeface="Arial" charset="0"/>
              </a:rPr>
              <a:t>cpu</a:t>
            </a:r>
          </a:p>
        </p:txBody>
      </p:sp>
      <p:sp>
        <p:nvSpPr>
          <p:cNvPr id="14" name="Rectangle 51">
            <a:extLst>
              <a:ext uri="{FF2B5EF4-FFF2-40B4-BE49-F238E27FC236}">
                <a16:creationId xmlns:a16="http://schemas.microsoft.com/office/drawing/2014/main" id="{1C896012-7089-46C7-B1A3-77C77F8BE619}"/>
              </a:ext>
            </a:extLst>
          </p:cNvPr>
          <p:cNvSpPr>
            <a:spLocks noChangeArrowheads="1"/>
          </p:cNvSpPr>
          <p:nvPr/>
        </p:nvSpPr>
        <p:spPr bwMode="auto">
          <a:xfrm>
            <a:off x="9432925" y="2946401"/>
            <a:ext cx="657225" cy="51911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dirty="0">
                <a:latin typeface="Arial" charset="0"/>
              </a:rPr>
              <a:t>memory</a:t>
            </a:r>
          </a:p>
        </p:txBody>
      </p:sp>
      <p:sp>
        <p:nvSpPr>
          <p:cNvPr id="15" name="Line 52">
            <a:extLst>
              <a:ext uri="{FF2B5EF4-FFF2-40B4-BE49-F238E27FC236}">
                <a16:creationId xmlns:a16="http://schemas.microsoft.com/office/drawing/2014/main" id="{5592FE5B-5879-4E6D-88FF-A0AEDCA4583B}"/>
              </a:ext>
            </a:extLst>
          </p:cNvPr>
          <p:cNvSpPr>
            <a:spLocks noChangeShapeType="1"/>
          </p:cNvSpPr>
          <p:nvPr/>
        </p:nvSpPr>
        <p:spPr bwMode="auto">
          <a:xfrm flipH="1" flipV="1">
            <a:off x="8916988" y="3465513"/>
            <a:ext cx="1587" cy="1698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6" name="Line 53">
            <a:extLst>
              <a:ext uri="{FF2B5EF4-FFF2-40B4-BE49-F238E27FC236}">
                <a16:creationId xmlns:a16="http://schemas.microsoft.com/office/drawing/2014/main" id="{7572A8F2-511C-4158-B76B-484E86388A62}"/>
              </a:ext>
            </a:extLst>
          </p:cNvPr>
          <p:cNvSpPr>
            <a:spLocks noChangeShapeType="1"/>
          </p:cNvSpPr>
          <p:nvPr/>
        </p:nvSpPr>
        <p:spPr bwMode="auto">
          <a:xfrm flipH="1" flipV="1">
            <a:off x="9790113" y="3467100"/>
            <a:ext cx="1587" cy="1714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7" name="Text Box 54">
            <a:extLst>
              <a:ext uri="{FF2B5EF4-FFF2-40B4-BE49-F238E27FC236}">
                <a16:creationId xmlns:a16="http://schemas.microsoft.com/office/drawing/2014/main" id="{1C5F0D35-A627-4013-9F94-6EEA9AB22557}"/>
              </a:ext>
            </a:extLst>
          </p:cNvPr>
          <p:cNvSpPr txBox="1">
            <a:spLocks noChangeArrowheads="1"/>
          </p:cNvSpPr>
          <p:nvPr/>
        </p:nvSpPr>
        <p:spPr bwMode="auto">
          <a:xfrm>
            <a:off x="10237788" y="3763964"/>
            <a:ext cx="103981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rPr>
              <a:t>bus </a:t>
            </a:r>
          </a:p>
          <a:p>
            <a:pPr eaLnBrk="1" hangingPunct="1">
              <a:defRPr/>
            </a:pPr>
            <a:r>
              <a:rPr lang="en-US" sz="1200" dirty="0">
                <a:latin typeface="Arial" charset="0"/>
              </a:rPr>
              <a:t>(e.g., PCI</a:t>
            </a:r>
            <a:r>
              <a:rPr lang="en-US" altLang="zh-CN" sz="1200" dirty="0">
                <a:latin typeface="Arial" charset="0"/>
              </a:rPr>
              <a:t>e</a:t>
            </a:r>
            <a:r>
              <a:rPr lang="en-US" sz="1200" dirty="0">
                <a:latin typeface="Arial" charset="0"/>
              </a:rPr>
              <a:t>)</a:t>
            </a:r>
          </a:p>
        </p:txBody>
      </p:sp>
      <p:sp>
        <p:nvSpPr>
          <p:cNvPr id="18" name="Line 55">
            <a:extLst>
              <a:ext uri="{FF2B5EF4-FFF2-40B4-BE49-F238E27FC236}">
                <a16:creationId xmlns:a16="http://schemas.microsoft.com/office/drawing/2014/main" id="{256057F9-A983-4761-BA9A-0E6AE90280D2}"/>
              </a:ext>
            </a:extLst>
          </p:cNvPr>
          <p:cNvSpPr>
            <a:spLocks noChangeShapeType="1"/>
          </p:cNvSpPr>
          <p:nvPr/>
        </p:nvSpPr>
        <p:spPr bwMode="auto">
          <a:xfrm flipH="1">
            <a:off x="9120187" y="4251326"/>
            <a:ext cx="12700" cy="339725"/>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9" name="Line 56">
            <a:extLst>
              <a:ext uri="{FF2B5EF4-FFF2-40B4-BE49-F238E27FC236}">
                <a16:creationId xmlns:a16="http://schemas.microsoft.com/office/drawing/2014/main" id="{058E42B5-6BE3-467B-8B59-9147785424BC}"/>
              </a:ext>
            </a:extLst>
          </p:cNvPr>
          <p:cNvSpPr>
            <a:spLocks noChangeShapeType="1"/>
          </p:cNvSpPr>
          <p:nvPr/>
        </p:nvSpPr>
        <p:spPr bwMode="auto">
          <a:xfrm>
            <a:off x="9118599" y="4784726"/>
            <a:ext cx="0" cy="366713"/>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0" name="Line 57">
            <a:extLst>
              <a:ext uri="{FF2B5EF4-FFF2-40B4-BE49-F238E27FC236}">
                <a16:creationId xmlns:a16="http://schemas.microsoft.com/office/drawing/2014/main" id="{AA51541B-B548-44AA-A8E9-0298B8B77A38}"/>
              </a:ext>
            </a:extLst>
          </p:cNvPr>
          <p:cNvSpPr>
            <a:spLocks noChangeShapeType="1"/>
          </p:cNvSpPr>
          <p:nvPr/>
        </p:nvSpPr>
        <p:spPr bwMode="auto">
          <a:xfrm flipH="1" flipV="1">
            <a:off x="9915524" y="3640139"/>
            <a:ext cx="382588" cy="2682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1" name="Text Box 58">
            <a:extLst>
              <a:ext uri="{FF2B5EF4-FFF2-40B4-BE49-F238E27FC236}">
                <a16:creationId xmlns:a16="http://schemas.microsoft.com/office/drawing/2014/main" id="{022C1FD8-A90B-4509-BA7B-EFC5F05A0B8C}"/>
              </a:ext>
            </a:extLst>
          </p:cNvPr>
          <p:cNvSpPr txBox="1">
            <a:spLocks noChangeArrowheads="1"/>
          </p:cNvSpPr>
          <p:nvPr/>
        </p:nvSpPr>
        <p:spPr bwMode="auto">
          <a:xfrm>
            <a:off x="9525000" y="5334000"/>
            <a:ext cx="12731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rPr>
              <a:t>network adapter</a:t>
            </a:r>
          </a:p>
          <a:p>
            <a:pPr eaLnBrk="1" hangingPunct="1">
              <a:defRPr/>
            </a:pPr>
            <a:r>
              <a:rPr lang="en-US" sz="1200" dirty="0">
                <a:latin typeface="Arial" charset="0"/>
              </a:rPr>
              <a:t>card</a:t>
            </a:r>
          </a:p>
        </p:txBody>
      </p:sp>
      <p:sp>
        <p:nvSpPr>
          <p:cNvPr id="22" name="Line 59">
            <a:extLst>
              <a:ext uri="{FF2B5EF4-FFF2-40B4-BE49-F238E27FC236}">
                <a16:creationId xmlns:a16="http://schemas.microsoft.com/office/drawing/2014/main" id="{2FC42C72-3C9B-4C29-82D8-3261E0975AE7}"/>
              </a:ext>
            </a:extLst>
          </p:cNvPr>
          <p:cNvSpPr>
            <a:spLocks noChangeShapeType="1"/>
          </p:cNvSpPr>
          <p:nvPr/>
        </p:nvSpPr>
        <p:spPr bwMode="auto">
          <a:xfrm flipH="1" flipV="1">
            <a:off x="9732962" y="4657725"/>
            <a:ext cx="271462" cy="7508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3" name="Rectangle 43">
            <a:extLst>
              <a:ext uri="{FF2B5EF4-FFF2-40B4-BE49-F238E27FC236}">
                <a16:creationId xmlns:a16="http://schemas.microsoft.com/office/drawing/2014/main" id="{A48366CB-2E0F-4750-8945-3F5CD2A0C6A6}"/>
              </a:ext>
            </a:extLst>
          </p:cNvPr>
          <p:cNvSpPr>
            <a:spLocks noChangeArrowheads="1"/>
          </p:cNvSpPr>
          <p:nvPr/>
        </p:nvSpPr>
        <p:spPr bwMode="auto">
          <a:xfrm>
            <a:off x="8580437" y="3832226"/>
            <a:ext cx="1122362" cy="1082675"/>
          </a:xfrm>
          <a:prstGeom prst="rect">
            <a:avLst/>
          </a:prstGeom>
          <a:noFill/>
          <a:ln w="28575">
            <a:solidFill>
              <a:srgbClr val="FF0000"/>
            </a:solidFill>
            <a:prstDash val="dash"/>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grpSp>
        <p:nvGrpSpPr>
          <p:cNvPr id="24" name="Group 84">
            <a:extLst>
              <a:ext uri="{FF2B5EF4-FFF2-40B4-BE49-F238E27FC236}">
                <a16:creationId xmlns:a16="http://schemas.microsoft.com/office/drawing/2014/main" id="{D2FB038C-DEAE-461E-BA2E-EFB6F1B23E2E}"/>
              </a:ext>
            </a:extLst>
          </p:cNvPr>
          <p:cNvGrpSpPr>
            <a:grpSpLocks/>
          </p:cNvGrpSpPr>
          <p:nvPr/>
        </p:nvGrpSpPr>
        <p:grpSpPr bwMode="auto">
          <a:xfrm>
            <a:off x="7316788" y="2720975"/>
            <a:ext cx="1470025" cy="2065338"/>
            <a:chOff x="2689" y="1728"/>
            <a:chExt cx="926" cy="1301"/>
          </a:xfrm>
        </p:grpSpPr>
        <p:sp>
          <p:nvSpPr>
            <p:cNvPr id="25" name="Freeform 62">
              <a:extLst>
                <a:ext uri="{FF2B5EF4-FFF2-40B4-BE49-F238E27FC236}">
                  <a16:creationId xmlns:a16="http://schemas.microsoft.com/office/drawing/2014/main" id="{25452C1A-52A4-4009-9DB4-336215962941}"/>
                </a:ext>
              </a:extLst>
            </p:cNvPr>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 name="Freeform 63">
              <a:extLst>
                <a:ext uri="{FF2B5EF4-FFF2-40B4-BE49-F238E27FC236}">
                  <a16:creationId xmlns:a16="http://schemas.microsoft.com/office/drawing/2014/main" id="{7A47B1FD-A387-4D07-B246-E9ACE251A87A}"/>
                </a:ext>
              </a:extLst>
            </p:cNvPr>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 name="Rectangle 64">
              <a:extLst>
                <a:ext uri="{FF2B5EF4-FFF2-40B4-BE49-F238E27FC236}">
                  <a16:creationId xmlns:a16="http://schemas.microsoft.com/office/drawing/2014/main" id="{8F4CA443-F1DF-403C-80FF-D0482B345DE3}"/>
                </a:ext>
              </a:extLst>
            </p:cNvPr>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28" name="Text Box 65">
              <a:extLst>
                <a:ext uri="{FF2B5EF4-FFF2-40B4-BE49-F238E27FC236}">
                  <a16:creationId xmlns:a16="http://schemas.microsoft.com/office/drawing/2014/main" id="{AD98C7AF-C0A4-45F7-ABC9-84220B9433DE}"/>
                </a:ext>
              </a:extLst>
            </p:cNvPr>
            <p:cNvSpPr txBox="1">
              <a:spLocks noChangeArrowheads="1"/>
            </p:cNvSpPr>
            <p:nvPr/>
          </p:nvSpPr>
          <p:spPr bwMode="auto">
            <a:xfrm>
              <a:off x="2689" y="1728"/>
              <a:ext cx="577"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dirty="0">
                  <a:latin typeface="Arial" charset="0"/>
                </a:rPr>
                <a:t>application</a:t>
              </a:r>
            </a:p>
            <a:p>
              <a:pPr algn="ctr" eaLnBrk="1" hangingPunct="1">
                <a:defRPr/>
              </a:pPr>
              <a:r>
                <a:rPr lang="en-US" sz="1200" i="0" dirty="0">
                  <a:latin typeface="Arial" charset="0"/>
                </a:rPr>
                <a:t>transport</a:t>
              </a:r>
            </a:p>
            <a:p>
              <a:pPr algn="ctr" eaLnBrk="1" hangingPunct="1">
                <a:defRPr/>
              </a:pPr>
              <a:r>
                <a:rPr lang="en-US" sz="1200" i="0" dirty="0">
                  <a:latin typeface="Arial" charset="0"/>
                </a:rPr>
                <a:t>network</a:t>
              </a:r>
            </a:p>
            <a:p>
              <a:pPr algn="ctr" eaLnBrk="1" hangingPunct="1">
                <a:defRPr/>
              </a:pPr>
              <a:r>
                <a:rPr lang="en-US" sz="1200" i="0" dirty="0">
                  <a:latin typeface="Arial" charset="0"/>
                </a:rPr>
                <a:t>link</a:t>
              </a:r>
            </a:p>
          </p:txBody>
        </p:sp>
        <p:sp>
          <p:nvSpPr>
            <p:cNvPr id="29" name="Line 66">
              <a:extLst>
                <a:ext uri="{FF2B5EF4-FFF2-40B4-BE49-F238E27FC236}">
                  <a16:creationId xmlns:a16="http://schemas.microsoft.com/office/drawing/2014/main" id="{CBAB4E4D-AE60-4801-BC45-742254B579B2}"/>
                </a:ext>
              </a:extLst>
            </p:cNvPr>
            <p:cNvSpPr>
              <a:spLocks noChangeShapeType="1"/>
            </p:cNvSpPr>
            <p:nvPr/>
          </p:nvSpPr>
          <p:spPr bwMode="auto">
            <a:xfrm>
              <a:off x="2737" y="18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30" name="Line 67">
              <a:extLst>
                <a:ext uri="{FF2B5EF4-FFF2-40B4-BE49-F238E27FC236}">
                  <a16:creationId xmlns:a16="http://schemas.microsoft.com/office/drawing/2014/main" id="{DEC54A60-2D9A-4DA1-B539-A3245348557E}"/>
                </a:ext>
              </a:extLst>
            </p:cNvPr>
            <p:cNvSpPr>
              <a:spLocks noChangeShapeType="1"/>
            </p:cNvSpPr>
            <p:nvPr/>
          </p:nvSpPr>
          <p:spPr bwMode="auto">
            <a:xfrm>
              <a:off x="2737" y="1991"/>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31" name="Line 68">
              <a:extLst>
                <a:ext uri="{FF2B5EF4-FFF2-40B4-BE49-F238E27FC236}">
                  <a16:creationId xmlns:a16="http://schemas.microsoft.com/office/drawing/2014/main" id="{E7BB4E37-88ED-4A67-B827-F79D5DF6196E}"/>
                </a:ext>
              </a:extLst>
            </p:cNvPr>
            <p:cNvSpPr>
              <a:spLocks noChangeShapeType="1"/>
            </p:cNvSpPr>
            <p:nvPr/>
          </p:nvSpPr>
          <p:spPr bwMode="auto">
            <a:xfrm>
              <a:off x="2735" y="20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32" name="Line 69">
              <a:extLst>
                <a:ext uri="{FF2B5EF4-FFF2-40B4-BE49-F238E27FC236}">
                  <a16:creationId xmlns:a16="http://schemas.microsoft.com/office/drawing/2014/main" id="{6C4B6669-D597-4886-9F6F-2C4F1A70D8FA}"/>
                </a:ext>
              </a:extLst>
            </p:cNvPr>
            <p:cNvSpPr>
              <a:spLocks noChangeShapeType="1"/>
            </p:cNvSpPr>
            <p:nvPr/>
          </p:nvSpPr>
          <p:spPr bwMode="auto">
            <a:xfrm>
              <a:off x="2738" y="2206"/>
              <a:ext cx="484" cy="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33" name="Rectangle 70">
              <a:extLst>
                <a:ext uri="{FF2B5EF4-FFF2-40B4-BE49-F238E27FC236}">
                  <a16:creationId xmlns:a16="http://schemas.microsoft.com/office/drawing/2014/main" id="{BD444B52-47D5-4E14-AD43-ADC44A0D12F6}"/>
                </a:ext>
              </a:extLst>
            </p:cNvPr>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4" name="Line 71">
              <a:extLst>
                <a:ext uri="{FF2B5EF4-FFF2-40B4-BE49-F238E27FC236}">
                  <a16:creationId xmlns:a16="http://schemas.microsoft.com/office/drawing/2014/main" id="{645DA9E7-279A-48E9-9835-A908AB38A16C}"/>
                </a:ext>
              </a:extLst>
            </p:cNvPr>
            <p:cNvSpPr>
              <a:spLocks noChangeShapeType="1"/>
            </p:cNvSpPr>
            <p:nvPr/>
          </p:nvSpPr>
          <p:spPr bwMode="auto">
            <a:xfrm>
              <a:off x="2738" y="2224"/>
              <a:ext cx="0" cy="65"/>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35" name="Line 72">
              <a:extLst>
                <a:ext uri="{FF2B5EF4-FFF2-40B4-BE49-F238E27FC236}">
                  <a16:creationId xmlns:a16="http://schemas.microsoft.com/office/drawing/2014/main" id="{71610E9F-B332-4DBA-B5D8-A4568729C1B2}"/>
                </a:ext>
              </a:extLst>
            </p:cNvPr>
            <p:cNvSpPr>
              <a:spLocks noChangeShapeType="1"/>
            </p:cNvSpPr>
            <p:nvPr/>
          </p:nvSpPr>
          <p:spPr bwMode="auto">
            <a:xfrm>
              <a:off x="3225" y="2218"/>
              <a:ext cx="0" cy="64"/>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36" name="Rectangle 73">
              <a:extLst>
                <a:ext uri="{FF2B5EF4-FFF2-40B4-BE49-F238E27FC236}">
                  <a16:creationId xmlns:a16="http://schemas.microsoft.com/office/drawing/2014/main" id="{4621BD77-7B93-4745-BD2C-E5F4C8FF9F2B}"/>
                </a:ext>
              </a:extLst>
            </p:cNvPr>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7" name="Text Box 74">
              <a:extLst>
                <a:ext uri="{FF2B5EF4-FFF2-40B4-BE49-F238E27FC236}">
                  <a16:creationId xmlns:a16="http://schemas.microsoft.com/office/drawing/2014/main" id="{D2453E9E-FB16-4242-9243-65FAD098D219}"/>
                </a:ext>
              </a:extLst>
            </p:cNvPr>
            <p:cNvSpPr txBox="1">
              <a:spLocks noChangeArrowheads="1"/>
            </p:cNvSpPr>
            <p:nvPr/>
          </p:nvSpPr>
          <p:spPr bwMode="auto">
            <a:xfrm>
              <a:off x="2745" y="2345"/>
              <a:ext cx="462" cy="6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endParaRPr lang="en-US" sz="1200" i="0" dirty="0">
                <a:latin typeface="Arial" charset="0"/>
              </a:endParaRPr>
            </a:p>
            <a:p>
              <a:pPr algn="ctr" eaLnBrk="1" hangingPunct="1">
                <a:defRPr/>
              </a:pPr>
              <a:endParaRPr lang="en-US" sz="1200" i="0" dirty="0">
                <a:latin typeface="Arial" charset="0"/>
              </a:endParaRPr>
            </a:p>
            <a:p>
              <a:pPr algn="ctr" eaLnBrk="1" hangingPunct="1">
                <a:defRPr/>
              </a:pPr>
              <a:endParaRPr lang="en-US" sz="1200" i="0" dirty="0">
                <a:latin typeface="Arial" charset="0"/>
              </a:endParaRPr>
            </a:p>
            <a:p>
              <a:pPr algn="ctr" eaLnBrk="1" hangingPunct="1">
                <a:defRPr/>
              </a:pPr>
              <a:r>
                <a:rPr lang="en-US" sz="1200" i="0" dirty="0">
                  <a:latin typeface="Arial" charset="0"/>
                </a:rPr>
                <a:t>link</a:t>
              </a:r>
            </a:p>
            <a:p>
              <a:pPr algn="ctr" eaLnBrk="1" hangingPunct="1">
                <a:defRPr/>
              </a:pPr>
              <a:r>
                <a:rPr lang="en-US" sz="1200" i="0" dirty="0">
                  <a:latin typeface="Arial" charset="0"/>
                </a:rPr>
                <a:t>physical</a:t>
              </a:r>
            </a:p>
          </p:txBody>
        </p:sp>
        <p:sp>
          <p:nvSpPr>
            <p:cNvPr id="38" name="Line 75">
              <a:extLst>
                <a:ext uri="{FF2B5EF4-FFF2-40B4-BE49-F238E27FC236}">
                  <a16:creationId xmlns:a16="http://schemas.microsoft.com/office/drawing/2014/main" id="{64EB6418-7538-4A06-9A94-C1C01C5779D1}"/>
                </a:ext>
              </a:extLst>
            </p:cNvPr>
            <p:cNvSpPr>
              <a:spLocks noChangeShapeType="1"/>
            </p:cNvSpPr>
            <p:nvPr/>
          </p:nvSpPr>
          <p:spPr bwMode="auto">
            <a:xfrm>
              <a:off x="2737" y="252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39" name="Line 76">
              <a:extLst>
                <a:ext uri="{FF2B5EF4-FFF2-40B4-BE49-F238E27FC236}">
                  <a16:creationId xmlns:a16="http://schemas.microsoft.com/office/drawing/2014/main" id="{E99572CE-7E5F-4661-BB21-B8F0E08C4C9A}"/>
                </a:ext>
              </a:extLst>
            </p:cNvPr>
            <p:cNvSpPr>
              <a:spLocks noChangeShapeType="1"/>
            </p:cNvSpPr>
            <p:nvPr/>
          </p:nvSpPr>
          <p:spPr bwMode="auto">
            <a:xfrm>
              <a:off x="2737" y="2632"/>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0" name="Line 77">
              <a:extLst>
                <a:ext uri="{FF2B5EF4-FFF2-40B4-BE49-F238E27FC236}">
                  <a16:creationId xmlns:a16="http://schemas.microsoft.com/office/drawing/2014/main" id="{0E84E018-6CDB-4710-A198-9AC6FDDCEA34}"/>
                </a:ext>
              </a:extLst>
            </p:cNvPr>
            <p:cNvSpPr>
              <a:spLocks noChangeShapeType="1"/>
            </p:cNvSpPr>
            <p:nvPr/>
          </p:nvSpPr>
          <p:spPr bwMode="auto">
            <a:xfrm>
              <a:off x="2735" y="2721"/>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1" name="Line 78">
              <a:extLst>
                <a:ext uri="{FF2B5EF4-FFF2-40B4-BE49-F238E27FC236}">
                  <a16:creationId xmlns:a16="http://schemas.microsoft.com/office/drawing/2014/main" id="{DA4276B5-5120-480A-AD53-F81184714894}"/>
                </a:ext>
              </a:extLst>
            </p:cNvPr>
            <p:cNvSpPr>
              <a:spLocks noChangeShapeType="1"/>
            </p:cNvSpPr>
            <p:nvPr/>
          </p:nvSpPr>
          <p:spPr bwMode="auto">
            <a:xfrm>
              <a:off x="2733" y="283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2" name="Rectangle 79">
              <a:extLst>
                <a:ext uri="{FF2B5EF4-FFF2-40B4-BE49-F238E27FC236}">
                  <a16:creationId xmlns:a16="http://schemas.microsoft.com/office/drawing/2014/main" id="{4104A716-CBCE-4583-B29C-9D271CA4FE3E}"/>
                </a:ext>
              </a:extLst>
            </p:cNvPr>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3" name="Line 80">
              <a:extLst>
                <a:ext uri="{FF2B5EF4-FFF2-40B4-BE49-F238E27FC236}">
                  <a16:creationId xmlns:a16="http://schemas.microsoft.com/office/drawing/2014/main" id="{3DB2D00B-B3C2-4781-B5D0-8E474A01F999}"/>
                </a:ext>
              </a:extLst>
            </p:cNvPr>
            <p:cNvSpPr>
              <a:spLocks noChangeShapeType="1"/>
            </p:cNvSpPr>
            <p:nvPr/>
          </p:nvSpPr>
          <p:spPr bwMode="auto">
            <a:xfrm>
              <a:off x="2737" y="2614"/>
              <a:ext cx="0" cy="65"/>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4" name="Line 81">
              <a:extLst>
                <a:ext uri="{FF2B5EF4-FFF2-40B4-BE49-F238E27FC236}">
                  <a16:creationId xmlns:a16="http://schemas.microsoft.com/office/drawing/2014/main" id="{DEDA48D8-8A9C-48BF-B45F-809791660568}"/>
                </a:ext>
              </a:extLst>
            </p:cNvPr>
            <p:cNvSpPr>
              <a:spLocks noChangeShapeType="1"/>
            </p:cNvSpPr>
            <p:nvPr/>
          </p:nvSpPr>
          <p:spPr bwMode="auto">
            <a:xfrm>
              <a:off x="3226" y="2614"/>
              <a:ext cx="0" cy="64"/>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5" name="Rectangle 82">
              <a:extLst>
                <a:ext uri="{FF2B5EF4-FFF2-40B4-BE49-F238E27FC236}">
                  <a16:creationId xmlns:a16="http://schemas.microsoft.com/office/drawing/2014/main" id="{1799DAE2-028B-432B-A18F-542F5D1ED5E0}"/>
                </a:ext>
              </a:extLst>
            </p:cNvPr>
            <p:cNvSpPr>
              <a:spLocks noChangeArrowheads="1"/>
            </p:cNvSpPr>
            <p:nvPr/>
          </p:nvSpPr>
          <p:spPr bwMode="auto">
            <a:xfrm>
              <a:off x="2736" y="1778"/>
              <a:ext cx="490" cy="431"/>
            </a:xfrm>
            <a:prstGeom prst="rect">
              <a:avLst/>
            </a:prstGeom>
            <a:noFill/>
            <a:ln w="1270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6" name="Rectangle 83">
              <a:extLst>
                <a:ext uri="{FF2B5EF4-FFF2-40B4-BE49-F238E27FC236}">
                  <a16:creationId xmlns:a16="http://schemas.microsoft.com/office/drawing/2014/main" id="{5F4BA76C-58BB-49A4-8C8B-90D0B958B0DA}"/>
                </a:ext>
              </a:extLst>
            </p:cNvPr>
            <p:cNvSpPr>
              <a:spLocks noChangeArrowheads="1"/>
            </p:cNvSpPr>
            <p:nvPr/>
          </p:nvSpPr>
          <p:spPr bwMode="auto">
            <a:xfrm>
              <a:off x="2733" y="2721"/>
              <a:ext cx="489" cy="219"/>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grpSp>
      <p:pic>
        <p:nvPicPr>
          <p:cNvPr id="47" name="Picture 86">
            <a:extLst>
              <a:ext uri="{FF2B5EF4-FFF2-40B4-BE49-F238E27FC236}">
                <a16:creationId xmlns:a16="http://schemas.microsoft.com/office/drawing/2014/main" id="{63FC01E7-C552-402B-969C-AB8360A1B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150" y="1100138"/>
            <a:ext cx="1350963" cy="1350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8" name="Picture 87">
            <a:extLst>
              <a:ext uri="{FF2B5EF4-FFF2-40B4-BE49-F238E27FC236}">
                <a16:creationId xmlns:a16="http://schemas.microsoft.com/office/drawing/2014/main" id="{0306B55C-617C-4F96-B3C4-B2F824B1B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49" y="1295401"/>
            <a:ext cx="1143000" cy="1171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49" name="Group 89">
            <a:extLst>
              <a:ext uri="{FF2B5EF4-FFF2-40B4-BE49-F238E27FC236}">
                <a16:creationId xmlns:a16="http://schemas.microsoft.com/office/drawing/2014/main" id="{DD534D51-0AB1-456A-8CDF-47B811BE989D}"/>
              </a:ext>
            </a:extLst>
          </p:cNvPr>
          <p:cNvGrpSpPr>
            <a:grpSpLocks/>
          </p:cNvGrpSpPr>
          <p:nvPr/>
        </p:nvGrpSpPr>
        <p:grpSpPr bwMode="auto">
          <a:xfrm>
            <a:off x="7291387" y="5229226"/>
            <a:ext cx="1109662" cy="1095375"/>
            <a:chOff x="-44" y="1473"/>
            <a:chExt cx="981" cy="1105"/>
          </a:xfrm>
        </p:grpSpPr>
        <p:pic>
          <p:nvPicPr>
            <p:cNvPr id="50" name="Picture 90" descr="desktop_computer_stylized_medium">
              <a:extLst>
                <a:ext uri="{FF2B5EF4-FFF2-40B4-BE49-F238E27FC236}">
                  <a16:creationId xmlns:a16="http://schemas.microsoft.com/office/drawing/2014/main" id="{B65F0F74-1C81-42D8-91D9-AE786A507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Freeform 91">
              <a:extLst>
                <a:ext uri="{FF2B5EF4-FFF2-40B4-BE49-F238E27FC236}">
                  <a16:creationId xmlns:a16="http://schemas.microsoft.com/office/drawing/2014/main" id="{1CF43057-8B94-432A-8F2F-1E1D5D1A146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Tree>
    <p:extLst>
      <p:ext uri="{BB962C8B-B14F-4D97-AF65-F5344CB8AC3E}">
        <p14:creationId xmlns:p14="http://schemas.microsoft.com/office/powerpoint/2010/main" val="356112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访问控制：某个时刻由谁来访问共享信道</a:t>
            </a:r>
          </a:p>
        </p:txBody>
      </p:sp>
      <p:sp>
        <p:nvSpPr>
          <p:cNvPr id="3" name="内容占位符 2"/>
          <p:cNvSpPr>
            <a:spLocks noGrp="1"/>
          </p:cNvSpPr>
          <p:nvPr>
            <p:ph idx="1"/>
          </p:nvPr>
        </p:nvSpPr>
        <p:spPr/>
        <p:txBody>
          <a:bodyPr/>
          <a:lstStyle/>
          <a:p>
            <a:pPr>
              <a:lnSpc>
                <a:spcPct val="150000"/>
              </a:lnSpc>
            </a:pPr>
            <a:r>
              <a:rPr lang="zh-CN" altLang="en-US" sz="2400" dirty="0"/>
              <a:t>广播信道面临的问题</a:t>
            </a:r>
          </a:p>
          <a:p>
            <a:pPr lvl="1" indent="-436245">
              <a:lnSpc>
                <a:spcPct val="150000"/>
              </a:lnSpc>
            </a:pPr>
            <a:r>
              <a:rPr lang="zh-CN" altLang="en-US" sz="2000" dirty="0"/>
              <a:t>可能两个（或更多）站点同时请求占用信道，产生冲突（</a:t>
            </a:r>
            <a:r>
              <a:rPr lang="en-US" altLang="zh-CN" sz="2000" dirty="0"/>
              <a:t>collisions)</a:t>
            </a:r>
            <a:endParaRPr lang="zh-CN" altLang="en-US" sz="2000" dirty="0"/>
          </a:p>
          <a:p>
            <a:pPr>
              <a:lnSpc>
                <a:spcPct val="150000"/>
              </a:lnSpc>
            </a:pPr>
            <a:r>
              <a:rPr lang="zh-CN" altLang="en-US" sz="2400" dirty="0"/>
              <a:t>解决办法：介质的多路访问控制</a:t>
            </a:r>
          </a:p>
          <a:p>
            <a:pPr lvl="1" indent="-436245">
              <a:lnSpc>
                <a:spcPct val="150000"/>
              </a:lnSpc>
            </a:pPr>
            <a:r>
              <a:rPr lang="zh-CN" altLang="en-US" sz="2000" dirty="0"/>
              <a:t>在多路访问信道上确定下一个使用者（信道分配）</a:t>
            </a:r>
            <a:endParaRPr lang="en-US" altLang="zh-CN" sz="2000" dirty="0"/>
          </a:p>
          <a:p>
            <a:pPr lvl="1" indent="-436245">
              <a:lnSpc>
                <a:spcPct val="150000"/>
              </a:lnSpc>
            </a:pPr>
            <a:r>
              <a:rPr lang="zh-CN" altLang="en-US" sz="2000" dirty="0"/>
              <a:t>本质上是分布式算法</a:t>
            </a:r>
            <a:endParaRPr lang="en-US" altLang="zh-CN" sz="2000" dirty="0"/>
          </a:p>
          <a:p>
            <a:pPr lvl="1" indent="-436245">
              <a:lnSpc>
                <a:spcPct val="150000"/>
              </a:lnSpc>
            </a:pPr>
            <a:r>
              <a:rPr lang="zh-CN" altLang="en-US" sz="2000" dirty="0"/>
              <a:t>挑战：结点间协同，本身也需要使用信道</a:t>
            </a:r>
            <a:endParaRPr lang="en-US" altLang="zh-CN" sz="2000" dirty="0"/>
          </a:p>
          <a:p>
            <a:pPr lvl="2" indent="-436245">
              <a:lnSpc>
                <a:spcPct val="150000"/>
              </a:lnSpc>
            </a:pPr>
            <a:r>
              <a:rPr lang="zh-CN" altLang="en-US" sz="1800" dirty="0"/>
              <a:t>没有专门用于分布式访问控制的信道</a:t>
            </a:r>
          </a:p>
          <a:p>
            <a:pPr>
              <a:lnSpc>
                <a:spcPct val="150000"/>
              </a:lnSpc>
            </a:pPr>
            <a:endParaRPr lang="zh-CN" altLang="en-US" sz="2800" dirty="0"/>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60</a:t>
            </a:fld>
            <a:endParaRPr kumimoji="1"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1607346766"/>
              </p:ext>
            </p:extLst>
          </p:nvPr>
        </p:nvGraphicFramePr>
        <p:xfrm>
          <a:off x="8001000" y="3429000"/>
          <a:ext cx="3342791" cy="2494759"/>
        </p:xfrm>
        <a:graphic>
          <a:graphicData uri="http://schemas.openxmlformats.org/presentationml/2006/ole">
            <mc:AlternateContent xmlns:mc="http://schemas.openxmlformats.org/markup-compatibility/2006">
              <mc:Choice xmlns:v="urn:schemas-microsoft-com:vml" Requires="v">
                <p:oleObj spid="_x0000_s3099" name="Visio" r:id="rId4" imgW="2313207" imgH="1725535" progId="Visio.Drawing.15">
                  <p:embed/>
                </p:oleObj>
              </mc:Choice>
              <mc:Fallback>
                <p:oleObj name="Visio" r:id="rId4" imgW="2313207" imgH="1725535" progId="Visio.Drawing.15">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3429000"/>
                        <a:ext cx="3342791" cy="2494759"/>
                      </a:xfrm>
                      <a:prstGeom prst="rect">
                        <a:avLst/>
                      </a:prstGeom>
                      <a:noFill/>
                    </p:spPr>
                  </p:pic>
                </p:oleObj>
              </mc:Fallback>
            </mc:AlternateContent>
          </a:graphicData>
        </a:graphic>
      </p:graphicFrame>
    </p:spTree>
    <p:extLst>
      <p:ext uri="{BB962C8B-B14F-4D97-AF65-F5344CB8AC3E}">
        <p14:creationId xmlns:p14="http://schemas.microsoft.com/office/powerpoint/2010/main" val="855232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416AC-9970-4DBD-B989-73AC5B6B10F4}"/>
              </a:ext>
            </a:extLst>
          </p:cNvPr>
          <p:cNvSpPr>
            <a:spLocks noGrp="1"/>
          </p:cNvSpPr>
          <p:nvPr>
            <p:ph type="title"/>
          </p:nvPr>
        </p:nvSpPr>
        <p:spPr/>
        <p:txBody>
          <a:bodyPr/>
          <a:lstStyle/>
          <a:p>
            <a:r>
              <a:rPr lang="zh-CN" altLang="en-US" dirty="0"/>
              <a:t>理想的多路访问控制</a:t>
            </a:r>
          </a:p>
        </p:txBody>
      </p:sp>
      <p:sp>
        <p:nvSpPr>
          <p:cNvPr id="3" name="内容占位符 2">
            <a:extLst>
              <a:ext uri="{FF2B5EF4-FFF2-40B4-BE49-F238E27FC236}">
                <a16:creationId xmlns:a16="http://schemas.microsoft.com/office/drawing/2014/main" id="{9A26265B-9D15-4D39-8E64-4B42177F4679}"/>
              </a:ext>
            </a:extLst>
          </p:cNvPr>
          <p:cNvSpPr>
            <a:spLocks noGrp="1"/>
          </p:cNvSpPr>
          <p:nvPr>
            <p:ph idx="1"/>
          </p:nvPr>
        </p:nvSpPr>
        <p:spPr/>
        <p:txBody>
          <a:bodyPr/>
          <a:lstStyle/>
          <a:p>
            <a:r>
              <a:rPr lang="zh-CN" altLang="en-US" dirty="0">
                <a:solidFill>
                  <a:srgbClr val="CC0000"/>
                </a:solidFill>
                <a:latin typeface="微软雅黑" panose="020B0503020204020204" pitchFamily="34" charset="-122"/>
                <a:ea typeface="微软雅黑" panose="020B0503020204020204" pitchFamily="34" charset="-122"/>
              </a:rPr>
              <a:t>已知</a:t>
            </a:r>
            <a:r>
              <a:rPr lang="zh-CN" altLang="en-US" dirty="0">
                <a:latin typeface="微软雅黑" panose="020B0503020204020204" pitchFamily="34" charset="-122"/>
                <a:ea typeface="微软雅黑" panose="020B0503020204020204" pitchFamily="34" charset="-122"/>
              </a:rPr>
              <a:t>：广播信道速率</a:t>
            </a:r>
            <a:r>
              <a:rPr lang="en-US" altLang="zh-CN" dirty="0">
                <a:latin typeface="微软雅黑" panose="020B0503020204020204" pitchFamily="34" charset="-122"/>
                <a:ea typeface="微软雅黑" panose="020B0503020204020204" pitchFamily="34" charset="-122"/>
              </a:rPr>
              <a:t> R bps</a:t>
            </a:r>
          </a:p>
          <a:p>
            <a:r>
              <a:rPr lang="zh-CN" altLang="en-US" dirty="0">
                <a:solidFill>
                  <a:srgbClr val="CC0000"/>
                </a:solidFill>
                <a:latin typeface="微软雅黑" panose="020B0503020204020204" pitchFamily="34" charset="-122"/>
                <a:ea typeface="微软雅黑" panose="020B0503020204020204" pitchFamily="34" charset="-122"/>
              </a:rPr>
              <a:t>目标</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性能：当只有一个结点需要传输时，能够以速率</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进行发送</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公平：当</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个结点需要传输时，每个结点发送速率</a:t>
            </a:r>
            <a:r>
              <a:rPr lang="en-US" altLang="zh-CN" dirty="0">
                <a:latin typeface="微软雅黑" panose="020B0503020204020204" pitchFamily="34" charset="-122"/>
                <a:ea typeface="微软雅黑" panose="020B0503020204020204" pitchFamily="34" charset="-122"/>
              </a:rPr>
              <a:t>R/M</a:t>
            </a:r>
          </a:p>
          <a:p>
            <a:pPr lvl="1"/>
            <a:r>
              <a:rPr lang="zh-CN" altLang="en-US" dirty="0">
                <a:latin typeface="微软雅黑" panose="020B0503020204020204" pitchFamily="34" charset="-122"/>
                <a:ea typeface="微软雅黑" panose="020B0503020204020204" pitchFamily="34" charset="-122"/>
              </a:rPr>
              <a:t>去中心化</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不需要结点协调传输</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不需要全局时钟或者其他全局信息</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简单、易实现</a:t>
            </a:r>
            <a:endParaRPr lang="en-US" altLang="zh-CN" dirty="0">
              <a:latin typeface="微软雅黑" panose="020B0503020204020204" pitchFamily="34" charset="-122"/>
              <a:ea typeface="微软雅黑" panose="020B0503020204020204" pitchFamily="34" charset="-122"/>
            </a:endParaRPr>
          </a:p>
          <a:p>
            <a:endParaRPr lang="en-US" altLang="zh-CN" dirty="0">
              <a:latin typeface="Gill Sans MT" charset="0"/>
            </a:endParaRPr>
          </a:p>
          <a:p>
            <a:pPr lvl="1"/>
            <a:endParaRPr lang="en-US" altLang="zh-CN" dirty="0">
              <a:latin typeface="Gill Sans MT" charset="0"/>
            </a:endParaRP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D966A67-CCAD-444A-BCCC-D42A16E47676}"/>
              </a:ext>
            </a:extLst>
          </p:cNvPr>
          <p:cNvSpPr>
            <a:spLocks noGrp="1"/>
          </p:cNvSpPr>
          <p:nvPr>
            <p:ph type="sldNum" sz="quarter" idx="11"/>
          </p:nvPr>
        </p:nvSpPr>
        <p:spPr/>
        <p:txBody>
          <a:bodyPr/>
          <a:lstStyle/>
          <a:p>
            <a:pPr>
              <a:defRPr/>
            </a:pPr>
            <a:fld id="{3FFE790D-BCFB-4008-9260-CA63AEE325FD}" type="slidenum">
              <a:rPr lang="en-US" smtClean="0"/>
              <a:pPr>
                <a:defRPr/>
              </a:pPr>
              <a:t>61</a:t>
            </a:fld>
            <a:endParaRPr lang="en-US" dirty="0"/>
          </a:p>
        </p:txBody>
      </p:sp>
    </p:spTree>
    <p:extLst>
      <p:ext uri="{BB962C8B-B14F-4D97-AF65-F5344CB8AC3E}">
        <p14:creationId xmlns:p14="http://schemas.microsoft.com/office/powerpoint/2010/main" val="2463680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27935-3E37-4C4A-9A93-A1D21F02F92F}"/>
              </a:ext>
            </a:extLst>
          </p:cNvPr>
          <p:cNvSpPr>
            <a:spLocks noGrp="1"/>
          </p:cNvSpPr>
          <p:nvPr>
            <p:ph type="title"/>
          </p:nvPr>
        </p:nvSpPr>
        <p:spPr/>
        <p:txBody>
          <a:bodyPr/>
          <a:lstStyle/>
          <a:p>
            <a:r>
              <a:rPr lang="zh-CN" altLang="en-US" dirty="0"/>
              <a:t>主要的多路访问控制方法</a:t>
            </a:r>
          </a:p>
        </p:txBody>
      </p:sp>
      <p:sp>
        <p:nvSpPr>
          <p:cNvPr id="3" name="内容占位符 2">
            <a:extLst>
              <a:ext uri="{FF2B5EF4-FFF2-40B4-BE49-F238E27FC236}">
                <a16:creationId xmlns:a16="http://schemas.microsoft.com/office/drawing/2014/main" id="{5CC13BDE-C68D-4441-AC15-2ECC65FA29FF}"/>
              </a:ext>
            </a:extLst>
          </p:cNvPr>
          <p:cNvSpPr>
            <a:spLocks noGrp="1"/>
          </p:cNvSpPr>
          <p:nvPr>
            <p:ph idx="1"/>
          </p:nvPr>
        </p:nvSpPr>
        <p:spPr/>
        <p:txBody>
          <a:bodyPr/>
          <a:lstStyle/>
          <a:p>
            <a:r>
              <a:rPr lang="zh-CN" altLang="en-US" dirty="0"/>
              <a:t>信道划分（</a:t>
            </a:r>
            <a:r>
              <a:rPr lang="en-US" altLang="zh-CN" dirty="0"/>
              <a:t>channel partitioning</a:t>
            </a:r>
            <a:r>
              <a:rPr lang="zh-CN" altLang="en-US" dirty="0"/>
              <a:t>）</a:t>
            </a:r>
            <a:endParaRPr lang="en-US" altLang="zh-CN" dirty="0"/>
          </a:p>
          <a:p>
            <a:pPr lvl="1">
              <a:defRPr/>
            </a:pPr>
            <a:r>
              <a:rPr lang="zh-CN" altLang="en-US" dirty="0">
                <a:latin typeface="Gill Sans MT" charset="0"/>
              </a:rPr>
              <a:t>将信道划分为多个部分（时间、频率、编码）</a:t>
            </a:r>
            <a:endParaRPr lang="en-US" altLang="zh-CN" dirty="0">
              <a:latin typeface="Gill Sans MT" charset="0"/>
            </a:endParaRPr>
          </a:p>
          <a:p>
            <a:pPr lvl="1">
              <a:defRPr/>
            </a:pPr>
            <a:r>
              <a:rPr lang="zh-CN" altLang="en-US" dirty="0">
                <a:latin typeface="Gill Sans MT" charset="0"/>
              </a:rPr>
              <a:t>每个站点分配一个部分，进行无冲突的传输</a:t>
            </a:r>
            <a:endParaRPr lang="en-US" altLang="zh-CN" dirty="0">
              <a:latin typeface="Gill Sans MT" charset="0"/>
            </a:endParaRPr>
          </a:p>
          <a:p>
            <a:pPr lvl="1">
              <a:defRPr/>
            </a:pPr>
            <a:endParaRPr lang="en-US" altLang="zh-CN" dirty="0"/>
          </a:p>
          <a:p>
            <a:r>
              <a:rPr lang="zh-CN" altLang="en-US" dirty="0"/>
              <a:t>随机接入（</a:t>
            </a:r>
            <a:r>
              <a:rPr lang="en-US" altLang="zh-CN" dirty="0"/>
              <a:t>random access</a:t>
            </a:r>
            <a:r>
              <a:rPr lang="zh-CN" altLang="en-US" dirty="0"/>
              <a:t>）</a:t>
            </a:r>
            <a:endParaRPr lang="en-US" altLang="zh-CN" dirty="0"/>
          </a:p>
          <a:p>
            <a:pPr lvl="1">
              <a:defRPr/>
            </a:pPr>
            <a:r>
              <a:rPr lang="zh-CN" altLang="en-US" sz="2000" dirty="0">
                <a:latin typeface="Gill Sans MT" charset="0"/>
              </a:rPr>
              <a:t>不划分信道，允许冲突</a:t>
            </a:r>
            <a:endParaRPr lang="en-US" altLang="zh-CN" sz="2000" dirty="0">
              <a:latin typeface="Gill Sans MT" charset="0"/>
            </a:endParaRPr>
          </a:p>
          <a:p>
            <a:pPr lvl="1">
              <a:defRPr/>
            </a:pPr>
            <a:r>
              <a:rPr lang="zh-CN" altLang="en-US" sz="2000" dirty="0">
                <a:latin typeface="Gill Sans MT" charset="0"/>
              </a:rPr>
              <a:t>冲突发生时，进行“恢复”</a:t>
            </a:r>
            <a:endParaRPr lang="en-US" altLang="zh-CN" dirty="0"/>
          </a:p>
          <a:p>
            <a:endParaRPr lang="en-US" altLang="zh-CN" dirty="0"/>
          </a:p>
          <a:p>
            <a:r>
              <a:rPr lang="zh-CN" altLang="en-US" dirty="0"/>
              <a:t>轮流协议（</a:t>
            </a:r>
            <a:r>
              <a:rPr lang="en-US" altLang="zh-CN" dirty="0"/>
              <a:t>taking turns</a:t>
            </a:r>
            <a:r>
              <a:rPr lang="zh-CN" altLang="en-US" dirty="0"/>
              <a:t>）</a:t>
            </a:r>
            <a:endParaRPr lang="en-US" altLang="zh-CN" dirty="0"/>
          </a:p>
        </p:txBody>
      </p:sp>
      <p:sp>
        <p:nvSpPr>
          <p:cNvPr id="4" name="灯片编号占位符 3">
            <a:extLst>
              <a:ext uri="{FF2B5EF4-FFF2-40B4-BE49-F238E27FC236}">
                <a16:creationId xmlns:a16="http://schemas.microsoft.com/office/drawing/2014/main" id="{2D4CE4B4-475A-4C61-BB06-49C0461CE221}"/>
              </a:ext>
            </a:extLst>
          </p:cNvPr>
          <p:cNvSpPr>
            <a:spLocks noGrp="1"/>
          </p:cNvSpPr>
          <p:nvPr>
            <p:ph type="sldNum" sz="quarter" idx="11"/>
          </p:nvPr>
        </p:nvSpPr>
        <p:spPr/>
        <p:txBody>
          <a:bodyPr/>
          <a:lstStyle/>
          <a:p>
            <a:pPr>
              <a:defRPr/>
            </a:pPr>
            <a:fld id="{3FFE790D-BCFB-4008-9260-CA63AEE325FD}" type="slidenum">
              <a:rPr lang="en-US" smtClean="0"/>
              <a:pPr>
                <a:defRPr/>
              </a:pPr>
              <a:t>62</a:t>
            </a:fld>
            <a:endParaRPr lang="en-US" dirty="0"/>
          </a:p>
        </p:txBody>
      </p:sp>
    </p:spTree>
    <p:extLst>
      <p:ext uri="{BB962C8B-B14F-4D97-AF65-F5344CB8AC3E}">
        <p14:creationId xmlns:p14="http://schemas.microsoft.com/office/powerpoint/2010/main" val="40376320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A35C35-749B-47DD-8333-0D4B37602122}"/>
              </a:ext>
            </a:extLst>
          </p:cNvPr>
          <p:cNvSpPr>
            <a:spLocks noGrp="1"/>
          </p:cNvSpPr>
          <p:nvPr>
            <p:ph type="title"/>
          </p:nvPr>
        </p:nvSpPr>
        <p:spPr/>
        <p:txBody>
          <a:bodyPr/>
          <a:lstStyle/>
          <a:p>
            <a:r>
              <a:rPr lang="zh-CN" altLang="en-US" dirty="0"/>
              <a:t>目录</a:t>
            </a:r>
          </a:p>
        </p:txBody>
      </p:sp>
      <p:sp>
        <p:nvSpPr>
          <p:cNvPr id="7" name="内容占位符 6">
            <a:extLst>
              <a:ext uri="{FF2B5EF4-FFF2-40B4-BE49-F238E27FC236}">
                <a16:creationId xmlns:a16="http://schemas.microsoft.com/office/drawing/2014/main" id="{824D9CC0-37C0-485A-ABDB-37DD72F2701D}"/>
              </a:ext>
            </a:extLst>
          </p:cNvPr>
          <p:cNvSpPr>
            <a:spLocks noGrp="1"/>
          </p:cNvSpPr>
          <p:nvPr>
            <p:ph idx="1"/>
          </p:nvPr>
        </p:nvSpPr>
        <p:spPr/>
        <p:txBody>
          <a:bodyPr/>
          <a:lstStyle/>
          <a:p>
            <a:r>
              <a:rPr lang="zh-CN" altLang="en-US" dirty="0"/>
              <a:t>链路层概述</a:t>
            </a:r>
            <a:endParaRPr lang="en-US" altLang="zh-CN" dirty="0"/>
          </a:p>
          <a:p>
            <a:r>
              <a:rPr lang="zh-CN" altLang="en-US" dirty="0"/>
              <a:t>成帧</a:t>
            </a:r>
            <a:endParaRPr lang="en-US" altLang="zh-CN" dirty="0"/>
          </a:p>
          <a:p>
            <a:r>
              <a:rPr lang="zh-CN" altLang="en-US" dirty="0"/>
              <a:t>差错检测与修复</a:t>
            </a:r>
            <a:endParaRPr lang="en-US" altLang="zh-CN" dirty="0"/>
          </a:p>
          <a:p>
            <a:r>
              <a:rPr lang="zh-CN" altLang="en-US" dirty="0">
                <a:solidFill>
                  <a:srgbClr val="FF0000"/>
                </a:solidFill>
              </a:rPr>
              <a:t>访问控制</a:t>
            </a:r>
            <a:endParaRPr lang="en-US" altLang="zh-CN" dirty="0">
              <a:solidFill>
                <a:srgbClr val="FF0000"/>
              </a:solidFill>
            </a:endParaRPr>
          </a:p>
          <a:p>
            <a:pPr lvl="1"/>
            <a:r>
              <a:rPr lang="zh-CN" altLang="en-US" dirty="0">
                <a:solidFill>
                  <a:srgbClr val="FF0000"/>
                </a:solidFill>
              </a:rPr>
              <a:t>信道划分：</a:t>
            </a:r>
            <a:r>
              <a:rPr lang="en-US" altLang="zh-CN" dirty="0">
                <a:solidFill>
                  <a:srgbClr val="FF0000"/>
                </a:solidFill>
              </a:rPr>
              <a:t>TDMA</a:t>
            </a:r>
            <a:r>
              <a:rPr lang="zh-CN" altLang="en-US" dirty="0">
                <a:solidFill>
                  <a:srgbClr val="FF0000"/>
                </a:solidFill>
              </a:rPr>
              <a:t>、</a:t>
            </a:r>
            <a:r>
              <a:rPr lang="en-US" altLang="zh-CN" dirty="0">
                <a:solidFill>
                  <a:srgbClr val="FF0000"/>
                </a:solidFill>
              </a:rPr>
              <a:t>FDMA</a:t>
            </a:r>
          </a:p>
          <a:p>
            <a:pPr lvl="1"/>
            <a:r>
              <a:rPr lang="zh-CN" altLang="en-US" dirty="0"/>
              <a:t>随机访问</a:t>
            </a:r>
            <a:endParaRPr lang="en-US" altLang="zh-CN" dirty="0"/>
          </a:p>
          <a:p>
            <a:pPr lvl="1"/>
            <a:r>
              <a:rPr lang="zh-CN" altLang="en-US" dirty="0"/>
              <a:t>轮流协议</a:t>
            </a:r>
          </a:p>
        </p:txBody>
      </p:sp>
      <p:sp>
        <p:nvSpPr>
          <p:cNvPr id="5" name="灯片编号占位符 4">
            <a:extLst>
              <a:ext uri="{FF2B5EF4-FFF2-40B4-BE49-F238E27FC236}">
                <a16:creationId xmlns:a16="http://schemas.microsoft.com/office/drawing/2014/main" id="{78046BEA-48F0-42A7-BA1A-E6890BE5C25D}"/>
              </a:ext>
            </a:extLst>
          </p:cNvPr>
          <p:cNvSpPr>
            <a:spLocks noGrp="1"/>
          </p:cNvSpPr>
          <p:nvPr>
            <p:ph type="sldNum" sz="quarter" idx="11"/>
          </p:nvPr>
        </p:nvSpPr>
        <p:spPr/>
        <p:txBody>
          <a:bodyPr/>
          <a:lstStyle/>
          <a:p>
            <a:pPr>
              <a:defRPr/>
            </a:pPr>
            <a:fld id="{138DC131-9A15-4746-A2F6-35F31BCF58C6}" type="slidenum">
              <a:rPr lang="en-US" smtClean="0"/>
              <a:pPr>
                <a:defRPr/>
              </a:pPr>
              <a:t>63</a:t>
            </a:fld>
            <a:endParaRPr lang="en-US" dirty="0"/>
          </a:p>
        </p:txBody>
      </p:sp>
    </p:spTree>
    <p:extLst>
      <p:ext uri="{BB962C8B-B14F-4D97-AF65-F5344CB8AC3E}">
        <p14:creationId xmlns:p14="http://schemas.microsoft.com/office/powerpoint/2010/main" val="2068040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681FC-40E4-4E88-99C2-337B47BA9B7F}"/>
              </a:ext>
            </a:extLst>
          </p:cNvPr>
          <p:cNvSpPr>
            <a:spLocks noGrp="1"/>
          </p:cNvSpPr>
          <p:nvPr>
            <p:ph type="title"/>
          </p:nvPr>
        </p:nvSpPr>
        <p:spPr/>
        <p:txBody>
          <a:bodyPr/>
          <a:lstStyle/>
          <a:p>
            <a:r>
              <a:rPr lang="zh-CN" altLang="en-US" dirty="0"/>
              <a:t>信道划分：</a:t>
            </a:r>
            <a:r>
              <a:rPr lang="en-US" altLang="zh-CN" dirty="0"/>
              <a:t>TDMA</a:t>
            </a:r>
            <a:endParaRPr lang="zh-CN" altLang="en-US" dirty="0"/>
          </a:p>
        </p:txBody>
      </p:sp>
      <p:sp>
        <p:nvSpPr>
          <p:cNvPr id="4" name="灯片编号占位符 3">
            <a:extLst>
              <a:ext uri="{FF2B5EF4-FFF2-40B4-BE49-F238E27FC236}">
                <a16:creationId xmlns:a16="http://schemas.microsoft.com/office/drawing/2014/main" id="{6CA3C712-1C43-4697-8C18-F31F9F6B7162}"/>
              </a:ext>
            </a:extLst>
          </p:cNvPr>
          <p:cNvSpPr>
            <a:spLocks noGrp="1"/>
          </p:cNvSpPr>
          <p:nvPr>
            <p:ph type="sldNum" sz="quarter" idx="11"/>
          </p:nvPr>
        </p:nvSpPr>
        <p:spPr/>
        <p:txBody>
          <a:bodyPr/>
          <a:lstStyle/>
          <a:p>
            <a:pPr>
              <a:defRPr/>
            </a:pPr>
            <a:fld id="{3FFE790D-BCFB-4008-9260-CA63AEE325FD}" type="slidenum">
              <a:rPr lang="en-US" smtClean="0"/>
              <a:pPr>
                <a:defRPr/>
              </a:pPr>
              <a:t>64</a:t>
            </a:fld>
            <a:endParaRPr lang="en-US" dirty="0"/>
          </a:p>
        </p:txBody>
      </p:sp>
      <p:sp>
        <p:nvSpPr>
          <p:cNvPr id="5" name="Rectangle 3">
            <a:extLst>
              <a:ext uri="{FF2B5EF4-FFF2-40B4-BE49-F238E27FC236}">
                <a16:creationId xmlns:a16="http://schemas.microsoft.com/office/drawing/2014/main" id="{9D74741A-2A3C-4F86-9AD2-2EBF222B3BDD}"/>
              </a:ext>
            </a:extLst>
          </p:cNvPr>
          <p:cNvSpPr txBox="1">
            <a:spLocks noChangeArrowheads="1"/>
          </p:cNvSpPr>
          <p:nvPr/>
        </p:nvSpPr>
        <p:spPr bwMode="auto">
          <a:xfrm>
            <a:off x="1676405" y="1652587"/>
            <a:ext cx="9524994" cy="2855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lnSpc>
                <a:spcPct val="75000"/>
              </a:lnSpc>
              <a:buFont typeface="Wingdings" charset="0"/>
              <a:buNone/>
              <a:defRPr/>
            </a:pPr>
            <a:r>
              <a:rPr lang="en-US" sz="2400" kern="0" dirty="0">
                <a:solidFill>
                  <a:srgbClr val="CC0000"/>
                </a:solidFill>
                <a:latin typeface="微软雅黑" panose="020B0503020204020204" pitchFamily="34" charset="-122"/>
                <a:ea typeface="微软雅黑" panose="020B0503020204020204" pitchFamily="34" charset="-122"/>
              </a:rPr>
              <a:t>TDMA: time division multiple access</a:t>
            </a:r>
            <a:r>
              <a:rPr lang="en-US" sz="2400" kern="0" dirty="0">
                <a:latin typeface="微软雅黑" panose="020B0503020204020204" pitchFamily="34" charset="-122"/>
                <a:ea typeface="微软雅黑" panose="020B0503020204020204" pitchFamily="34" charset="-122"/>
              </a:rPr>
              <a:t> </a:t>
            </a:r>
          </a:p>
          <a:p>
            <a:pPr>
              <a:lnSpc>
                <a:spcPct val="75000"/>
              </a:lnSpc>
              <a:defRPr/>
            </a:pPr>
            <a:endParaRPr lang="en-US" altLang="zh-CN" kern="0" dirty="0">
              <a:latin typeface="微软雅黑" panose="020B0503020204020204" pitchFamily="34" charset="-122"/>
              <a:ea typeface="微软雅黑" panose="020B0503020204020204" pitchFamily="34" charset="-122"/>
            </a:endParaRPr>
          </a:p>
          <a:p>
            <a:pPr>
              <a:lnSpc>
                <a:spcPct val="75000"/>
              </a:lnSpc>
              <a:defRPr/>
            </a:pPr>
            <a:r>
              <a:rPr lang="zh-CN" altLang="en-US" kern="0" dirty="0">
                <a:latin typeface="微软雅黑" panose="020B0503020204020204" pitchFamily="34" charset="-122"/>
                <a:ea typeface="微软雅黑" panose="020B0503020204020204" pitchFamily="34" charset="-122"/>
              </a:rPr>
              <a:t>划分出等长时间片（长度为报文传输时间）</a:t>
            </a:r>
            <a:endParaRPr lang="en-US" altLang="zh-CN" kern="0" dirty="0">
              <a:latin typeface="微软雅黑" panose="020B0503020204020204" pitchFamily="34" charset="-122"/>
              <a:ea typeface="微软雅黑" panose="020B0503020204020204" pitchFamily="34" charset="-122"/>
            </a:endParaRPr>
          </a:p>
          <a:p>
            <a:pPr>
              <a:lnSpc>
                <a:spcPct val="75000"/>
              </a:lnSpc>
              <a:defRPr/>
            </a:pPr>
            <a:r>
              <a:rPr lang="zh-CN" altLang="en-US" kern="0" dirty="0">
                <a:latin typeface="微软雅黑" panose="020B0503020204020204" pitchFamily="34" charset="-122"/>
                <a:ea typeface="微软雅黑" panose="020B0503020204020204" pitchFamily="34" charset="-122"/>
              </a:rPr>
              <a:t>时间片依次分给各个站点</a:t>
            </a:r>
            <a:endParaRPr lang="en-US" altLang="zh-CN" kern="0" dirty="0">
              <a:latin typeface="微软雅黑" panose="020B0503020204020204" pitchFamily="34" charset="-122"/>
              <a:ea typeface="微软雅黑" panose="020B0503020204020204" pitchFamily="34" charset="-122"/>
            </a:endParaRPr>
          </a:p>
          <a:p>
            <a:pPr>
              <a:lnSpc>
                <a:spcPct val="75000"/>
              </a:lnSpc>
              <a:defRPr/>
            </a:pPr>
            <a:r>
              <a:rPr lang="zh-CN" altLang="en-US" kern="0" dirty="0">
                <a:latin typeface="微软雅黑" panose="020B0503020204020204" pitchFamily="34" charset="-122"/>
                <a:ea typeface="微软雅黑" panose="020B0503020204020204" pitchFamily="34" charset="-122"/>
              </a:rPr>
              <a:t>未使用的时间片处于空闲</a:t>
            </a:r>
            <a:endParaRPr lang="en-US" altLang="zh-CN" kern="0" dirty="0">
              <a:latin typeface="微软雅黑" panose="020B0503020204020204" pitchFamily="34" charset="-122"/>
              <a:ea typeface="微软雅黑" panose="020B0503020204020204" pitchFamily="34" charset="-122"/>
            </a:endParaRPr>
          </a:p>
          <a:p>
            <a:pPr>
              <a:lnSpc>
                <a:spcPct val="75000"/>
              </a:lnSpc>
              <a:defRPr/>
            </a:pPr>
            <a:r>
              <a:rPr lang="zh-CN" altLang="en-US" kern="0" dirty="0">
                <a:latin typeface="微软雅黑" panose="020B0503020204020204" pitchFamily="34" charset="-122"/>
                <a:ea typeface="微软雅黑" panose="020B0503020204020204" pitchFamily="34" charset="-122"/>
              </a:rPr>
              <a:t>例子</a:t>
            </a:r>
            <a:r>
              <a:rPr lang="en-US" kern="0" dirty="0">
                <a:latin typeface="微软雅黑" panose="020B0503020204020204" pitchFamily="34" charset="-122"/>
                <a:ea typeface="微软雅黑" panose="020B0503020204020204" pitchFamily="34" charset="-122"/>
              </a:rPr>
              <a:t>: 6-</a:t>
            </a:r>
            <a:r>
              <a:rPr lang="zh-CN" altLang="en-US" kern="0" dirty="0">
                <a:latin typeface="微软雅黑" panose="020B0503020204020204" pitchFamily="34" charset="-122"/>
                <a:ea typeface="微软雅黑" panose="020B0503020204020204" pitchFamily="34" charset="-122"/>
              </a:rPr>
              <a:t>站点共享信道</a:t>
            </a:r>
            <a:r>
              <a:rPr lang="en-US"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站点</a:t>
            </a:r>
            <a:r>
              <a:rPr lang="en-US" kern="0" dirty="0">
                <a:latin typeface="微软雅黑" panose="020B0503020204020204" pitchFamily="34" charset="-122"/>
                <a:ea typeface="微软雅黑" panose="020B0503020204020204" pitchFamily="34" charset="-122"/>
              </a:rPr>
              <a:t>1,3,4</a:t>
            </a:r>
            <a:r>
              <a:rPr lang="zh-CN" altLang="en-US" kern="0" dirty="0">
                <a:latin typeface="微软雅黑" panose="020B0503020204020204" pitchFamily="34" charset="-122"/>
                <a:ea typeface="微软雅黑" panose="020B0503020204020204" pitchFamily="34" charset="-122"/>
              </a:rPr>
              <a:t>有数据包要发送</a:t>
            </a:r>
            <a:r>
              <a:rPr lang="en-US"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时间片</a:t>
            </a:r>
            <a:r>
              <a:rPr lang="en-US" kern="0" dirty="0">
                <a:latin typeface="微软雅黑" panose="020B0503020204020204" pitchFamily="34" charset="-122"/>
                <a:ea typeface="微软雅黑" panose="020B0503020204020204" pitchFamily="34" charset="-122"/>
              </a:rPr>
              <a:t>2,5,6</a:t>
            </a:r>
            <a:r>
              <a:rPr lang="zh-CN" altLang="en-US" kern="0" dirty="0">
                <a:latin typeface="微软雅黑" panose="020B0503020204020204" pitchFamily="34" charset="-122"/>
                <a:ea typeface="微软雅黑" panose="020B0503020204020204" pitchFamily="34" charset="-122"/>
              </a:rPr>
              <a:t>空闲</a:t>
            </a:r>
            <a:r>
              <a:rPr lang="en-US" kern="0" dirty="0">
                <a:latin typeface="微软雅黑" panose="020B0503020204020204" pitchFamily="34" charset="-122"/>
                <a:ea typeface="微软雅黑" panose="020B0503020204020204" pitchFamily="34" charset="-122"/>
              </a:rPr>
              <a:t> </a:t>
            </a:r>
            <a:endParaRPr lang="en-US" sz="3200" kern="0" dirty="0">
              <a:latin typeface="微软雅黑" panose="020B0503020204020204" pitchFamily="34" charset="-122"/>
              <a:ea typeface="微软雅黑" panose="020B0503020204020204" pitchFamily="34" charset="-122"/>
            </a:endParaRPr>
          </a:p>
        </p:txBody>
      </p:sp>
      <p:sp>
        <p:nvSpPr>
          <p:cNvPr id="6" name="Line 7">
            <a:extLst>
              <a:ext uri="{FF2B5EF4-FFF2-40B4-BE49-F238E27FC236}">
                <a16:creationId xmlns:a16="http://schemas.microsoft.com/office/drawing/2014/main" id="{A997E8F5-CECE-4A8C-BF29-DFD52028C66E}"/>
              </a:ext>
            </a:extLst>
          </p:cNvPr>
          <p:cNvSpPr>
            <a:spLocks noChangeShapeType="1"/>
          </p:cNvSpPr>
          <p:nvPr/>
        </p:nvSpPr>
        <p:spPr bwMode="auto">
          <a:xfrm>
            <a:off x="2971800" y="5638800"/>
            <a:ext cx="608488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7" name="Rectangle 8">
            <a:extLst>
              <a:ext uri="{FF2B5EF4-FFF2-40B4-BE49-F238E27FC236}">
                <a16:creationId xmlns:a16="http://schemas.microsoft.com/office/drawing/2014/main" id="{683989B1-9E7F-4310-9365-B0F6196FEB76}"/>
              </a:ext>
            </a:extLst>
          </p:cNvPr>
          <p:cNvSpPr>
            <a:spLocks noChangeArrowheads="1"/>
          </p:cNvSpPr>
          <p:nvPr/>
        </p:nvSpPr>
        <p:spPr bwMode="auto">
          <a:xfrm>
            <a:off x="3194050" y="5411787"/>
            <a:ext cx="479425" cy="230188"/>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8" name="Rectangle 10">
            <a:extLst>
              <a:ext uri="{FF2B5EF4-FFF2-40B4-BE49-F238E27FC236}">
                <a16:creationId xmlns:a16="http://schemas.microsoft.com/office/drawing/2014/main" id="{0EF45839-C23A-4C60-ACAF-946554C3B75A}"/>
              </a:ext>
            </a:extLst>
          </p:cNvPr>
          <p:cNvSpPr>
            <a:spLocks noChangeArrowheads="1"/>
          </p:cNvSpPr>
          <p:nvPr/>
        </p:nvSpPr>
        <p:spPr bwMode="auto">
          <a:xfrm>
            <a:off x="4152900" y="5411787"/>
            <a:ext cx="479425" cy="230188"/>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9" name="Rectangle 11">
            <a:extLst>
              <a:ext uri="{FF2B5EF4-FFF2-40B4-BE49-F238E27FC236}">
                <a16:creationId xmlns:a16="http://schemas.microsoft.com/office/drawing/2014/main" id="{F47FF6CF-AE63-4FC0-A5E4-9F9CEF573070}"/>
              </a:ext>
            </a:extLst>
          </p:cNvPr>
          <p:cNvSpPr>
            <a:spLocks noChangeArrowheads="1"/>
          </p:cNvSpPr>
          <p:nvPr/>
        </p:nvSpPr>
        <p:spPr bwMode="auto">
          <a:xfrm>
            <a:off x="4627562" y="5411787"/>
            <a:ext cx="479425" cy="23018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0" name="Line 13">
            <a:extLst>
              <a:ext uri="{FF2B5EF4-FFF2-40B4-BE49-F238E27FC236}">
                <a16:creationId xmlns:a16="http://schemas.microsoft.com/office/drawing/2014/main" id="{D57ED712-6A74-4198-A4CE-233377297BB0}"/>
              </a:ext>
            </a:extLst>
          </p:cNvPr>
          <p:cNvSpPr>
            <a:spLocks noChangeShapeType="1"/>
          </p:cNvSpPr>
          <p:nvPr/>
        </p:nvSpPr>
        <p:spPr bwMode="auto">
          <a:xfrm>
            <a:off x="3195636" y="5299076"/>
            <a:ext cx="0" cy="33813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1" name="Line 16">
            <a:extLst>
              <a:ext uri="{FF2B5EF4-FFF2-40B4-BE49-F238E27FC236}">
                <a16:creationId xmlns:a16="http://schemas.microsoft.com/office/drawing/2014/main" id="{625DBB12-AEBE-4E14-8663-E46896233713}"/>
              </a:ext>
            </a:extLst>
          </p:cNvPr>
          <p:cNvSpPr>
            <a:spLocks noChangeShapeType="1"/>
          </p:cNvSpPr>
          <p:nvPr/>
        </p:nvSpPr>
        <p:spPr bwMode="auto">
          <a:xfrm>
            <a:off x="6061074" y="5302251"/>
            <a:ext cx="0" cy="3381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2" name="Text Box 23">
            <a:extLst>
              <a:ext uri="{FF2B5EF4-FFF2-40B4-BE49-F238E27FC236}">
                <a16:creationId xmlns:a16="http://schemas.microsoft.com/office/drawing/2014/main" id="{E84CEE14-AA21-4F4F-8554-DE7FA30AFD9D}"/>
              </a:ext>
            </a:extLst>
          </p:cNvPr>
          <p:cNvSpPr txBox="1">
            <a:spLocks noChangeArrowheads="1"/>
          </p:cNvSpPr>
          <p:nvPr/>
        </p:nvSpPr>
        <p:spPr bwMode="auto">
          <a:xfrm>
            <a:off x="3294062" y="5378450"/>
            <a:ext cx="29686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rPr>
              <a:t>1</a:t>
            </a:r>
          </a:p>
        </p:txBody>
      </p:sp>
      <p:sp>
        <p:nvSpPr>
          <p:cNvPr id="13" name="Text Box 24">
            <a:extLst>
              <a:ext uri="{FF2B5EF4-FFF2-40B4-BE49-F238E27FC236}">
                <a16:creationId xmlns:a16="http://schemas.microsoft.com/office/drawing/2014/main" id="{E38ECCAC-DC93-41E6-A00E-70EF07A441E5}"/>
              </a:ext>
            </a:extLst>
          </p:cNvPr>
          <p:cNvSpPr txBox="1">
            <a:spLocks noChangeArrowheads="1"/>
          </p:cNvSpPr>
          <p:nvPr/>
        </p:nvSpPr>
        <p:spPr bwMode="auto">
          <a:xfrm>
            <a:off x="4240212" y="5364162"/>
            <a:ext cx="29686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rPr>
              <a:t>3</a:t>
            </a:r>
          </a:p>
        </p:txBody>
      </p:sp>
      <p:sp>
        <p:nvSpPr>
          <p:cNvPr id="14" name="Text Box 25">
            <a:extLst>
              <a:ext uri="{FF2B5EF4-FFF2-40B4-BE49-F238E27FC236}">
                <a16:creationId xmlns:a16="http://schemas.microsoft.com/office/drawing/2014/main" id="{F4285062-3576-439F-B039-3C5008E8DF80}"/>
              </a:ext>
            </a:extLst>
          </p:cNvPr>
          <p:cNvSpPr txBox="1">
            <a:spLocks noChangeArrowheads="1"/>
          </p:cNvSpPr>
          <p:nvPr/>
        </p:nvSpPr>
        <p:spPr bwMode="auto">
          <a:xfrm>
            <a:off x="4705349" y="5370512"/>
            <a:ext cx="2968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rPr>
              <a:t>4</a:t>
            </a:r>
          </a:p>
        </p:txBody>
      </p:sp>
      <p:sp>
        <p:nvSpPr>
          <p:cNvPr id="15" name="Rectangle 26">
            <a:extLst>
              <a:ext uri="{FF2B5EF4-FFF2-40B4-BE49-F238E27FC236}">
                <a16:creationId xmlns:a16="http://schemas.microsoft.com/office/drawing/2014/main" id="{C82AB173-1E89-4036-8AC9-412143E49844}"/>
              </a:ext>
            </a:extLst>
          </p:cNvPr>
          <p:cNvSpPr>
            <a:spLocks noChangeArrowheads="1"/>
          </p:cNvSpPr>
          <p:nvPr/>
        </p:nvSpPr>
        <p:spPr bwMode="auto">
          <a:xfrm>
            <a:off x="6051550" y="5407026"/>
            <a:ext cx="479425" cy="230187"/>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6" name="Rectangle 27">
            <a:extLst>
              <a:ext uri="{FF2B5EF4-FFF2-40B4-BE49-F238E27FC236}">
                <a16:creationId xmlns:a16="http://schemas.microsoft.com/office/drawing/2014/main" id="{295D10DD-057A-444E-9258-2EEA9142852B}"/>
              </a:ext>
            </a:extLst>
          </p:cNvPr>
          <p:cNvSpPr>
            <a:spLocks noChangeArrowheads="1"/>
          </p:cNvSpPr>
          <p:nvPr/>
        </p:nvSpPr>
        <p:spPr bwMode="auto">
          <a:xfrm>
            <a:off x="7010400" y="5407026"/>
            <a:ext cx="479425" cy="230187"/>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7" name="Rectangle 28">
            <a:extLst>
              <a:ext uri="{FF2B5EF4-FFF2-40B4-BE49-F238E27FC236}">
                <a16:creationId xmlns:a16="http://schemas.microsoft.com/office/drawing/2014/main" id="{15DE58C2-E2FF-41E8-8005-0670F2BCA428}"/>
              </a:ext>
            </a:extLst>
          </p:cNvPr>
          <p:cNvSpPr>
            <a:spLocks noChangeArrowheads="1"/>
          </p:cNvSpPr>
          <p:nvPr/>
        </p:nvSpPr>
        <p:spPr bwMode="auto">
          <a:xfrm>
            <a:off x="7485062" y="5407026"/>
            <a:ext cx="479425" cy="230187"/>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8" name="Line 29">
            <a:extLst>
              <a:ext uri="{FF2B5EF4-FFF2-40B4-BE49-F238E27FC236}">
                <a16:creationId xmlns:a16="http://schemas.microsoft.com/office/drawing/2014/main" id="{90B88B04-821C-4019-B6B2-1AB4D3850893}"/>
              </a:ext>
            </a:extLst>
          </p:cNvPr>
          <p:cNvSpPr>
            <a:spLocks noChangeShapeType="1"/>
          </p:cNvSpPr>
          <p:nvPr/>
        </p:nvSpPr>
        <p:spPr bwMode="auto">
          <a:xfrm>
            <a:off x="6053136" y="5294312"/>
            <a:ext cx="0" cy="3381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9" name="Text Box 30">
            <a:extLst>
              <a:ext uri="{FF2B5EF4-FFF2-40B4-BE49-F238E27FC236}">
                <a16:creationId xmlns:a16="http://schemas.microsoft.com/office/drawing/2014/main" id="{4D8B7B93-B6E4-4B63-9AD9-E0E4AED20011}"/>
              </a:ext>
            </a:extLst>
          </p:cNvPr>
          <p:cNvSpPr txBox="1">
            <a:spLocks noChangeArrowheads="1"/>
          </p:cNvSpPr>
          <p:nvPr/>
        </p:nvSpPr>
        <p:spPr bwMode="auto">
          <a:xfrm>
            <a:off x="6151562" y="5373687"/>
            <a:ext cx="29686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rPr>
              <a:t>1</a:t>
            </a:r>
          </a:p>
        </p:txBody>
      </p:sp>
      <p:sp>
        <p:nvSpPr>
          <p:cNvPr id="20" name="Text Box 31">
            <a:extLst>
              <a:ext uri="{FF2B5EF4-FFF2-40B4-BE49-F238E27FC236}">
                <a16:creationId xmlns:a16="http://schemas.microsoft.com/office/drawing/2014/main" id="{DACD678C-D8A3-4411-AE06-E3764B84DA74}"/>
              </a:ext>
            </a:extLst>
          </p:cNvPr>
          <p:cNvSpPr txBox="1">
            <a:spLocks noChangeArrowheads="1"/>
          </p:cNvSpPr>
          <p:nvPr/>
        </p:nvSpPr>
        <p:spPr bwMode="auto">
          <a:xfrm>
            <a:off x="7097712" y="5359400"/>
            <a:ext cx="29686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rPr>
              <a:t>3</a:t>
            </a:r>
          </a:p>
        </p:txBody>
      </p:sp>
      <p:sp>
        <p:nvSpPr>
          <p:cNvPr id="21" name="Text Box 32">
            <a:extLst>
              <a:ext uri="{FF2B5EF4-FFF2-40B4-BE49-F238E27FC236}">
                <a16:creationId xmlns:a16="http://schemas.microsoft.com/office/drawing/2014/main" id="{715AC5F0-33C8-4E69-A99A-56DF72F34ED0}"/>
              </a:ext>
            </a:extLst>
          </p:cNvPr>
          <p:cNvSpPr txBox="1">
            <a:spLocks noChangeArrowheads="1"/>
          </p:cNvSpPr>
          <p:nvPr/>
        </p:nvSpPr>
        <p:spPr bwMode="auto">
          <a:xfrm>
            <a:off x="7562849" y="5365750"/>
            <a:ext cx="2968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rPr>
              <a:t>4</a:t>
            </a:r>
          </a:p>
        </p:txBody>
      </p:sp>
      <p:sp>
        <p:nvSpPr>
          <p:cNvPr id="22" name="Line 34">
            <a:extLst>
              <a:ext uri="{FF2B5EF4-FFF2-40B4-BE49-F238E27FC236}">
                <a16:creationId xmlns:a16="http://schemas.microsoft.com/office/drawing/2014/main" id="{750BE4EF-30FC-41C4-9098-09C681591EC1}"/>
              </a:ext>
            </a:extLst>
          </p:cNvPr>
          <p:cNvSpPr>
            <a:spLocks noChangeShapeType="1"/>
          </p:cNvSpPr>
          <p:nvPr/>
        </p:nvSpPr>
        <p:spPr bwMode="auto">
          <a:xfrm>
            <a:off x="3676649" y="5403851"/>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3" name="Line 35">
            <a:extLst>
              <a:ext uri="{FF2B5EF4-FFF2-40B4-BE49-F238E27FC236}">
                <a16:creationId xmlns:a16="http://schemas.microsoft.com/office/drawing/2014/main" id="{003F7CC0-10B8-472B-ABF6-D8C752A1D136}"/>
              </a:ext>
            </a:extLst>
          </p:cNvPr>
          <p:cNvSpPr>
            <a:spLocks noChangeShapeType="1"/>
          </p:cNvSpPr>
          <p:nvPr/>
        </p:nvSpPr>
        <p:spPr bwMode="auto">
          <a:xfrm>
            <a:off x="4152899" y="5408613"/>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4" name="Line 36">
            <a:extLst>
              <a:ext uri="{FF2B5EF4-FFF2-40B4-BE49-F238E27FC236}">
                <a16:creationId xmlns:a16="http://schemas.microsoft.com/office/drawing/2014/main" id="{7F448BBE-B15D-4986-B475-086EA3397E5E}"/>
              </a:ext>
            </a:extLst>
          </p:cNvPr>
          <p:cNvSpPr>
            <a:spLocks noChangeShapeType="1"/>
          </p:cNvSpPr>
          <p:nvPr/>
        </p:nvSpPr>
        <p:spPr bwMode="auto">
          <a:xfrm>
            <a:off x="4629149" y="5408613"/>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5" name="Line 37">
            <a:extLst>
              <a:ext uri="{FF2B5EF4-FFF2-40B4-BE49-F238E27FC236}">
                <a16:creationId xmlns:a16="http://schemas.microsoft.com/office/drawing/2014/main" id="{2975A974-18AF-4948-8FA2-13A5DC8BA878}"/>
              </a:ext>
            </a:extLst>
          </p:cNvPr>
          <p:cNvSpPr>
            <a:spLocks noChangeShapeType="1"/>
          </p:cNvSpPr>
          <p:nvPr/>
        </p:nvSpPr>
        <p:spPr bwMode="auto">
          <a:xfrm>
            <a:off x="5105399" y="5408613"/>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6" name="Line 38">
            <a:extLst>
              <a:ext uri="{FF2B5EF4-FFF2-40B4-BE49-F238E27FC236}">
                <a16:creationId xmlns:a16="http://schemas.microsoft.com/office/drawing/2014/main" id="{266CFDA2-177F-45A0-8943-5E3936BD2BD0}"/>
              </a:ext>
            </a:extLst>
          </p:cNvPr>
          <p:cNvSpPr>
            <a:spLocks noChangeShapeType="1"/>
          </p:cNvSpPr>
          <p:nvPr/>
        </p:nvSpPr>
        <p:spPr bwMode="auto">
          <a:xfrm>
            <a:off x="5586411" y="5399088"/>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7" name="Line 39">
            <a:extLst>
              <a:ext uri="{FF2B5EF4-FFF2-40B4-BE49-F238E27FC236}">
                <a16:creationId xmlns:a16="http://schemas.microsoft.com/office/drawing/2014/main" id="{E3815810-3677-4AFB-A53B-142922B2973E}"/>
              </a:ext>
            </a:extLst>
          </p:cNvPr>
          <p:cNvSpPr>
            <a:spLocks noChangeShapeType="1"/>
          </p:cNvSpPr>
          <p:nvPr/>
        </p:nvSpPr>
        <p:spPr bwMode="auto">
          <a:xfrm>
            <a:off x="6534149" y="5403851"/>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8" name="Line 40">
            <a:extLst>
              <a:ext uri="{FF2B5EF4-FFF2-40B4-BE49-F238E27FC236}">
                <a16:creationId xmlns:a16="http://schemas.microsoft.com/office/drawing/2014/main" id="{088B7CFD-B08C-4E86-81F6-1225283000AA}"/>
              </a:ext>
            </a:extLst>
          </p:cNvPr>
          <p:cNvSpPr>
            <a:spLocks noChangeShapeType="1"/>
          </p:cNvSpPr>
          <p:nvPr/>
        </p:nvSpPr>
        <p:spPr bwMode="auto">
          <a:xfrm>
            <a:off x="7481886" y="5399088"/>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9" name="Line 41">
            <a:extLst>
              <a:ext uri="{FF2B5EF4-FFF2-40B4-BE49-F238E27FC236}">
                <a16:creationId xmlns:a16="http://schemas.microsoft.com/office/drawing/2014/main" id="{F0614133-C45D-4B82-9326-D45026B3AC4E}"/>
              </a:ext>
            </a:extLst>
          </p:cNvPr>
          <p:cNvSpPr>
            <a:spLocks noChangeShapeType="1"/>
          </p:cNvSpPr>
          <p:nvPr/>
        </p:nvSpPr>
        <p:spPr bwMode="auto">
          <a:xfrm>
            <a:off x="8429624" y="5394326"/>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0" name="Line 42">
            <a:extLst>
              <a:ext uri="{FF2B5EF4-FFF2-40B4-BE49-F238E27FC236}">
                <a16:creationId xmlns:a16="http://schemas.microsoft.com/office/drawing/2014/main" id="{E271020B-E8E0-4244-B072-F3426F5E741A}"/>
              </a:ext>
            </a:extLst>
          </p:cNvPr>
          <p:cNvSpPr>
            <a:spLocks noChangeShapeType="1"/>
          </p:cNvSpPr>
          <p:nvPr/>
        </p:nvSpPr>
        <p:spPr bwMode="auto">
          <a:xfrm>
            <a:off x="7962899" y="5403851"/>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1" name="Line 43">
            <a:extLst>
              <a:ext uri="{FF2B5EF4-FFF2-40B4-BE49-F238E27FC236}">
                <a16:creationId xmlns:a16="http://schemas.microsoft.com/office/drawing/2014/main" id="{2D7AE053-DC34-49FE-8C9F-E241E417EEF9}"/>
              </a:ext>
            </a:extLst>
          </p:cNvPr>
          <p:cNvSpPr>
            <a:spLocks noChangeShapeType="1"/>
          </p:cNvSpPr>
          <p:nvPr/>
        </p:nvSpPr>
        <p:spPr bwMode="auto">
          <a:xfrm>
            <a:off x="8910636" y="5308601"/>
            <a:ext cx="0" cy="338137"/>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2" name="Line 44">
            <a:extLst>
              <a:ext uri="{FF2B5EF4-FFF2-40B4-BE49-F238E27FC236}">
                <a16:creationId xmlns:a16="http://schemas.microsoft.com/office/drawing/2014/main" id="{F15025CF-D7FB-4F72-A773-A59D8909F9B6}"/>
              </a:ext>
            </a:extLst>
          </p:cNvPr>
          <p:cNvSpPr>
            <a:spLocks noChangeShapeType="1"/>
          </p:cNvSpPr>
          <p:nvPr/>
        </p:nvSpPr>
        <p:spPr bwMode="auto">
          <a:xfrm>
            <a:off x="7010399" y="5403851"/>
            <a:ext cx="0" cy="238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3" name="Text Box 45">
            <a:extLst>
              <a:ext uri="{FF2B5EF4-FFF2-40B4-BE49-F238E27FC236}">
                <a16:creationId xmlns:a16="http://schemas.microsoft.com/office/drawing/2014/main" id="{A4F1F66D-AF54-4F73-A157-0DA7C5815B9D}"/>
              </a:ext>
            </a:extLst>
          </p:cNvPr>
          <p:cNvSpPr txBox="1">
            <a:spLocks noChangeArrowheads="1"/>
          </p:cNvSpPr>
          <p:nvPr/>
        </p:nvSpPr>
        <p:spPr bwMode="auto">
          <a:xfrm>
            <a:off x="4240211" y="4779963"/>
            <a:ext cx="704850"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rPr>
              <a:t>6-slot</a:t>
            </a:r>
          </a:p>
          <a:p>
            <a:pPr>
              <a:defRPr/>
            </a:pPr>
            <a:r>
              <a:rPr lang="en-US" sz="1600" i="0" dirty="0">
                <a:latin typeface="Arial" charset="0"/>
              </a:rPr>
              <a:t>frame</a:t>
            </a:r>
          </a:p>
        </p:txBody>
      </p:sp>
      <p:sp>
        <p:nvSpPr>
          <p:cNvPr id="34" name="Line 46">
            <a:extLst>
              <a:ext uri="{FF2B5EF4-FFF2-40B4-BE49-F238E27FC236}">
                <a16:creationId xmlns:a16="http://schemas.microsoft.com/office/drawing/2014/main" id="{7F0BF349-BD18-4290-BF83-FF68EF1170F2}"/>
              </a:ext>
            </a:extLst>
          </p:cNvPr>
          <p:cNvSpPr>
            <a:spLocks noChangeShapeType="1"/>
          </p:cNvSpPr>
          <p:nvPr/>
        </p:nvSpPr>
        <p:spPr bwMode="auto">
          <a:xfrm>
            <a:off x="5051424" y="5116512"/>
            <a:ext cx="98901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5" name="Line 47">
            <a:extLst>
              <a:ext uri="{FF2B5EF4-FFF2-40B4-BE49-F238E27FC236}">
                <a16:creationId xmlns:a16="http://schemas.microsoft.com/office/drawing/2014/main" id="{EAB14486-15E4-4A91-8399-627326D0D0EB}"/>
              </a:ext>
            </a:extLst>
          </p:cNvPr>
          <p:cNvSpPr>
            <a:spLocks noChangeShapeType="1"/>
          </p:cNvSpPr>
          <p:nvPr/>
        </p:nvSpPr>
        <p:spPr bwMode="auto">
          <a:xfrm flipH="1">
            <a:off x="3206749" y="5111750"/>
            <a:ext cx="98901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6" name="Line 48">
            <a:extLst>
              <a:ext uri="{FF2B5EF4-FFF2-40B4-BE49-F238E27FC236}">
                <a16:creationId xmlns:a16="http://schemas.microsoft.com/office/drawing/2014/main" id="{374740E8-71B6-46DC-A56E-FDB9DA5DDBC3}"/>
              </a:ext>
            </a:extLst>
          </p:cNvPr>
          <p:cNvSpPr>
            <a:spLocks noChangeShapeType="1"/>
          </p:cNvSpPr>
          <p:nvPr/>
        </p:nvSpPr>
        <p:spPr bwMode="auto">
          <a:xfrm>
            <a:off x="3186111" y="5024437"/>
            <a:ext cx="0" cy="3048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7" name="Line 49">
            <a:extLst>
              <a:ext uri="{FF2B5EF4-FFF2-40B4-BE49-F238E27FC236}">
                <a16:creationId xmlns:a16="http://schemas.microsoft.com/office/drawing/2014/main" id="{3A856FEA-683B-4EC9-8923-579F52F0415A}"/>
              </a:ext>
            </a:extLst>
          </p:cNvPr>
          <p:cNvSpPr>
            <a:spLocks noChangeShapeType="1"/>
          </p:cNvSpPr>
          <p:nvPr/>
        </p:nvSpPr>
        <p:spPr bwMode="auto">
          <a:xfrm>
            <a:off x="6045199" y="5014912"/>
            <a:ext cx="0" cy="3048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8" name="Text Box 51">
            <a:extLst>
              <a:ext uri="{FF2B5EF4-FFF2-40B4-BE49-F238E27FC236}">
                <a16:creationId xmlns:a16="http://schemas.microsoft.com/office/drawing/2014/main" id="{9EF5306D-0016-458C-9254-E01B3CD21AB1}"/>
              </a:ext>
            </a:extLst>
          </p:cNvPr>
          <p:cNvSpPr txBox="1">
            <a:spLocks noChangeArrowheads="1"/>
          </p:cNvSpPr>
          <p:nvPr/>
        </p:nvSpPr>
        <p:spPr bwMode="auto">
          <a:xfrm>
            <a:off x="7104061" y="4752976"/>
            <a:ext cx="704850"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rPr>
              <a:t>6-slot</a:t>
            </a:r>
          </a:p>
          <a:p>
            <a:pPr>
              <a:defRPr/>
            </a:pPr>
            <a:r>
              <a:rPr lang="en-US" sz="1600" i="0" dirty="0">
                <a:latin typeface="Arial" charset="0"/>
              </a:rPr>
              <a:t>frame</a:t>
            </a:r>
          </a:p>
        </p:txBody>
      </p:sp>
      <p:sp>
        <p:nvSpPr>
          <p:cNvPr id="39" name="Line 52">
            <a:extLst>
              <a:ext uri="{FF2B5EF4-FFF2-40B4-BE49-F238E27FC236}">
                <a16:creationId xmlns:a16="http://schemas.microsoft.com/office/drawing/2014/main" id="{8B689A27-A1C6-4E60-9229-74BE0CEDAF91}"/>
              </a:ext>
            </a:extLst>
          </p:cNvPr>
          <p:cNvSpPr>
            <a:spLocks noChangeShapeType="1"/>
          </p:cNvSpPr>
          <p:nvPr/>
        </p:nvSpPr>
        <p:spPr bwMode="auto">
          <a:xfrm>
            <a:off x="7915274" y="5122862"/>
            <a:ext cx="98901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0" name="Line 53">
            <a:extLst>
              <a:ext uri="{FF2B5EF4-FFF2-40B4-BE49-F238E27FC236}">
                <a16:creationId xmlns:a16="http://schemas.microsoft.com/office/drawing/2014/main" id="{E8CC3EA0-8EA1-4937-905A-2E5B2335E151}"/>
              </a:ext>
            </a:extLst>
          </p:cNvPr>
          <p:cNvSpPr>
            <a:spLocks noChangeShapeType="1"/>
          </p:cNvSpPr>
          <p:nvPr/>
        </p:nvSpPr>
        <p:spPr bwMode="auto">
          <a:xfrm flipH="1">
            <a:off x="6070599" y="5118100"/>
            <a:ext cx="98901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1" name="Line 55">
            <a:extLst>
              <a:ext uri="{FF2B5EF4-FFF2-40B4-BE49-F238E27FC236}">
                <a16:creationId xmlns:a16="http://schemas.microsoft.com/office/drawing/2014/main" id="{E136FBDA-C78F-48AF-A850-47D3DD046C9A}"/>
              </a:ext>
            </a:extLst>
          </p:cNvPr>
          <p:cNvSpPr>
            <a:spLocks noChangeShapeType="1"/>
          </p:cNvSpPr>
          <p:nvPr/>
        </p:nvSpPr>
        <p:spPr bwMode="auto">
          <a:xfrm>
            <a:off x="8909049" y="4987925"/>
            <a:ext cx="0" cy="3048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Tree>
    <p:extLst>
      <p:ext uri="{BB962C8B-B14F-4D97-AF65-F5344CB8AC3E}">
        <p14:creationId xmlns:p14="http://schemas.microsoft.com/office/powerpoint/2010/main" val="2419688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CCD108-955A-4DE7-B0A4-4EAF2AE289E9}"/>
              </a:ext>
            </a:extLst>
          </p:cNvPr>
          <p:cNvSpPr>
            <a:spLocks noGrp="1"/>
          </p:cNvSpPr>
          <p:nvPr>
            <p:ph type="title"/>
          </p:nvPr>
        </p:nvSpPr>
        <p:spPr/>
        <p:txBody>
          <a:bodyPr/>
          <a:lstStyle/>
          <a:p>
            <a:r>
              <a:rPr lang="zh-CN" altLang="en-US" dirty="0"/>
              <a:t>信道划分：</a:t>
            </a:r>
            <a:r>
              <a:rPr lang="en-US" altLang="zh-CN" dirty="0"/>
              <a:t>FDMA</a:t>
            </a:r>
            <a:endParaRPr lang="zh-CN" altLang="en-US" dirty="0"/>
          </a:p>
        </p:txBody>
      </p:sp>
      <p:sp>
        <p:nvSpPr>
          <p:cNvPr id="4" name="灯片编号占位符 3">
            <a:extLst>
              <a:ext uri="{FF2B5EF4-FFF2-40B4-BE49-F238E27FC236}">
                <a16:creationId xmlns:a16="http://schemas.microsoft.com/office/drawing/2014/main" id="{D5D81C04-2889-4BA7-9F3A-14E46240A993}"/>
              </a:ext>
            </a:extLst>
          </p:cNvPr>
          <p:cNvSpPr>
            <a:spLocks noGrp="1"/>
          </p:cNvSpPr>
          <p:nvPr>
            <p:ph type="sldNum" sz="quarter" idx="11"/>
          </p:nvPr>
        </p:nvSpPr>
        <p:spPr/>
        <p:txBody>
          <a:bodyPr/>
          <a:lstStyle/>
          <a:p>
            <a:pPr>
              <a:defRPr/>
            </a:pPr>
            <a:fld id="{3FFE790D-BCFB-4008-9260-CA63AEE325FD}" type="slidenum">
              <a:rPr lang="en-US" smtClean="0"/>
              <a:pPr>
                <a:defRPr/>
              </a:pPr>
              <a:t>65</a:t>
            </a:fld>
            <a:endParaRPr lang="en-US" dirty="0"/>
          </a:p>
        </p:txBody>
      </p:sp>
      <p:sp>
        <p:nvSpPr>
          <p:cNvPr id="5" name="Rectangle 3">
            <a:extLst>
              <a:ext uri="{FF2B5EF4-FFF2-40B4-BE49-F238E27FC236}">
                <a16:creationId xmlns:a16="http://schemas.microsoft.com/office/drawing/2014/main" id="{30F39E11-3770-4A4B-8ACC-E7AB5B3DC07F}"/>
              </a:ext>
            </a:extLst>
          </p:cNvPr>
          <p:cNvSpPr txBox="1">
            <a:spLocks noChangeArrowheads="1"/>
          </p:cNvSpPr>
          <p:nvPr/>
        </p:nvSpPr>
        <p:spPr bwMode="auto">
          <a:xfrm>
            <a:off x="1295400" y="1370013"/>
            <a:ext cx="10439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buFont typeface="Wingdings" charset="0"/>
              <a:buNone/>
              <a:defRPr/>
            </a:pPr>
            <a:r>
              <a:rPr lang="en-US" sz="2400" kern="0" dirty="0">
                <a:solidFill>
                  <a:srgbClr val="CC0000"/>
                </a:solidFill>
                <a:latin typeface="微软雅黑" panose="020B0503020204020204" pitchFamily="34" charset="-122"/>
                <a:ea typeface="微软雅黑" panose="020B0503020204020204" pitchFamily="34" charset="-122"/>
              </a:rPr>
              <a:t>FDMA: frequency division multiple access </a:t>
            </a:r>
          </a:p>
          <a:p>
            <a:pPr>
              <a:defRPr/>
            </a:pPr>
            <a:r>
              <a:rPr lang="zh-CN" altLang="en-US" sz="2400" kern="0" dirty="0">
                <a:latin typeface="微软雅黑" panose="020B0503020204020204" pitchFamily="34" charset="-122"/>
                <a:ea typeface="微软雅黑" panose="020B0503020204020204" pitchFamily="34" charset="-122"/>
              </a:rPr>
              <a:t>将信道分为多个频段</a:t>
            </a:r>
            <a:endParaRPr lang="en-US" sz="2400" kern="0" dirty="0">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每个站点分配得到</a:t>
            </a:r>
            <a:r>
              <a:rPr lang="en-US" altLang="zh-CN" sz="2400" kern="0" dirty="0">
                <a:latin typeface="微软雅黑" panose="020B0503020204020204" pitchFamily="34" charset="-122"/>
                <a:ea typeface="微软雅黑" panose="020B0503020204020204" pitchFamily="34" charset="-122"/>
              </a:rPr>
              <a:t>1</a:t>
            </a:r>
            <a:r>
              <a:rPr lang="zh-CN" altLang="en-US" sz="2400" kern="0" dirty="0">
                <a:latin typeface="微软雅黑" panose="020B0503020204020204" pitchFamily="34" charset="-122"/>
                <a:ea typeface="微软雅黑" panose="020B0503020204020204" pitchFamily="34" charset="-122"/>
              </a:rPr>
              <a:t>个固定的频段，每个频段带宽相同</a:t>
            </a:r>
            <a:endParaRPr lang="en-US" sz="2400" kern="0" dirty="0">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未使用的频段处于空闲</a:t>
            </a:r>
            <a:endParaRPr lang="en-US" altLang="zh-CN" sz="2400" kern="0" dirty="0">
              <a:latin typeface="微软雅黑" panose="020B0503020204020204" pitchFamily="34" charset="-122"/>
              <a:ea typeface="微软雅黑" panose="020B0503020204020204" pitchFamily="34" charset="-122"/>
            </a:endParaRPr>
          </a:p>
          <a:p>
            <a:pPr>
              <a:lnSpc>
                <a:spcPct val="75000"/>
              </a:lnSpc>
              <a:defRPr/>
            </a:pPr>
            <a:r>
              <a:rPr lang="zh-CN" altLang="en-US" sz="2400" kern="0" dirty="0">
                <a:latin typeface="微软雅黑" panose="020B0503020204020204" pitchFamily="34" charset="-122"/>
                <a:ea typeface="微软雅黑" panose="020B0503020204020204" pitchFamily="34" charset="-122"/>
              </a:rPr>
              <a:t>例子</a:t>
            </a:r>
            <a:r>
              <a:rPr lang="en-US" altLang="zh-CN" sz="2400" kern="0" dirty="0">
                <a:latin typeface="微软雅黑" panose="020B0503020204020204" pitchFamily="34" charset="-122"/>
                <a:ea typeface="微软雅黑" panose="020B0503020204020204" pitchFamily="34" charset="-122"/>
              </a:rPr>
              <a:t>: 6-</a:t>
            </a:r>
            <a:r>
              <a:rPr lang="zh-CN" altLang="en-US" sz="2400" kern="0" dirty="0">
                <a:latin typeface="微软雅黑" panose="020B0503020204020204" pitchFamily="34" charset="-122"/>
                <a:ea typeface="微软雅黑" panose="020B0503020204020204" pitchFamily="34" charset="-122"/>
              </a:rPr>
              <a:t>站点共享信道</a:t>
            </a:r>
            <a:r>
              <a:rPr lang="en-US" altLang="zh-CN" sz="2400" kern="0" dirty="0">
                <a:latin typeface="微软雅黑" panose="020B0503020204020204" pitchFamily="34" charset="-122"/>
                <a:ea typeface="微软雅黑" panose="020B0503020204020204" pitchFamily="34" charset="-122"/>
              </a:rPr>
              <a:t>, </a:t>
            </a:r>
            <a:r>
              <a:rPr lang="zh-CN" altLang="en-US" sz="2400" kern="0" dirty="0">
                <a:latin typeface="微软雅黑" panose="020B0503020204020204" pitchFamily="34" charset="-122"/>
                <a:ea typeface="微软雅黑" panose="020B0503020204020204" pitchFamily="34" charset="-122"/>
              </a:rPr>
              <a:t>站点</a:t>
            </a:r>
            <a:r>
              <a:rPr lang="en-US" altLang="zh-CN" sz="2400" kern="0" dirty="0">
                <a:latin typeface="微软雅黑" panose="020B0503020204020204" pitchFamily="34" charset="-122"/>
                <a:ea typeface="微软雅黑" panose="020B0503020204020204" pitchFamily="34" charset="-122"/>
              </a:rPr>
              <a:t>1,3,4</a:t>
            </a:r>
            <a:r>
              <a:rPr lang="zh-CN" altLang="en-US" sz="2400" kern="0" dirty="0">
                <a:latin typeface="微软雅黑" panose="020B0503020204020204" pitchFamily="34" charset="-122"/>
                <a:ea typeface="微软雅黑" panose="020B0503020204020204" pitchFamily="34" charset="-122"/>
              </a:rPr>
              <a:t>有数据包要发送</a:t>
            </a:r>
            <a:r>
              <a:rPr lang="en-US" altLang="zh-CN" sz="2400" kern="0" dirty="0">
                <a:latin typeface="微软雅黑" panose="020B0503020204020204" pitchFamily="34" charset="-122"/>
                <a:ea typeface="微软雅黑" panose="020B0503020204020204" pitchFamily="34" charset="-122"/>
              </a:rPr>
              <a:t>, </a:t>
            </a:r>
            <a:r>
              <a:rPr lang="zh-CN" altLang="en-US" sz="2400" kern="0" dirty="0">
                <a:latin typeface="微软雅黑" panose="020B0503020204020204" pitchFamily="34" charset="-122"/>
                <a:ea typeface="微软雅黑" panose="020B0503020204020204" pitchFamily="34" charset="-122"/>
              </a:rPr>
              <a:t>频段</a:t>
            </a:r>
            <a:r>
              <a:rPr lang="en-US" altLang="zh-CN" sz="2400" kern="0" dirty="0">
                <a:latin typeface="微软雅黑" panose="020B0503020204020204" pitchFamily="34" charset="-122"/>
                <a:ea typeface="微软雅黑" panose="020B0503020204020204" pitchFamily="34" charset="-122"/>
              </a:rPr>
              <a:t>2,5,6</a:t>
            </a:r>
            <a:r>
              <a:rPr lang="zh-CN" altLang="en-US" sz="2400" kern="0" dirty="0">
                <a:latin typeface="微软雅黑" panose="020B0503020204020204" pitchFamily="34" charset="-122"/>
                <a:ea typeface="微软雅黑" panose="020B0503020204020204" pitchFamily="34" charset="-122"/>
              </a:rPr>
              <a:t>空闲</a:t>
            </a:r>
            <a:r>
              <a:rPr lang="en-US" altLang="zh-CN" sz="2400" kern="0" dirty="0">
                <a:latin typeface="微软雅黑" panose="020B0503020204020204" pitchFamily="34" charset="-122"/>
                <a:ea typeface="微软雅黑" panose="020B0503020204020204" pitchFamily="34" charset="-122"/>
              </a:rPr>
              <a:t> </a:t>
            </a:r>
            <a:endParaRPr lang="en-US" altLang="zh-CN" sz="4000" kern="0" dirty="0">
              <a:latin typeface="微软雅黑" panose="020B0503020204020204" pitchFamily="34" charset="-122"/>
              <a:ea typeface="微软雅黑" panose="020B0503020204020204" pitchFamily="34" charset="-122"/>
            </a:endParaRPr>
          </a:p>
        </p:txBody>
      </p:sp>
      <p:sp>
        <p:nvSpPr>
          <p:cNvPr id="6" name="Rectangle 4">
            <a:extLst>
              <a:ext uri="{FF2B5EF4-FFF2-40B4-BE49-F238E27FC236}">
                <a16:creationId xmlns:a16="http://schemas.microsoft.com/office/drawing/2014/main" id="{A9D0C9F9-0FF1-413A-86BF-442644CF2F58}"/>
              </a:ext>
            </a:extLst>
          </p:cNvPr>
          <p:cNvSpPr>
            <a:spLocks noChangeArrowheads="1"/>
          </p:cNvSpPr>
          <p:nvPr/>
        </p:nvSpPr>
        <p:spPr bwMode="auto">
          <a:xfrm>
            <a:off x="6653213" y="4132264"/>
            <a:ext cx="627062" cy="2251075"/>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7" name="Line 5">
            <a:extLst>
              <a:ext uri="{FF2B5EF4-FFF2-40B4-BE49-F238E27FC236}">
                <a16:creationId xmlns:a16="http://schemas.microsoft.com/office/drawing/2014/main" id="{481CC66E-8A1B-4E26-8416-25E45687C11A}"/>
              </a:ext>
            </a:extLst>
          </p:cNvPr>
          <p:cNvSpPr>
            <a:spLocks noChangeShapeType="1"/>
          </p:cNvSpPr>
          <p:nvPr/>
        </p:nvSpPr>
        <p:spPr bwMode="auto">
          <a:xfrm flipV="1">
            <a:off x="6651625" y="5237164"/>
            <a:ext cx="622300" cy="15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8" name="Line 6">
            <a:extLst>
              <a:ext uri="{FF2B5EF4-FFF2-40B4-BE49-F238E27FC236}">
                <a16:creationId xmlns:a16="http://schemas.microsoft.com/office/drawing/2014/main" id="{42B23F9D-0C53-4C16-926B-B82F8F133A24}"/>
              </a:ext>
            </a:extLst>
          </p:cNvPr>
          <p:cNvSpPr>
            <a:spLocks noChangeShapeType="1"/>
          </p:cNvSpPr>
          <p:nvPr/>
        </p:nvSpPr>
        <p:spPr bwMode="auto">
          <a:xfrm flipV="1">
            <a:off x="6646864" y="5629275"/>
            <a:ext cx="631825" cy="63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9" name="Line 7">
            <a:extLst>
              <a:ext uri="{FF2B5EF4-FFF2-40B4-BE49-F238E27FC236}">
                <a16:creationId xmlns:a16="http://schemas.microsoft.com/office/drawing/2014/main" id="{50E4DBA2-796B-4F46-AEEA-BFC5DEDDDE7C}"/>
              </a:ext>
            </a:extLst>
          </p:cNvPr>
          <p:cNvSpPr>
            <a:spLocks noChangeShapeType="1"/>
          </p:cNvSpPr>
          <p:nvPr/>
        </p:nvSpPr>
        <p:spPr bwMode="auto">
          <a:xfrm flipV="1">
            <a:off x="6651626" y="6015039"/>
            <a:ext cx="627063" cy="15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0" name="Line 8">
            <a:extLst>
              <a:ext uri="{FF2B5EF4-FFF2-40B4-BE49-F238E27FC236}">
                <a16:creationId xmlns:a16="http://schemas.microsoft.com/office/drawing/2014/main" id="{F7910F3E-3756-4651-8400-BE55D222B040}"/>
              </a:ext>
            </a:extLst>
          </p:cNvPr>
          <p:cNvSpPr>
            <a:spLocks noChangeShapeType="1"/>
          </p:cNvSpPr>
          <p:nvPr/>
        </p:nvSpPr>
        <p:spPr bwMode="auto">
          <a:xfrm flipV="1">
            <a:off x="6646864" y="4851400"/>
            <a:ext cx="631825" cy="63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1" name="Line 9">
            <a:extLst>
              <a:ext uri="{FF2B5EF4-FFF2-40B4-BE49-F238E27FC236}">
                <a16:creationId xmlns:a16="http://schemas.microsoft.com/office/drawing/2014/main" id="{76E177A2-C0EE-4911-9888-F98CA1358AD1}"/>
              </a:ext>
            </a:extLst>
          </p:cNvPr>
          <p:cNvSpPr>
            <a:spLocks noChangeShapeType="1"/>
          </p:cNvSpPr>
          <p:nvPr/>
        </p:nvSpPr>
        <p:spPr bwMode="auto">
          <a:xfrm flipV="1">
            <a:off x="6651626" y="4465638"/>
            <a:ext cx="631825" cy="63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2" name="Line 11">
            <a:extLst>
              <a:ext uri="{FF2B5EF4-FFF2-40B4-BE49-F238E27FC236}">
                <a16:creationId xmlns:a16="http://schemas.microsoft.com/office/drawing/2014/main" id="{FB95D82F-DC9C-4D7C-AD71-4A65A2245020}"/>
              </a:ext>
            </a:extLst>
          </p:cNvPr>
          <p:cNvSpPr>
            <a:spLocks noChangeShapeType="1"/>
          </p:cNvSpPr>
          <p:nvPr/>
        </p:nvSpPr>
        <p:spPr bwMode="auto">
          <a:xfrm>
            <a:off x="7372350" y="4405313"/>
            <a:ext cx="222885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3" name="Freeform 12">
            <a:extLst>
              <a:ext uri="{FF2B5EF4-FFF2-40B4-BE49-F238E27FC236}">
                <a16:creationId xmlns:a16="http://schemas.microsoft.com/office/drawing/2014/main" id="{1340912E-6836-40DB-84B7-9063A51246ED}"/>
              </a:ext>
            </a:extLst>
          </p:cNvPr>
          <p:cNvSpPr>
            <a:spLocks/>
          </p:cNvSpPr>
          <p:nvPr/>
        </p:nvSpPr>
        <p:spPr bwMode="auto">
          <a:xfrm>
            <a:off x="7519989" y="4286250"/>
            <a:ext cx="1728787"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4" name="Line 13">
            <a:extLst>
              <a:ext uri="{FF2B5EF4-FFF2-40B4-BE49-F238E27FC236}">
                <a16:creationId xmlns:a16="http://schemas.microsoft.com/office/drawing/2014/main" id="{F6D88959-8630-4E8C-97B3-7F3F61FBC14D}"/>
              </a:ext>
            </a:extLst>
          </p:cNvPr>
          <p:cNvSpPr>
            <a:spLocks noChangeShapeType="1"/>
          </p:cNvSpPr>
          <p:nvPr/>
        </p:nvSpPr>
        <p:spPr bwMode="auto">
          <a:xfrm>
            <a:off x="7419975" y="4808538"/>
            <a:ext cx="222885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5" name="Line 15">
            <a:extLst>
              <a:ext uri="{FF2B5EF4-FFF2-40B4-BE49-F238E27FC236}">
                <a16:creationId xmlns:a16="http://schemas.microsoft.com/office/drawing/2014/main" id="{A02D715A-B26D-4020-92BF-ABACFC09D901}"/>
              </a:ext>
            </a:extLst>
          </p:cNvPr>
          <p:cNvSpPr>
            <a:spLocks noChangeShapeType="1"/>
          </p:cNvSpPr>
          <p:nvPr/>
        </p:nvSpPr>
        <p:spPr bwMode="auto">
          <a:xfrm>
            <a:off x="7419975" y="5207000"/>
            <a:ext cx="222885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6" name="Freeform 16">
            <a:extLst>
              <a:ext uri="{FF2B5EF4-FFF2-40B4-BE49-F238E27FC236}">
                <a16:creationId xmlns:a16="http://schemas.microsoft.com/office/drawing/2014/main" id="{6EE36175-F4A3-4B0C-91EC-06AF52CD4516}"/>
              </a:ext>
            </a:extLst>
          </p:cNvPr>
          <p:cNvSpPr>
            <a:spLocks/>
          </p:cNvSpPr>
          <p:nvPr/>
        </p:nvSpPr>
        <p:spPr bwMode="auto">
          <a:xfrm>
            <a:off x="7567614" y="5087938"/>
            <a:ext cx="1728787"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7" name="Group 17">
            <a:extLst>
              <a:ext uri="{FF2B5EF4-FFF2-40B4-BE49-F238E27FC236}">
                <a16:creationId xmlns:a16="http://schemas.microsoft.com/office/drawing/2014/main" id="{25CEA56B-5092-4A7F-BA7F-0FC27C95AFF1}"/>
              </a:ext>
            </a:extLst>
          </p:cNvPr>
          <p:cNvGrpSpPr>
            <a:grpSpLocks/>
          </p:cNvGrpSpPr>
          <p:nvPr/>
        </p:nvGrpSpPr>
        <p:grpSpPr bwMode="auto">
          <a:xfrm>
            <a:off x="7437438" y="5492751"/>
            <a:ext cx="2228850" cy="119063"/>
            <a:chOff x="1884" y="2826"/>
            <a:chExt cx="1404" cy="75"/>
          </a:xfrm>
        </p:grpSpPr>
        <p:sp>
          <p:nvSpPr>
            <p:cNvPr id="18" name="Line 18">
              <a:extLst>
                <a:ext uri="{FF2B5EF4-FFF2-40B4-BE49-F238E27FC236}">
                  <a16:creationId xmlns:a16="http://schemas.microsoft.com/office/drawing/2014/main" id="{7A3B37F0-CD9A-4DB0-A2C3-C4315E4336AE}"/>
                </a:ext>
              </a:extLst>
            </p:cNvPr>
            <p:cNvSpPr>
              <a:spLocks noChangeShapeType="1"/>
            </p:cNvSpPr>
            <p:nvPr/>
          </p:nvSpPr>
          <p:spPr bwMode="auto">
            <a:xfrm>
              <a:off x="1884" y="2901"/>
              <a:ext cx="1404"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9" name="Freeform 19">
              <a:extLst>
                <a:ext uri="{FF2B5EF4-FFF2-40B4-BE49-F238E27FC236}">
                  <a16:creationId xmlns:a16="http://schemas.microsoft.com/office/drawing/2014/main" id="{28879DC3-5FB7-48BE-A9B4-F1EA740A4F87}"/>
                </a:ext>
              </a:extLst>
            </p:cNvPr>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20" name="Line 20">
            <a:extLst>
              <a:ext uri="{FF2B5EF4-FFF2-40B4-BE49-F238E27FC236}">
                <a16:creationId xmlns:a16="http://schemas.microsoft.com/office/drawing/2014/main" id="{5B717EC5-DC6C-4F0D-9C67-43F6E6B23424}"/>
              </a:ext>
            </a:extLst>
          </p:cNvPr>
          <p:cNvSpPr>
            <a:spLocks noChangeShapeType="1"/>
          </p:cNvSpPr>
          <p:nvPr/>
        </p:nvSpPr>
        <p:spPr bwMode="auto">
          <a:xfrm>
            <a:off x="7467600" y="6018213"/>
            <a:ext cx="222885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21" name="Text Box 22">
            <a:extLst>
              <a:ext uri="{FF2B5EF4-FFF2-40B4-BE49-F238E27FC236}">
                <a16:creationId xmlns:a16="http://schemas.microsoft.com/office/drawing/2014/main" id="{34A6AF2F-C977-4442-A2B5-3FF48042C731}"/>
              </a:ext>
            </a:extLst>
          </p:cNvPr>
          <p:cNvSpPr txBox="1">
            <a:spLocks noChangeArrowheads="1"/>
          </p:cNvSpPr>
          <p:nvPr/>
        </p:nvSpPr>
        <p:spPr bwMode="auto">
          <a:xfrm rot="-5400000">
            <a:off x="5449094" y="5012532"/>
            <a:ext cx="18732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frequency bands</a:t>
            </a:r>
          </a:p>
        </p:txBody>
      </p:sp>
      <p:sp>
        <p:nvSpPr>
          <p:cNvPr id="22" name="Text Box 23">
            <a:extLst>
              <a:ext uri="{FF2B5EF4-FFF2-40B4-BE49-F238E27FC236}">
                <a16:creationId xmlns:a16="http://schemas.microsoft.com/office/drawing/2014/main" id="{29219637-DCD7-4D60-820B-E2EEC6922725}"/>
              </a:ext>
            </a:extLst>
          </p:cNvPr>
          <p:cNvSpPr txBox="1">
            <a:spLocks noChangeArrowheads="1"/>
          </p:cNvSpPr>
          <p:nvPr/>
        </p:nvSpPr>
        <p:spPr bwMode="auto">
          <a:xfrm rot="67766">
            <a:off x="9358313" y="3954463"/>
            <a:ext cx="6159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time</a:t>
            </a:r>
          </a:p>
        </p:txBody>
      </p:sp>
      <p:sp>
        <p:nvSpPr>
          <p:cNvPr id="23" name="Freeform 54">
            <a:extLst>
              <a:ext uri="{FF2B5EF4-FFF2-40B4-BE49-F238E27FC236}">
                <a16:creationId xmlns:a16="http://schemas.microsoft.com/office/drawing/2014/main" id="{159D20EA-E08C-4F90-BFC3-603B9732889D}"/>
              </a:ext>
            </a:extLst>
          </p:cNvPr>
          <p:cNvSpPr>
            <a:spLocks/>
          </p:cNvSpPr>
          <p:nvPr/>
        </p:nvSpPr>
        <p:spPr bwMode="auto">
          <a:xfrm>
            <a:off x="4057651" y="4341814"/>
            <a:ext cx="595313"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ffectLst/>
          <a:extLst>
            <a:ext uri="{91240B29-F687-4f45-9708-019B960494DF}">
              <a14:hiddenLine xmlns="" xmlns:a14="http://schemas.microsoft.com/office/drawing/2010/main" w="3175" cmpd="sng">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4" name="Group 56">
            <a:extLst>
              <a:ext uri="{FF2B5EF4-FFF2-40B4-BE49-F238E27FC236}">
                <a16:creationId xmlns:a16="http://schemas.microsoft.com/office/drawing/2014/main" id="{424FD011-6777-476A-AD0A-0C162FFB402A}"/>
              </a:ext>
            </a:extLst>
          </p:cNvPr>
          <p:cNvGrpSpPr>
            <a:grpSpLocks/>
          </p:cNvGrpSpPr>
          <p:nvPr/>
        </p:nvGrpSpPr>
        <p:grpSpPr bwMode="auto">
          <a:xfrm>
            <a:off x="2319339" y="4979989"/>
            <a:ext cx="1666875" cy="314325"/>
            <a:chOff x="1614" y="1494"/>
            <a:chExt cx="1050" cy="198"/>
          </a:xfrm>
        </p:grpSpPr>
        <p:sp>
          <p:nvSpPr>
            <p:cNvPr id="25" name="Rectangle 57">
              <a:extLst>
                <a:ext uri="{FF2B5EF4-FFF2-40B4-BE49-F238E27FC236}">
                  <a16:creationId xmlns:a16="http://schemas.microsoft.com/office/drawing/2014/main" id="{0F8D4E7D-6FC3-48DB-A973-B670B3408521}"/>
                </a:ext>
              </a:extLst>
            </p:cNvPr>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26" name="Freeform 58">
              <a:extLst>
                <a:ext uri="{FF2B5EF4-FFF2-40B4-BE49-F238E27FC236}">
                  <a16:creationId xmlns:a16="http://schemas.microsoft.com/office/drawing/2014/main" id="{4ABFC193-57A8-474C-8DBA-A316182F1CE9}"/>
                </a:ext>
              </a:extLst>
            </p:cNvPr>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p>
          </p:txBody>
        </p:sp>
        <p:sp>
          <p:nvSpPr>
            <p:cNvPr id="27" name="Oval 59">
              <a:extLst>
                <a:ext uri="{FF2B5EF4-FFF2-40B4-BE49-F238E27FC236}">
                  <a16:creationId xmlns:a16="http://schemas.microsoft.com/office/drawing/2014/main" id="{0EBAB4ED-458D-4408-989D-FE2ECC66F952}"/>
                </a:ext>
              </a:extLst>
            </p:cNvPr>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28" name="Line 60">
              <a:extLst>
                <a:ext uri="{FF2B5EF4-FFF2-40B4-BE49-F238E27FC236}">
                  <a16:creationId xmlns:a16="http://schemas.microsoft.com/office/drawing/2014/main" id="{955DE477-4691-499D-A7A4-68122597D302}"/>
                </a:ext>
              </a:extLst>
            </p:cNvPr>
            <p:cNvSpPr>
              <a:spLocks noChangeShapeType="1"/>
            </p:cNvSpPr>
            <p:nvPr/>
          </p:nvSpPr>
          <p:spPr bwMode="auto">
            <a:xfrm>
              <a:off x="2526" y="1584"/>
              <a:ext cx="138"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grpSp>
      <p:sp>
        <p:nvSpPr>
          <p:cNvPr id="29" name="Freeform 65">
            <a:extLst>
              <a:ext uri="{FF2B5EF4-FFF2-40B4-BE49-F238E27FC236}">
                <a16:creationId xmlns:a16="http://schemas.microsoft.com/office/drawing/2014/main" id="{F5F8CC7B-B9C8-416B-B751-45AE3073803B}"/>
              </a:ext>
            </a:extLst>
          </p:cNvPr>
          <p:cNvSpPr>
            <a:spLocks/>
          </p:cNvSpPr>
          <p:nvPr/>
        </p:nvSpPr>
        <p:spPr bwMode="auto">
          <a:xfrm>
            <a:off x="4829176" y="5033964"/>
            <a:ext cx="892175" cy="173037"/>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 name="Freeform 66">
            <a:extLst>
              <a:ext uri="{FF2B5EF4-FFF2-40B4-BE49-F238E27FC236}">
                <a16:creationId xmlns:a16="http://schemas.microsoft.com/office/drawing/2014/main" id="{5698D8E4-2D27-4E49-AF0B-7B41FA1D852F}"/>
              </a:ext>
            </a:extLst>
          </p:cNvPr>
          <p:cNvSpPr>
            <a:spLocks/>
          </p:cNvSpPr>
          <p:nvPr/>
        </p:nvSpPr>
        <p:spPr bwMode="auto">
          <a:xfrm>
            <a:off x="4872039" y="4264026"/>
            <a:ext cx="427037" cy="219075"/>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 name="Freeform 68">
            <a:extLst>
              <a:ext uri="{FF2B5EF4-FFF2-40B4-BE49-F238E27FC236}">
                <a16:creationId xmlns:a16="http://schemas.microsoft.com/office/drawing/2014/main" id="{F3BF25C5-D9C2-4398-B8EC-1B837ED50213}"/>
              </a:ext>
            </a:extLst>
          </p:cNvPr>
          <p:cNvSpPr>
            <a:spLocks/>
          </p:cNvSpPr>
          <p:nvPr/>
        </p:nvSpPr>
        <p:spPr bwMode="auto">
          <a:xfrm>
            <a:off x="4781551" y="6062664"/>
            <a:ext cx="989013" cy="185737"/>
          </a:xfrm>
          <a:custGeom>
            <a:avLst/>
            <a:gdLst>
              <a:gd name="T0" fmla="*/ 2147483647 w 623"/>
              <a:gd name="T1" fmla="*/ 2147483647 h 117"/>
              <a:gd name="T2" fmla="*/ 2147483647 w 623"/>
              <a:gd name="T3" fmla="*/ 2147483647 h 117"/>
              <a:gd name="T4" fmla="*/ 2147483647 w 623"/>
              <a:gd name="T5" fmla="*/ 2147483647 h 117"/>
              <a:gd name="T6" fmla="*/ 2147483647 w 623"/>
              <a:gd name="T7" fmla="*/ 0 h 117"/>
              <a:gd name="T8" fmla="*/ 2147483647 w 623"/>
              <a:gd name="T9" fmla="*/ 2147483647 h 117"/>
              <a:gd name="T10" fmla="*/ 2147483647 w 623"/>
              <a:gd name="T11" fmla="*/ 2147483647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 name="Text Box 69">
            <a:extLst>
              <a:ext uri="{FF2B5EF4-FFF2-40B4-BE49-F238E27FC236}">
                <a16:creationId xmlns:a16="http://schemas.microsoft.com/office/drawing/2014/main" id="{6ACA2FCA-57F1-47F7-944A-46A7D1153A61}"/>
              </a:ext>
            </a:extLst>
          </p:cNvPr>
          <p:cNvSpPr txBox="1">
            <a:spLocks noChangeArrowheads="1"/>
          </p:cNvSpPr>
          <p:nvPr/>
        </p:nvSpPr>
        <p:spPr bwMode="auto">
          <a:xfrm>
            <a:off x="2468563" y="5692776"/>
            <a:ext cx="12890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FDM cable</a:t>
            </a:r>
          </a:p>
        </p:txBody>
      </p:sp>
    </p:spTree>
    <p:extLst>
      <p:ext uri="{BB962C8B-B14F-4D97-AF65-F5344CB8AC3E}">
        <p14:creationId xmlns:p14="http://schemas.microsoft.com/office/powerpoint/2010/main" val="30134514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静态分配的性能分析</a:t>
            </a:r>
          </a:p>
        </p:txBody>
      </p:sp>
      <p:sp>
        <p:nvSpPr>
          <p:cNvPr id="3" name="内容占位符 2"/>
          <p:cNvSpPr>
            <a:spLocks noGrp="1"/>
          </p:cNvSpPr>
          <p:nvPr>
            <p:ph idx="1"/>
          </p:nvPr>
        </p:nvSpPr>
        <p:spPr/>
        <p:txBody>
          <a:bodyPr>
            <a:normAutofit/>
          </a:bodyPr>
          <a:lstStyle/>
          <a:p>
            <a:pPr>
              <a:lnSpc>
                <a:spcPct val="150000"/>
              </a:lnSpc>
            </a:pPr>
            <a:r>
              <a:rPr lang="zh-CN" altLang="en-US" dirty="0"/>
              <a:t>静态分配方法：</a:t>
            </a:r>
            <a:r>
              <a:rPr lang="en-US" altLang="zh-CN" dirty="0"/>
              <a:t>TDM</a:t>
            </a:r>
            <a:r>
              <a:rPr lang="zh-CN" altLang="en-US" dirty="0"/>
              <a:t>、</a:t>
            </a:r>
            <a:r>
              <a:rPr lang="en-US" altLang="zh-CN" dirty="0"/>
              <a:t>FDM</a:t>
            </a:r>
          </a:p>
          <a:p>
            <a:pPr>
              <a:lnSpc>
                <a:spcPct val="150000"/>
              </a:lnSpc>
            </a:pPr>
            <a:r>
              <a:rPr lang="zh-CN" altLang="en-US" dirty="0"/>
              <a:t>静态分配的排队论分析（</a:t>
            </a:r>
            <a:r>
              <a:rPr lang="en-US" altLang="zh-CN" dirty="0">
                <a:solidFill>
                  <a:schemeClr val="hlink"/>
                </a:solidFill>
              </a:rPr>
              <a:t> M</a:t>
            </a:r>
            <a:r>
              <a:rPr lang="en-US" altLang="zh-CN" dirty="0"/>
              <a:t>/</a:t>
            </a:r>
            <a:r>
              <a:rPr lang="en-US" altLang="zh-CN" dirty="0">
                <a:solidFill>
                  <a:schemeClr val="folHlink"/>
                </a:solidFill>
              </a:rPr>
              <a:t>M</a:t>
            </a:r>
            <a:r>
              <a:rPr lang="en-US" altLang="zh-CN" dirty="0"/>
              <a:t>/</a:t>
            </a:r>
            <a:r>
              <a:rPr lang="en-US" altLang="zh-CN" dirty="0">
                <a:solidFill>
                  <a:srgbClr val="33CC33"/>
                </a:solidFill>
              </a:rPr>
              <a:t>1</a:t>
            </a:r>
            <a:r>
              <a:rPr lang="zh-CN" altLang="en-US" dirty="0"/>
              <a:t>排队系统模型）</a:t>
            </a:r>
            <a:endParaRPr lang="en-US" altLang="zh-CN" dirty="0"/>
          </a:p>
          <a:p>
            <a:pPr lvl="1">
              <a:lnSpc>
                <a:spcPct val="120000"/>
              </a:lnSpc>
            </a:pPr>
            <a:r>
              <a:rPr lang="en-US" altLang="zh-CN" dirty="0">
                <a:solidFill>
                  <a:schemeClr val="hlink"/>
                </a:solidFill>
              </a:rPr>
              <a:t>M</a:t>
            </a:r>
            <a:r>
              <a:rPr lang="zh-CN" altLang="en-US" dirty="0"/>
              <a:t>（顾客到达时间间隔分布）</a:t>
            </a:r>
          </a:p>
          <a:p>
            <a:pPr lvl="2">
              <a:lnSpc>
                <a:spcPct val="120000"/>
              </a:lnSpc>
            </a:pPr>
            <a:r>
              <a:rPr lang="zh-CN" altLang="en-US" dirty="0"/>
              <a:t>帧到达时间间隔服从</a:t>
            </a:r>
            <a:r>
              <a:rPr lang="zh-CN" altLang="en-US" dirty="0">
                <a:sym typeface="Symbol" panose="05050102010706020507" pitchFamily="18" charset="2"/>
              </a:rPr>
              <a:t>指数分布</a:t>
            </a:r>
          </a:p>
          <a:p>
            <a:pPr lvl="2">
              <a:lnSpc>
                <a:spcPct val="120000"/>
              </a:lnSpc>
            </a:pPr>
            <a:r>
              <a:rPr lang="zh-CN" altLang="en-US" dirty="0">
                <a:sym typeface="Symbol" panose="05050102010706020507" pitchFamily="18" charset="2"/>
              </a:rPr>
              <a:t>平均到达率（输入率）：</a:t>
            </a:r>
            <a:r>
              <a:rPr lang="zh-CN" altLang="en-US" i="1" dirty="0">
                <a:sym typeface="Symbol" panose="05050102010706020507" pitchFamily="18" charset="2"/>
              </a:rPr>
              <a:t> </a:t>
            </a:r>
            <a:r>
              <a:rPr lang="zh-CN" altLang="en-US" dirty="0">
                <a:sym typeface="Symbol" panose="05050102010706020507" pitchFamily="18" charset="2"/>
              </a:rPr>
              <a:t>帧</a:t>
            </a:r>
            <a:r>
              <a:rPr lang="en-US" altLang="zh-CN" dirty="0">
                <a:sym typeface="Symbol" panose="05050102010706020507" pitchFamily="18" charset="2"/>
              </a:rPr>
              <a:t>/</a:t>
            </a:r>
            <a:r>
              <a:rPr lang="zh-CN" altLang="en-US" dirty="0">
                <a:sym typeface="Symbol" panose="05050102010706020507" pitchFamily="18" charset="2"/>
              </a:rPr>
              <a:t>秒</a:t>
            </a:r>
            <a:endParaRPr lang="zh-CN" altLang="en-US" dirty="0">
              <a:solidFill>
                <a:schemeClr val="hlink"/>
              </a:solidFill>
            </a:endParaRPr>
          </a:p>
          <a:p>
            <a:pPr lvl="1">
              <a:lnSpc>
                <a:spcPct val="120000"/>
              </a:lnSpc>
            </a:pPr>
            <a:r>
              <a:rPr lang="en-US" altLang="zh-CN" dirty="0">
                <a:solidFill>
                  <a:schemeClr val="folHlink"/>
                </a:solidFill>
              </a:rPr>
              <a:t>M</a:t>
            </a:r>
            <a:r>
              <a:rPr lang="zh-CN" altLang="en-US" dirty="0"/>
              <a:t>（服务时间分布）</a:t>
            </a:r>
          </a:p>
          <a:p>
            <a:pPr lvl="2">
              <a:lnSpc>
                <a:spcPct val="120000"/>
              </a:lnSpc>
            </a:pPr>
            <a:r>
              <a:rPr lang="zh-CN" altLang="en-US" dirty="0"/>
              <a:t>帧长度服从指数分布，平均长度</a:t>
            </a:r>
            <a:r>
              <a:rPr lang="en-US" altLang="zh-CN" i="1" dirty="0"/>
              <a:t>1/</a:t>
            </a:r>
            <a:r>
              <a:rPr lang="en-US" altLang="zh-CN" i="1" dirty="0">
                <a:sym typeface="Symbol" panose="05050102010706020507" pitchFamily="18" charset="2"/>
              </a:rPr>
              <a:t></a:t>
            </a:r>
            <a:r>
              <a:rPr lang="en-US" altLang="zh-CN" dirty="0">
                <a:sym typeface="Symbol" panose="05050102010706020507" pitchFamily="18" charset="2"/>
              </a:rPr>
              <a:t> </a:t>
            </a:r>
            <a:r>
              <a:rPr lang="zh-CN" altLang="en-US" dirty="0">
                <a:sym typeface="Symbol" panose="05050102010706020507" pitchFamily="18" charset="2"/>
              </a:rPr>
              <a:t>位</a:t>
            </a:r>
            <a:r>
              <a:rPr lang="en-US" altLang="zh-CN" dirty="0">
                <a:sym typeface="Symbol" panose="05050102010706020507" pitchFamily="18" charset="2"/>
              </a:rPr>
              <a:t>/</a:t>
            </a:r>
            <a:r>
              <a:rPr lang="zh-CN" altLang="en-US" dirty="0">
                <a:sym typeface="Symbol" panose="05050102010706020507" pitchFamily="18" charset="2"/>
              </a:rPr>
              <a:t>帧</a:t>
            </a:r>
          </a:p>
          <a:p>
            <a:pPr lvl="2">
              <a:lnSpc>
                <a:spcPct val="120000"/>
              </a:lnSpc>
            </a:pPr>
            <a:r>
              <a:rPr lang="zh-CN" altLang="en-US" dirty="0">
                <a:sym typeface="Symbol" panose="05050102010706020507" pitchFamily="18" charset="2"/>
              </a:rPr>
              <a:t>信道容量为</a:t>
            </a:r>
            <a:r>
              <a:rPr lang="en-US" altLang="zh-CN" i="1" dirty="0">
                <a:sym typeface="Symbol" panose="05050102010706020507" pitchFamily="18" charset="2"/>
              </a:rPr>
              <a:t>C </a:t>
            </a:r>
            <a:r>
              <a:rPr lang="zh-CN" altLang="en-US" dirty="0">
                <a:sym typeface="Symbol" panose="05050102010706020507" pitchFamily="18" charset="2"/>
              </a:rPr>
              <a:t>位</a:t>
            </a:r>
            <a:r>
              <a:rPr lang="en-US" altLang="zh-CN" dirty="0">
                <a:sym typeface="Symbol" panose="05050102010706020507" pitchFamily="18" charset="2"/>
              </a:rPr>
              <a:t>/</a:t>
            </a:r>
            <a:r>
              <a:rPr lang="zh-CN" altLang="en-US" dirty="0">
                <a:sym typeface="Symbol" panose="05050102010706020507" pitchFamily="18" charset="2"/>
              </a:rPr>
              <a:t>秒，则信道服务率为</a:t>
            </a:r>
            <a:r>
              <a:rPr lang="zh-CN" altLang="en-US" i="1" dirty="0">
                <a:sym typeface="Symbol" panose="05050102010706020507" pitchFamily="18" charset="2"/>
              </a:rPr>
              <a:t></a:t>
            </a:r>
            <a:r>
              <a:rPr lang="en-US" altLang="zh-CN" i="1" dirty="0">
                <a:sym typeface="Symbol" panose="05050102010706020507" pitchFamily="18" charset="2"/>
              </a:rPr>
              <a:t>C </a:t>
            </a:r>
            <a:r>
              <a:rPr lang="zh-CN" altLang="en-US" dirty="0">
                <a:sym typeface="Symbol" panose="05050102010706020507" pitchFamily="18" charset="2"/>
              </a:rPr>
              <a:t>帧</a:t>
            </a:r>
            <a:r>
              <a:rPr lang="en-US" altLang="zh-CN" dirty="0">
                <a:sym typeface="Symbol" panose="05050102010706020507" pitchFamily="18" charset="2"/>
              </a:rPr>
              <a:t>/</a:t>
            </a:r>
            <a:r>
              <a:rPr lang="zh-CN" altLang="en-US" dirty="0">
                <a:sym typeface="Symbol" panose="05050102010706020507" pitchFamily="18" charset="2"/>
              </a:rPr>
              <a:t>秒</a:t>
            </a:r>
          </a:p>
          <a:p>
            <a:pPr lvl="1">
              <a:lnSpc>
                <a:spcPct val="120000"/>
              </a:lnSpc>
            </a:pPr>
            <a:r>
              <a:rPr lang="en-US" altLang="zh-CN" dirty="0">
                <a:solidFill>
                  <a:srgbClr val="33CC33"/>
                </a:solidFill>
                <a:sym typeface="Symbol" panose="05050102010706020507" pitchFamily="18" charset="2"/>
              </a:rPr>
              <a:t>1</a:t>
            </a:r>
            <a:r>
              <a:rPr lang="zh-CN" altLang="en-US" dirty="0">
                <a:sym typeface="Symbol" panose="05050102010706020507" pitchFamily="18" charset="2"/>
              </a:rPr>
              <a:t>（并列服务台个数）</a:t>
            </a:r>
            <a:endParaRPr lang="zh-CN" altLang="en-US" i="1" dirty="0">
              <a:sym typeface="Symbol" panose="05050102010706020507" pitchFamily="18" charset="2"/>
            </a:endParaRPr>
          </a:p>
          <a:p>
            <a:pPr lvl="1">
              <a:lnSpc>
                <a:spcPct val="150000"/>
              </a:lnSpc>
            </a:pPr>
            <a:endParaRPr lang="en-US" altLang="zh-CN" dirty="0"/>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66</a:t>
            </a:fld>
            <a:endParaRPr kumimoji="1" lang="zh-CN" altLang="en-US" dirty="0"/>
          </a:p>
        </p:txBody>
      </p:sp>
      <p:pic>
        <p:nvPicPr>
          <p:cNvPr id="5" name="图片 4"/>
          <p:cNvPicPr>
            <a:picLocks noChangeAspect="1"/>
          </p:cNvPicPr>
          <p:nvPr/>
        </p:nvPicPr>
        <p:blipFill>
          <a:blip r:embed="rId3"/>
          <a:stretch>
            <a:fillRect/>
          </a:stretch>
        </p:blipFill>
        <p:spPr>
          <a:xfrm>
            <a:off x="7202115" y="3057057"/>
            <a:ext cx="4305003" cy="1605337"/>
          </a:xfrm>
          <a:prstGeom prst="rect">
            <a:avLst/>
          </a:prstGeom>
        </p:spPr>
      </p:pic>
    </p:spTree>
    <p:extLst>
      <p:ext uri="{BB962C8B-B14F-4D97-AF65-F5344CB8AC3E}">
        <p14:creationId xmlns:p14="http://schemas.microsoft.com/office/powerpoint/2010/main" val="4270928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子信道的平均延迟</a:t>
            </a:r>
          </a:p>
        </p:txBody>
      </p:sp>
      <p:sp>
        <p:nvSpPr>
          <p:cNvPr id="3" name="内容占位符 2"/>
          <p:cNvSpPr>
            <a:spLocks noGrp="1"/>
          </p:cNvSpPr>
          <p:nvPr>
            <p:ph idx="1"/>
          </p:nvPr>
        </p:nvSpPr>
        <p:spPr/>
        <p:txBody>
          <a:bodyPr/>
          <a:lstStyle/>
          <a:p>
            <a:pPr>
              <a:lnSpc>
                <a:spcPct val="110000"/>
              </a:lnSpc>
            </a:pPr>
            <a:r>
              <a:rPr lang="zh-CN" altLang="en-US" dirty="0">
                <a:sym typeface="Symbol" panose="05050102010706020507" pitchFamily="18" charset="2"/>
              </a:rPr>
              <a:t>根据排队理论，可证明：单信道平均延迟时间</a:t>
            </a:r>
            <a:r>
              <a:rPr lang="en-US" altLang="zh-CN" dirty="0">
                <a:sym typeface="Symbol" panose="05050102010706020507" pitchFamily="18" charset="2"/>
              </a:rPr>
              <a:t>T</a:t>
            </a:r>
            <a:r>
              <a:rPr lang="zh-CN" altLang="en-US" dirty="0">
                <a:sym typeface="Symbol" panose="05050102010706020507" pitchFamily="18" charset="2"/>
              </a:rPr>
              <a:t>（顾客在服务系统中的逗留时间）为：</a:t>
            </a:r>
            <a:endParaRPr lang="en-US" altLang="zh-CN" sz="1400" dirty="0">
              <a:sym typeface="Symbol" panose="05050102010706020507" pitchFamily="18" charset="2"/>
            </a:endParaRPr>
          </a:p>
          <a:p>
            <a:pPr lvl="1">
              <a:lnSpc>
                <a:spcPct val="110000"/>
              </a:lnSpc>
              <a:buNone/>
            </a:pPr>
            <a:endParaRPr lang="en-US" altLang="zh-CN" sz="2200" i="1" dirty="0">
              <a:sym typeface="Symbol" panose="05050102010706020507" pitchFamily="18" charset="2"/>
            </a:endParaRPr>
          </a:p>
          <a:p>
            <a:pPr lvl="1">
              <a:lnSpc>
                <a:spcPct val="110000"/>
              </a:lnSpc>
              <a:buNone/>
            </a:pPr>
            <a:endParaRPr lang="en-US" altLang="zh-CN" sz="2200" i="1" dirty="0">
              <a:sym typeface="Symbol" panose="05050102010706020507" pitchFamily="18" charset="2"/>
            </a:endParaRPr>
          </a:p>
          <a:p>
            <a:pPr>
              <a:lnSpc>
                <a:spcPct val="110000"/>
              </a:lnSpc>
            </a:pPr>
            <a:r>
              <a:rPr lang="zh-CN" altLang="en-US" dirty="0">
                <a:sym typeface="Symbol" panose="05050102010706020507" pitchFamily="18" charset="2"/>
              </a:rPr>
              <a:t>信道</a:t>
            </a:r>
            <a:r>
              <a:rPr lang="en-US" altLang="zh-CN" dirty="0">
                <a:sym typeface="Symbol" panose="05050102010706020507" pitchFamily="18" charset="2"/>
              </a:rPr>
              <a:t>N</a:t>
            </a:r>
            <a:r>
              <a:rPr lang="zh-CN" altLang="en-US" dirty="0">
                <a:sym typeface="Symbol" panose="05050102010706020507" pitchFamily="18" charset="2"/>
              </a:rPr>
              <a:t>等分后每个子信道的平均延迟时间</a:t>
            </a:r>
          </a:p>
          <a:p>
            <a:pPr lvl="1">
              <a:lnSpc>
                <a:spcPct val="110000"/>
              </a:lnSpc>
              <a:buNone/>
            </a:pPr>
            <a:r>
              <a:rPr lang="en-US" altLang="zh-CN" dirty="0">
                <a:solidFill>
                  <a:schemeClr val="hlink"/>
                </a:solidFill>
                <a:sym typeface="Symbol" panose="05050102010706020507" pitchFamily="18" charset="2"/>
              </a:rPr>
              <a:t>M </a:t>
            </a:r>
            <a:r>
              <a:rPr lang="en-US" altLang="zh-CN" dirty="0">
                <a:solidFill>
                  <a:schemeClr val="hlink"/>
                </a:solidFill>
                <a:latin typeface="Arial" panose="020B0604020202020204" pitchFamily="34" charset="0"/>
                <a:sym typeface="Symbol" panose="05050102010706020507" pitchFamily="18" charset="2"/>
              </a:rPr>
              <a:t>—</a:t>
            </a:r>
            <a:r>
              <a:rPr lang="zh-CN" altLang="en-US" dirty="0">
                <a:solidFill>
                  <a:schemeClr val="hlink"/>
                </a:solidFill>
                <a:sym typeface="Symbol" panose="05050102010706020507" pitchFamily="18" charset="2"/>
              </a:rPr>
              <a:t>平均输入率： </a:t>
            </a:r>
            <a:r>
              <a:rPr lang="zh-CN" altLang="en-US" i="1" dirty="0">
                <a:solidFill>
                  <a:schemeClr val="hlink"/>
                </a:solidFill>
                <a:sym typeface="Symbol" panose="05050102010706020507" pitchFamily="18" charset="2"/>
              </a:rPr>
              <a:t></a:t>
            </a:r>
            <a:r>
              <a:rPr lang="en-US" altLang="zh-CN" i="1" dirty="0">
                <a:solidFill>
                  <a:schemeClr val="hlink"/>
                </a:solidFill>
                <a:sym typeface="Symbol" panose="05050102010706020507" pitchFamily="18" charset="2"/>
              </a:rPr>
              <a:t>/N </a:t>
            </a:r>
            <a:r>
              <a:rPr lang="zh-CN" altLang="en-US" dirty="0">
                <a:sym typeface="Symbol" panose="05050102010706020507" pitchFamily="18" charset="2"/>
              </a:rPr>
              <a:t>；</a:t>
            </a:r>
          </a:p>
          <a:p>
            <a:pPr lvl="1">
              <a:lnSpc>
                <a:spcPct val="110000"/>
              </a:lnSpc>
              <a:buNone/>
            </a:pPr>
            <a:r>
              <a:rPr lang="en-US" altLang="zh-CN" dirty="0">
                <a:solidFill>
                  <a:schemeClr val="folHlink"/>
                </a:solidFill>
              </a:rPr>
              <a:t>M </a:t>
            </a:r>
            <a:r>
              <a:rPr lang="en-US" altLang="zh-CN" dirty="0">
                <a:solidFill>
                  <a:schemeClr val="folHlink"/>
                </a:solidFill>
                <a:latin typeface="Arial" panose="020B0604020202020204" pitchFamily="34" charset="0"/>
              </a:rPr>
              <a:t>—</a:t>
            </a:r>
            <a:r>
              <a:rPr lang="zh-CN" altLang="en-US" dirty="0">
                <a:solidFill>
                  <a:schemeClr val="tx2"/>
                </a:solidFill>
                <a:sym typeface="Symbol" panose="05050102010706020507" pitchFamily="18" charset="2"/>
              </a:rPr>
              <a:t>平均服务率： </a:t>
            </a:r>
            <a:r>
              <a:rPr lang="zh-CN" altLang="en-US" i="1" dirty="0">
                <a:solidFill>
                  <a:schemeClr val="tx2"/>
                </a:solidFill>
                <a:sym typeface="Symbol" panose="05050102010706020507" pitchFamily="18" charset="2"/>
              </a:rPr>
              <a:t></a:t>
            </a:r>
            <a:r>
              <a:rPr lang="en-US" altLang="zh-CN" i="1" dirty="0">
                <a:solidFill>
                  <a:schemeClr val="tx2"/>
                </a:solidFill>
                <a:sym typeface="Symbol" panose="05050102010706020507" pitchFamily="18" charset="2"/>
              </a:rPr>
              <a:t>C /N</a:t>
            </a:r>
            <a:endParaRPr lang="en-US" altLang="zh-CN" sz="2200" i="1" dirty="0">
              <a:sym typeface="Symbol" panose="05050102010706020507" pitchFamily="18" charset="2"/>
            </a:endParaRPr>
          </a:p>
          <a:p>
            <a:endParaRPr lang="zh-CN" altLang="en-US" dirty="0"/>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67</a:t>
            </a:fld>
            <a:endParaRPr kumimoji="1" lang="zh-CN" altLang="en-US" dirty="0"/>
          </a:p>
        </p:txBody>
      </p:sp>
      <mc:AlternateContent xmlns:mc="http://schemas.openxmlformats.org/markup-compatibility/2006" xmlns:a14="http://schemas.microsoft.com/office/drawing/2010/main">
        <mc:Choice Requires="a14">
          <p:sp>
            <p:nvSpPr>
              <p:cNvPr id="5" name="Object 4"/>
              <p:cNvSpPr txBox="1"/>
              <p:nvPr/>
            </p:nvSpPr>
            <p:spPr bwMode="auto">
              <a:xfrm>
                <a:off x="2057400" y="2192338"/>
                <a:ext cx="2514600" cy="738187"/>
              </a:xfrm>
              <a:prstGeom prst="rect">
                <a:avLst/>
              </a:prstGeom>
              <a:noFill/>
              <a:ln w="9525">
                <a:solidFill>
                  <a:schemeClr val="accent1"/>
                </a:solidFill>
                <a:miter lim="800000"/>
                <a:headEnd/>
                <a:tailEnd/>
              </a:ln>
              <a:effectLst/>
            </p:spPr>
            <p:txBody>
              <a:bodyPr anchor="ctr">
                <a:no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0000"/>
                          </a:solidFill>
                          <a:latin typeface="Cambria Math" panose="02040503050406030204" pitchFamily="18" charset="0"/>
                        </a:rPr>
                        <m:t>𝑇</m:t>
                      </m:r>
                      <m:r>
                        <a:rPr lang="zh-CN" altLang="en-US" sz="2400" i="1" smtClean="0">
                          <a:solidFill>
                            <a:srgbClr val="000000"/>
                          </a:solidFill>
                          <a:latin typeface="Cambria Math" panose="02040503050406030204" pitchFamily="18" charset="0"/>
                        </a:rPr>
                        <m:t>=</m:t>
                      </m:r>
                      <m:f>
                        <m:fPr>
                          <m:type m:val="skw"/>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𝜇</m:t>
                          </m:r>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𝜆</m:t>
                          </m:r>
                          <m:r>
                            <a:rPr lang="en-US" altLang="zh-CN" sz="2400" b="0" i="1" smtClean="0">
                              <a:solidFill>
                                <a:srgbClr val="000000"/>
                              </a:solidFill>
                              <a:latin typeface="Cambria Math" panose="02040503050406030204" pitchFamily="18" charset="0"/>
                            </a:rPr>
                            <m:t>)</m:t>
                          </m:r>
                        </m:den>
                      </m:f>
                    </m:oMath>
                  </m:oMathPara>
                </a14:m>
                <a:endParaRPr lang="zh-CN" altLang="en-US" sz="2400" dirty="0"/>
              </a:p>
            </p:txBody>
          </p:sp>
        </mc:Choice>
        <mc:Fallback xmlns="">
          <p:sp>
            <p:nvSpPr>
              <p:cNvPr id="5" name="Object 4"/>
              <p:cNvSpPr txBox="1">
                <a:spLocks noRot="1" noChangeAspect="1" noMove="1" noResize="1" noEditPoints="1" noAdjustHandles="1" noChangeArrowheads="1" noChangeShapeType="1" noTextEdit="1"/>
              </p:cNvSpPr>
              <p:nvPr/>
            </p:nvSpPr>
            <p:spPr bwMode="auto">
              <a:xfrm>
                <a:off x="2057400" y="2192338"/>
                <a:ext cx="2514600" cy="738187"/>
              </a:xfrm>
              <a:prstGeom prst="rect">
                <a:avLst/>
              </a:prstGeom>
              <a:blipFill>
                <a:blip r:embed="rId4"/>
                <a:stretch>
                  <a:fillRect/>
                </a:stretch>
              </a:blipFill>
              <a:ln w="9525">
                <a:solidFill>
                  <a:schemeClr val="accent1"/>
                </a:solidFill>
                <a:miter lim="800000"/>
                <a:headEnd/>
                <a:tailEnd/>
              </a:ln>
              <a:effectLst/>
            </p:spPr>
            <p:txBody>
              <a:bodyPr/>
              <a:lstStyle/>
              <a:p>
                <a:r>
                  <a:rPr lang="zh-CN" altLang="en-US">
                    <a:noFill/>
                  </a:rPr>
                  <a:t> </a:t>
                </a:r>
              </a:p>
            </p:txBody>
          </p:sp>
        </mc:Fallback>
      </mc:AlternateContent>
      <p:graphicFrame>
        <p:nvGraphicFramePr>
          <p:cNvPr id="6" name="Object 5"/>
          <p:cNvGraphicFramePr>
            <a:graphicFrameLocks noChangeAspect="1"/>
          </p:cNvGraphicFramePr>
          <p:nvPr/>
        </p:nvGraphicFramePr>
        <p:xfrm>
          <a:off x="1403351" y="5097464"/>
          <a:ext cx="6254750" cy="816502"/>
        </p:xfrm>
        <a:graphic>
          <a:graphicData uri="http://schemas.openxmlformats.org/presentationml/2006/ole">
            <mc:AlternateContent xmlns:mc="http://schemas.openxmlformats.org/markup-compatibility/2006">
              <mc:Choice xmlns:v="urn:schemas-microsoft-com:vml" Requires="v">
                <p:oleObj spid="_x0000_s4123" name="Equation" r:id="rId5" imgW="2552700" imgH="419100" progId="Equation.3">
                  <p:embed/>
                </p:oleObj>
              </mc:Choice>
              <mc:Fallback>
                <p:oleObj name="Equation" r:id="rId5" imgW="2552700" imgH="419100"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1" y="5097464"/>
                        <a:ext cx="6254750" cy="816502"/>
                      </a:xfrm>
                      <a:prstGeom prst="rect">
                        <a:avLst/>
                      </a:prstGeom>
                      <a:noFill/>
                      <a:ln w="9525">
                        <a:solidFill>
                          <a:schemeClr val="accent1"/>
                        </a:solidFill>
                        <a:miter lim="800000"/>
                        <a:headEnd/>
                        <a:tailEnd/>
                      </a:ln>
                      <a:effectLst/>
                    </p:spPr>
                  </p:pic>
                </p:oleObj>
              </mc:Fallback>
            </mc:AlternateContent>
          </a:graphicData>
        </a:graphic>
      </p:graphicFrame>
      <p:sp>
        <p:nvSpPr>
          <p:cNvPr id="7" name="矩形 6"/>
          <p:cNvSpPr/>
          <p:nvPr/>
        </p:nvSpPr>
        <p:spPr>
          <a:xfrm>
            <a:off x="8502444" y="2565770"/>
            <a:ext cx="3141407" cy="1938992"/>
          </a:xfrm>
          <a:prstGeom prst="rect">
            <a:avLst/>
          </a:prstGeom>
          <a:ln w="3175">
            <a:solidFill>
              <a:schemeClr val="accent1">
                <a:shade val="50000"/>
              </a:schemeClr>
            </a:solidFill>
          </a:ln>
        </p:spPr>
        <p:txBody>
          <a:bodyPr wrap="square">
            <a:spAutoFit/>
          </a:bodyPr>
          <a:lstStyle/>
          <a:p>
            <a:pPr>
              <a:lnSpc>
                <a:spcPct val="150000"/>
              </a:lnSpc>
            </a:pPr>
            <a:r>
              <a:rPr lang="zh-CN" altLang="en-US" sz="2000" kern="100" dirty="0">
                <a:solidFill>
                  <a:srgbClr val="000000"/>
                </a:solidFill>
                <a:latin typeface="Times New Roman" panose="02020603050405020304" pitchFamily="18" charset="0"/>
                <a:ea typeface="宋体" panose="02010600030101010101" pitchFamily="2" charset="-122"/>
              </a:rPr>
              <a:t>假设：</a:t>
            </a:r>
            <a:endParaRPr lang="en-US" altLang="zh-CN" sz="2000" kern="100" dirty="0">
              <a:solidFill>
                <a:srgbClr val="000000"/>
              </a:solidFill>
              <a:latin typeface="Times New Roman" panose="02020603050405020304" pitchFamily="18" charset="0"/>
              <a:ea typeface="宋体" panose="02010600030101010101" pitchFamily="2" charset="-122"/>
            </a:endParaRPr>
          </a:p>
          <a:p>
            <a:pPr>
              <a:lnSpc>
                <a:spcPct val="150000"/>
              </a:lnSpc>
            </a:pPr>
            <a:r>
              <a:rPr lang="zh-CN" altLang="en-US" sz="2000" b="1" kern="100" dirty="0">
                <a:solidFill>
                  <a:srgbClr val="000000"/>
                </a:solidFill>
                <a:latin typeface="Times New Roman" panose="02020603050405020304" pitchFamily="18" charset="0"/>
                <a:ea typeface="宋体" panose="02010600030101010101" pitchFamily="2" charset="-122"/>
              </a:rPr>
              <a:t>信道容量</a:t>
            </a:r>
            <a:r>
              <a:rPr lang="zh-CN" altLang="en-US" sz="2000" kern="100" dirty="0">
                <a:solidFill>
                  <a:srgbClr val="000000"/>
                </a:solidFill>
                <a:latin typeface="Times New Roman" panose="02020603050405020304" pitchFamily="18" charset="0"/>
                <a:ea typeface="宋体" panose="02010600030101010101" pitchFamily="2" charset="-122"/>
              </a:rPr>
              <a:t>：</a:t>
            </a:r>
            <a:r>
              <a:rPr lang="en-US" altLang="zh-CN" sz="2000" kern="100" dirty="0">
                <a:solidFill>
                  <a:srgbClr val="000000"/>
                </a:solidFill>
                <a:latin typeface="Times New Roman" panose="02020603050405020304" pitchFamily="18" charset="0"/>
                <a:ea typeface="宋体" panose="02010600030101010101" pitchFamily="2" charset="-122"/>
              </a:rPr>
              <a:t>C bps</a:t>
            </a:r>
          </a:p>
          <a:p>
            <a:pPr>
              <a:lnSpc>
                <a:spcPct val="150000"/>
              </a:lnSpc>
            </a:pPr>
            <a:r>
              <a:rPr lang="zh-CN" altLang="zh-CN"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平均到达</a:t>
            </a:r>
            <a:r>
              <a:rPr lang="zh-CN" altLang="en-US"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帧</a:t>
            </a:r>
            <a:r>
              <a:rPr lang="zh-CN" altLang="zh-CN"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率</a:t>
            </a:r>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宋体" panose="02010600030101010101" pitchFamily="2" charset="-122"/>
              </a:rPr>
              <a:t>λ</a:t>
            </a:r>
            <a:r>
              <a:rPr lang="zh-CN"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帧</a:t>
            </a:r>
            <a:r>
              <a:rPr lang="en-US" altLang="zh-CN" sz="2000" kern="100" dirty="0">
                <a:solidFill>
                  <a:srgbClr val="000000"/>
                </a:solidFill>
                <a:latin typeface="Times New Roman" panose="02020603050405020304" pitchFamily="18" charset="0"/>
                <a:ea typeface="宋体" panose="02010600030101010101" pitchFamily="2" charset="-122"/>
              </a:rPr>
              <a:t>/</a:t>
            </a:r>
            <a:r>
              <a:rPr lang="zh-CN"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平均</a:t>
            </a:r>
            <a:r>
              <a:rPr lang="zh-CN" altLang="zh-CN"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帧长</a:t>
            </a:r>
            <a:r>
              <a:rPr lang="zh-CN" altLang="en-US"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宋体" panose="02010600030101010101" pitchFamily="2" charset="-122"/>
              </a:rPr>
              <a:t>1/µ </a:t>
            </a:r>
            <a:r>
              <a:rPr lang="zh-CN"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a:t>
            </a:r>
            <a:r>
              <a:rPr lang="en-US"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帧</a:t>
            </a:r>
            <a:endParaRPr lang="zh-CN" altLang="en-US" sz="2000" dirty="0"/>
          </a:p>
        </p:txBody>
      </p:sp>
    </p:spTree>
    <p:extLst>
      <p:ext uri="{BB962C8B-B14F-4D97-AF65-F5344CB8AC3E}">
        <p14:creationId xmlns:p14="http://schemas.microsoft.com/office/powerpoint/2010/main" val="1775953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静态分配的特点</a:t>
            </a:r>
          </a:p>
        </p:txBody>
      </p:sp>
      <p:sp>
        <p:nvSpPr>
          <p:cNvPr id="3" name="内容占位符 2"/>
          <p:cNvSpPr>
            <a:spLocks noGrp="1"/>
          </p:cNvSpPr>
          <p:nvPr>
            <p:ph idx="1"/>
          </p:nvPr>
        </p:nvSpPr>
        <p:spPr>
          <a:xfrm>
            <a:off x="609600" y="1600203"/>
            <a:ext cx="6086168" cy="4525963"/>
          </a:xfrm>
        </p:spPr>
        <p:txBody>
          <a:bodyPr>
            <a:normAutofit fontScale="92500" lnSpcReduction="10000"/>
          </a:bodyPr>
          <a:lstStyle/>
          <a:p>
            <a:pPr>
              <a:lnSpc>
                <a:spcPct val="140000"/>
              </a:lnSpc>
            </a:pPr>
            <a:r>
              <a:rPr lang="zh-CN" altLang="en-US" sz="2600" dirty="0"/>
              <a:t>问题</a:t>
            </a:r>
          </a:p>
          <a:p>
            <a:pPr lvl="1">
              <a:lnSpc>
                <a:spcPct val="140000"/>
              </a:lnSpc>
            </a:pPr>
            <a:r>
              <a:rPr lang="zh-CN" altLang="en-US" sz="2200" dirty="0">
                <a:solidFill>
                  <a:srgbClr val="C00000"/>
                </a:solidFill>
              </a:rPr>
              <a:t>资源分配不合理</a:t>
            </a:r>
            <a:r>
              <a:rPr lang="zh-CN" altLang="en-US" sz="2200" dirty="0"/>
              <a:t>，不满足用户对资源占用的不同需求</a:t>
            </a:r>
          </a:p>
          <a:p>
            <a:pPr lvl="1">
              <a:lnSpc>
                <a:spcPct val="140000"/>
              </a:lnSpc>
            </a:pPr>
            <a:r>
              <a:rPr lang="zh-CN" altLang="en-US" sz="2200" dirty="0"/>
              <a:t>有资源</a:t>
            </a:r>
            <a:r>
              <a:rPr lang="zh-CN" altLang="en-US" sz="2200" dirty="0">
                <a:solidFill>
                  <a:srgbClr val="C00000"/>
                </a:solidFill>
              </a:rPr>
              <a:t>浪费</a:t>
            </a:r>
            <a:r>
              <a:rPr lang="zh-CN" altLang="en-US" sz="2200" dirty="0"/>
              <a:t>，效率低</a:t>
            </a:r>
          </a:p>
          <a:p>
            <a:pPr lvl="1">
              <a:lnSpc>
                <a:spcPct val="140000"/>
              </a:lnSpc>
            </a:pPr>
            <a:r>
              <a:rPr lang="zh-CN" altLang="en-US" sz="2200" dirty="0">
                <a:solidFill>
                  <a:srgbClr val="C00000"/>
                </a:solidFill>
              </a:rPr>
              <a:t>延迟</a:t>
            </a:r>
            <a:r>
              <a:rPr lang="zh-CN" altLang="en-US" sz="2200" dirty="0"/>
              <a:t>时间增大</a:t>
            </a:r>
            <a:r>
              <a:rPr lang="en-US" altLang="zh-CN" sz="2200" dirty="0">
                <a:solidFill>
                  <a:srgbClr val="C00000"/>
                </a:solidFill>
              </a:rPr>
              <a:t>N</a:t>
            </a:r>
            <a:r>
              <a:rPr lang="zh-CN" altLang="en-US" sz="2200" dirty="0"/>
              <a:t>倍</a:t>
            </a:r>
          </a:p>
          <a:p>
            <a:pPr>
              <a:lnSpc>
                <a:spcPct val="140000"/>
              </a:lnSpc>
            </a:pPr>
            <a:r>
              <a:rPr lang="zh-CN" altLang="en-US" sz="2600" dirty="0"/>
              <a:t>适用情况</a:t>
            </a:r>
          </a:p>
          <a:p>
            <a:pPr lvl="1">
              <a:lnSpc>
                <a:spcPct val="140000"/>
              </a:lnSpc>
            </a:pPr>
            <a:r>
              <a:rPr lang="zh-CN" altLang="en-US" sz="2200" dirty="0"/>
              <a:t>适于用户</a:t>
            </a:r>
            <a:r>
              <a:rPr lang="zh-CN" altLang="en-US" sz="2200" dirty="0">
                <a:solidFill>
                  <a:srgbClr val="C00000"/>
                </a:solidFill>
              </a:rPr>
              <a:t>数量少</a:t>
            </a:r>
            <a:r>
              <a:rPr lang="zh-CN" altLang="en-US" sz="2200" dirty="0"/>
              <a:t>且用户数目</a:t>
            </a:r>
            <a:r>
              <a:rPr lang="zh-CN" altLang="en-US" sz="2200" dirty="0">
                <a:solidFill>
                  <a:srgbClr val="C00000"/>
                </a:solidFill>
              </a:rPr>
              <a:t>固定</a:t>
            </a:r>
            <a:r>
              <a:rPr lang="zh-CN" altLang="en-US" sz="2200" dirty="0"/>
              <a:t>的情况</a:t>
            </a:r>
          </a:p>
          <a:p>
            <a:pPr lvl="1">
              <a:lnSpc>
                <a:spcPct val="140000"/>
              </a:lnSpc>
            </a:pPr>
            <a:r>
              <a:rPr lang="zh-CN" altLang="en-US" sz="2200" dirty="0"/>
              <a:t>适于通信量大且</a:t>
            </a:r>
            <a:r>
              <a:rPr lang="zh-CN" altLang="en-US" sz="2200" dirty="0">
                <a:solidFill>
                  <a:srgbClr val="C00000"/>
                </a:solidFill>
              </a:rPr>
              <a:t>流量稳定</a:t>
            </a:r>
            <a:r>
              <a:rPr lang="zh-CN" altLang="en-US" sz="2200" dirty="0"/>
              <a:t>的情况</a:t>
            </a:r>
          </a:p>
          <a:p>
            <a:pPr lvl="1">
              <a:lnSpc>
                <a:spcPct val="140000"/>
              </a:lnSpc>
            </a:pPr>
            <a:r>
              <a:rPr lang="zh-CN" altLang="en-US" sz="2200" dirty="0">
                <a:solidFill>
                  <a:srgbClr val="C00000"/>
                </a:solidFill>
              </a:rPr>
              <a:t>不适用</a:t>
            </a:r>
            <a:r>
              <a:rPr lang="zh-CN" altLang="en-US" sz="2200" dirty="0"/>
              <a:t>于突发性业务的情况</a:t>
            </a:r>
          </a:p>
          <a:p>
            <a:pPr>
              <a:lnSpc>
                <a:spcPct val="140000"/>
              </a:lnSpc>
            </a:pPr>
            <a:endParaRPr lang="zh-CN" altLang="en-US" dirty="0"/>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68</a:t>
            </a:fld>
            <a:endParaRPr kumimoji="1" lang="zh-CN" altLang="en-US" dirty="0"/>
          </a:p>
        </p:txBody>
      </p:sp>
      <p:sp>
        <p:nvSpPr>
          <p:cNvPr id="7" name="内容占位符 2"/>
          <p:cNvSpPr txBox="1">
            <a:spLocks/>
          </p:cNvSpPr>
          <p:nvPr/>
        </p:nvSpPr>
        <p:spPr>
          <a:xfrm>
            <a:off x="6695768" y="1573410"/>
            <a:ext cx="4269658" cy="4586694"/>
          </a:xfrm>
          <a:prstGeom prst="rect">
            <a:avLst/>
          </a:prstGeom>
        </p:spPr>
        <p:txBody>
          <a:bodyPr vert="horz" lIns="91440" tIns="45720" rIns="91440" bIns="45720" rtlCol="0">
            <a:norm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zh-CN" altLang="en-US" sz="2400" dirty="0"/>
              <a:t>设计动态分配的方法</a:t>
            </a:r>
            <a:endParaRPr lang="en-US" altLang="zh-CN" sz="2400" dirty="0"/>
          </a:p>
          <a:p>
            <a:pPr lvl="1">
              <a:lnSpc>
                <a:spcPct val="140000"/>
              </a:lnSpc>
            </a:pPr>
            <a:r>
              <a:rPr lang="zh-CN" altLang="en-US" sz="2000" dirty="0"/>
              <a:t>目的</a:t>
            </a:r>
            <a:r>
              <a:rPr lang="en-US" altLang="zh-CN" sz="2000" dirty="0"/>
              <a:t>1</a:t>
            </a:r>
            <a:r>
              <a:rPr lang="zh-CN" altLang="en-US" sz="2000" dirty="0"/>
              <a:t>：更好地满足需求</a:t>
            </a:r>
            <a:endParaRPr lang="en-US" altLang="zh-CN" sz="2000" dirty="0"/>
          </a:p>
          <a:p>
            <a:pPr lvl="1">
              <a:lnSpc>
                <a:spcPct val="140000"/>
              </a:lnSpc>
            </a:pPr>
            <a:r>
              <a:rPr lang="zh-CN" altLang="en-US" sz="2000" dirty="0"/>
              <a:t>目的</a:t>
            </a:r>
            <a:r>
              <a:rPr lang="en-US" altLang="zh-CN" sz="2000" dirty="0"/>
              <a:t>2</a:t>
            </a:r>
            <a:r>
              <a:rPr lang="zh-CN" altLang="en-US" sz="2000" dirty="0"/>
              <a:t>：提高信道利用率</a:t>
            </a:r>
            <a:endParaRPr lang="en-US" altLang="zh-CN" sz="2000" dirty="0"/>
          </a:p>
          <a:p>
            <a:pPr>
              <a:lnSpc>
                <a:spcPct val="140000"/>
              </a:lnSpc>
            </a:pPr>
            <a:endParaRPr lang="zh-CN" altLang="en-US" sz="2400" dirty="0"/>
          </a:p>
        </p:txBody>
      </p:sp>
    </p:spTree>
    <p:extLst>
      <p:ext uri="{BB962C8B-B14F-4D97-AF65-F5344CB8AC3E}">
        <p14:creationId xmlns:p14="http://schemas.microsoft.com/office/powerpoint/2010/main" val="361725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65C4B-9285-46AF-A181-CAD8AA0A44EE}"/>
              </a:ext>
            </a:extLst>
          </p:cNvPr>
          <p:cNvSpPr>
            <a:spLocks noGrp="1"/>
          </p:cNvSpPr>
          <p:nvPr>
            <p:ph type="title"/>
          </p:nvPr>
        </p:nvSpPr>
        <p:spPr/>
        <p:txBody>
          <a:bodyPr/>
          <a:lstStyle/>
          <a:p>
            <a:r>
              <a:rPr lang="zh-CN" altLang="en-US" dirty="0"/>
              <a:t>第三种信道划分：</a:t>
            </a:r>
          </a:p>
        </p:txBody>
      </p:sp>
      <p:sp>
        <p:nvSpPr>
          <p:cNvPr id="4" name="灯片编号占位符 3">
            <a:extLst>
              <a:ext uri="{FF2B5EF4-FFF2-40B4-BE49-F238E27FC236}">
                <a16:creationId xmlns:a16="http://schemas.microsoft.com/office/drawing/2014/main" id="{E38A7938-C495-4EC3-938A-450719EA845C}"/>
              </a:ext>
            </a:extLst>
          </p:cNvPr>
          <p:cNvSpPr>
            <a:spLocks noGrp="1"/>
          </p:cNvSpPr>
          <p:nvPr>
            <p:ph type="sldNum" sz="quarter" idx="11"/>
          </p:nvPr>
        </p:nvSpPr>
        <p:spPr/>
        <p:txBody>
          <a:bodyPr/>
          <a:lstStyle/>
          <a:p>
            <a:pPr>
              <a:defRPr/>
            </a:pPr>
            <a:fld id="{3FFE790D-BCFB-4008-9260-CA63AEE325FD}" type="slidenum">
              <a:rPr lang="en-US" smtClean="0"/>
              <a:pPr>
                <a:defRPr/>
              </a:pPr>
              <a:t>69</a:t>
            </a:fld>
            <a:endParaRPr lang="en-US" dirty="0"/>
          </a:p>
        </p:txBody>
      </p:sp>
      <p:sp>
        <p:nvSpPr>
          <p:cNvPr id="5" name="Rectangle 3">
            <a:extLst>
              <a:ext uri="{FF2B5EF4-FFF2-40B4-BE49-F238E27FC236}">
                <a16:creationId xmlns:a16="http://schemas.microsoft.com/office/drawing/2014/main" id="{3918D06C-63C2-4C64-8F8A-E2FC99BF8C97}"/>
              </a:ext>
            </a:extLst>
          </p:cNvPr>
          <p:cNvSpPr txBox="1">
            <a:spLocks noChangeArrowheads="1"/>
          </p:cNvSpPr>
          <p:nvPr/>
        </p:nvSpPr>
        <p:spPr bwMode="auto">
          <a:xfrm>
            <a:off x="1295400" y="1371600"/>
            <a:ext cx="10439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buNone/>
              <a:defRPr/>
            </a:pPr>
            <a:r>
              <a:rPr lang="en-US" altLang="zh-CN" sz="2400" kern="0" dirty="0">
                <a:solidFill>
                  <a:srgbClr val="CC0000"/>
                </a:solidFill>
                <a:latin typeface="微软雅黑" panose="020B0503020204020204" pitchFamily="34" charset="-122"/>
                <a:ea typeface="微软雅黑" panose="020B0503020204020204" pitchFamily="34" charset="-122"/>
              </a:rPr>
              <a:t>CDMA</a:t>
            </a:r>
            <a:r>
              <a:rPr lang="zh-CN" altLang="en-US" sz="2400" kern="0" dirty="0">
                <a:solidFill>
                  <a:srgbClr val="CC0000"/>
                </a:solidFill>
                <a:latin typeface="微软雅黑" panose="020B0503020204020204" pitchFamily="34" charset="-122"/>
                <a:ea typeface="微软雅黑" panose="020B0503020204020204" pitchFamily="34" charset="-122"/>
              </a:rPr>
              <a:t>：</a:t>
            </a:r>
            <a:r>
              <a:rPr lang="en-US" altLang="zh-CN" sz="2400" kern="0" dirty="0">
                <a:solidFill>
                  <a:srgbClr val="CC0000"/>
                </a:solidFill>
                <a:latin typeface="微软雅黑" panose="020B0503020204020204" pitchFamily="34" charset="-122"/>
                <a:ea typeface="微软雅黑" panose="020B0503020204020204" pitchFamily="34" charset="-122"/>
              </a:rPr>
              <a:t>Code Division Multiple Access</a:t>
            </a:r>
          </a:p>
          <a:p>
            <a:pPr>
              <a:buFont typeface="Wingdings" charset="0"/>
              <a:buNone/>
              <a:defRPr/>
            </a:pPr>
            <a:r>
              <a:rPr lang="en-US" sz="2400" kern="0" dirty="0">
                <a:solidFill>
                  <a:srgbClr val="CC0000"/>
                </a:solidFill>
                <a:latin typeface="微软雅黑" panose="020B0503020204020204" pitchFamily="34" charset="-122"/>
                <a:ea typeface="微软雅黑" panose="020B0503020204020204" pitchFamily="34" charset="-122"/>
              </a:rPr>
              <a:t> </a:t>
            </a:r>
          </a:p>
          <a:p>
            <a:pPr>
              <a:defRPr/>
            </a:pPr>
            <a:r>
              <a:rPr lang="zh-CN" altLang="en-US" sz="2400" kern="0" dirty="0">
                <a:latin typeface="微软雅黑" panose="020B0503020204020204" pitchFamily="34" charset="-122"/>
                <a:ea typeface="微软雅黑" panose="020B0503020204020204" pitchFamily="34" charset="-122"/>
              </a:rPr>
              <a:t>为每个站点分配一种编码</a:t>
            </a:r>
            <a:endParaRPr lang="en-US" altLang="zh-CN" sz="4000" kern="0" dirty="0">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即使冲突发生，接收方也能进行解码</a:t>
            </a:r>
            <a:endParaRPr lang="en-US" altLang="zh-CN" sz="2400" kern="0" dirty="0">
              <a:latin typeface="微软雅黑" panose="020B0503020204020204" pitchFamily="34" charset="-122"/>
              <a:ea typeface="微软雅黑" panose="020B0503020204020204" pitchFamily="34" charset="-122"/>
            </a:endParaRPr>
          </a:p>
          <a:p>
            <a:pPr>
              <a:defRPr/>
            </a:pPr>
            <a:r>
              <a:rPr lang="zh-CN" altLang="en-US" sz="2400" kern="0" dirty="0">
                <a:latin typeface="微软雅黑" panose="020B0503020204020204" pitchFamily="34" charset="-122"/>
                <a:ea typeface="微软雅黑" panose="020B0503020204020204" pitchFamily="34" charset="-122"/>
              </a:rPr>
              <a:t>主要用于无线通信（后续无线部分会讲到）</a:t>
            </a:r>
            <a:endParaRPr lang="en-US" altLang="zh-CN" sz="24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727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C457F-D79F-4FB5-A192-61882B9C08D3}"/>
              </a:ext>
            </a:extLst>
          </p:cNvPr>
          <p:cNvSpPr>
            <a:spLocks noGrp="1"/>
          </p:cNvSpPr>
          <p:nvPr>
            <p:ph type="title"/>
          </p:nvPr>
        </p:nvSpPr>
        <p:spPr/>
        <p:txBody>
          <a:bodyPr/>
          <a:lstStyle/>
          <a:p>
            <a:r>
              <a:rPr lang="zh-CN" altLang="en-US" dirty="0"/>
              <a:t>基于</a:t>
            </a:r>
            <a:r>
              <a:rPr lang="en-US" altLang="zh-CN" dirty="0"/>
              <a:t>NIC</a:t>
            </a:r>
            <a:r>
              <a:rPr lang="zh-CN" altLang="en-US" dirty="0"/>
              <a:t>的通信</a:t>
            </a:r>
          </a:p>
        </p:txBody>
      </p:sp>
      <p:sp>
        <p:nvSpPr>
          <p:cNvPr id="4" name="灯片编号占位符 3">
            <a:extLst>
              <a:ext uri="{FF2B5EF4-FFF2-40B4-BE49-F238E27FC236}">
                <a16:creationId xmlns:a16="http://schemas.microsoft.com/office/drawing/2014/main" id="{B8134B7C-B1D2-45D6-B047-73D50F1DD88E}"/>
              </a:ext>
            </a:extLst>
          </p:cNvPr>
          <p:cNvSpPr>
            <a:spLocks noGrp="1"/>
          </p:cNvSpPr>
          <p:nvPr>
            <p:ph type="sldNum" sz="quarter" idx="11"/>
          </p:nvPr>
        </p:nvSpPr>
        <p:spPr/>
        <p:txBody>
          <a:bodyPr/>
          <a:lstStyle/>
          <a:p>
            <a:pPr>
              <a:defRPr/>
            </a:pPr>
            <a:fld id="{3FFE790D-BCFB-4008-9260-CA63AEE325FD}" type="slidenum">
              <a:rPr lang="en-US" smtClean="0"/>
              <a:pPr>
                <a:defRPr/>
              </a:pPr>
              <a:t>7</a:t>
            </a:fld>
            <a:endParaRPr lang="en-US" dirty="0"/>
          </a:p>
        </p:txBody>
      </p:sp>
      <p:sp>
        <p:nvSpPr>
          <p:cNvPr id="5" name="Rectangle 3">
            <a:extLst>
              <a:ext uri="{FF2B5EF4-FFF2-40B4-BE49-F238E27FC236}">
                <a16:creationId xmlns:a16="http://schemas.microsoft.com/office/drawing/2014/main" id="{21CA1422-4677-4D4F-B710-F28EF37B1AB0}"/>
              </a:ext>
            </a:extLst>
          </p:cNvPr>
          <p:cNvSpPr txBox="1">
            <a:spLocks noChangeArrowheads="1"/>
          </p:cNvSpPr>
          <p:nvPr/>
        </p:nvSpPr>
        <p:spPr bwMode="auto">
          <a:xfrm>
            <a:off x="1949451" y="4275138"/>
            <a:ext cx="4067175" cy="193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defRPr/>
            </a:pPr>
            <a:r>
              <a:rPr lang="zh-CN" altLang="en-US" sz="2400" kern="0" dirty="0">
                <a:latin typeface="Gill Sans MT" charset="0"/>
              </a:rPr>
              <a:t>发送方</a:t>
            </a:r>
            <a:r>
              <a:rPr lang="en-US" sz="2400" kern="0" dirty="0">
                <a:latin typeface="Gill Sans MT" charset="0"/>
              </a:rPr>
              <a:t>:</a:t>
            </a:r>
          </a:p>
          <a:p>
            <a:pPr lvl="1">
              <a:defRPr/>
            </a:pPr>
            <a:r>
              <a:rPr lang="zh-CN" altLang="en-US" kern="0" dirty="0">
                <a:latin typeface="Gill Sans MT" charset="0"/>
              </a:rPr>
              <a:t>将网络层报文封装成帧</a:t>
            </a:r>
            <a:endParaRPr lang="en-US" kern="0" dirty="0">
              <a:latin typeface="Gill Sans MT" charset="0"/>
            </a:endParaRPr>
          </a:p>
          <a:p>
            <a:pPr lvl="1">
              <a:defRPr/>
            </a:pPr>
            <a:r>
              <a:rPr lang="zh-CN" altLang="en-US" kern="0" dirty="0">
                <a:latin typeface="Gill Sans MT" charset="0"/>
              </a:rPr>
              <a:t>填写链路层信息（差错控制、可靠性等）</a:t>
            </a:r>
            <a:endParaRPr lang="en-US" kern="0" dirty="0">
              <a:latin typeface="Gill Sans MT" charset="0"/>
            </a:endParaRPr>
          </a:p>
        </p:txBody>
      </p:sp>
      <p:sp>
        <p:nvSpPr>
          <p:cNvPr id="6" name="Rectangle 4">
            <a:extLst>
              <a:ext uri="{FF2B5EF4-FFF2-40B4-BE49-F238E27FC236}">
                <a16:creationId xmlns:a16="http://schemas.microsoft.com/office/drawing/2014/main" id="{7D8E9140-7B05-4406-AAE9-A4F3E97A6F18}"/>
              </a:ext>
            </a:extLst>
          </p:cNvPr>
          <p:cNvSpPr txBox="1">
            <a:spLocks noChangeArrowheads="1"/>
          </p:cNvSpPr>
          <p:nvPr/>
        </p:nvSpPr>
        <p:spPr>
          <a:xfrm>
            <a:off x="6705600" y="4275138"/>
            <a:ext cx="4090988" cy="1851025"/>
          </a:xfrm>
          <a:prstGeom prst="rect">
            <a:avLst/>
          </a:prstGeom>
        </p:spPr>
        <p:txBody>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defRPr/>
            </a:pPr>
            <a:r>
              <a:rPr lang="zh-CN" altLang="en-US" sz="2400" kern="0" dirty="0">
                <a:latin typeface="Gill Sans MT" charset="0"/>
              </a:rPr>
              <a:t>接收方：</a:t>
            </a:r>
            <a:endParaRPr lang="en-US" altLang="zh-CN" sz="2400" kern="0" dirty="0">
              <a:latin typeface="Gill Sans MT" charset="0"/>
            </a:endParaRPr>
          </a:p>
          <a:p>
            <a:pPr lvl="1">
              <a:defRPr/>
            </a:pPr>
            <a:r>
              <a:rPr lang="zh-CN" altLang="en-US" kern="0" dirty="0">
                <a:latin typeface="Gill Sans MT" charset="0"/>
              </a:rPr>
              <a:t>链路层处理（差错检测等）</a:t>
            </a:r>
            <a:endParaRPr lang="en-US" altLang="zh-CN" kern="0" dirty="0">
              <a:latin typeface="Gill Sans MT" charset="0"/>
            </a:endParaRPr>
          </a:p>
          <a:p>
            <a:pPr lvl="1">
              <a:defRPr/>
            </a:pPr>
            <a:r>
              <a:rPr lang="zh-CN" altLang="en-US" kern="0" dirty="0">
                <a:latin typeface="Gill Sans MT" charset="0"/>
              </a:rPr>
              <a:t>提取网络层报文，交付给上一层</a:t>
            </a:r>
            <a:endParaRPr lang="en-US" kern="0" dirty="0">
              <a:latin typeface="Gill Sans MT" charset="0"/>
            </a:endParaRPr>
          </a:p>
        </p:txBody>
      </p:sp>
      <p:sp>
        <p:nvSpPr>
          <p:cNvPr id="7" name="Rectangle 27">
            <a:extLst>
              <a:ext uri="{FF2B5EF4-FFF2-40B4-BE49-F238E27FC236}">
                <a16:creationId xmlns:a16="http://schemas.microsoft.com/office/drawing/2014/main" id="{D5157367-9627-495E-BF98-0B418BF22695}"/>
              </a:ext>
            </a:extLst>
          </p:cNvPr>
          <p:cNvSpPr>
            <a:spLocks noChangeArrowheads="1"/>
          </p:cNvSpPr>
          <p:nvPr/>
        </p:nvSpPr>
        <p:spPr bwMode="auto">
          <a:xfrm>
            <a:off x="5637214" y="3394076"/>
            <a:ext cx="1444625" cy="212725"/>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8" name="Rectangle 28">
            <a:extLst>
              <a:ext uri="{FF2B5EF4-FFF2-40B4-BE49-F238E27FC236}">
                <a16:creationId xmlns:a16="http://schemas.microsoft.com/office/drawing/2014/main" id="{AAC5BFE2-7245-4F49-AE5C-A0E25A99667D}"/>
              </a:ext>
            </a:extLst>
          </p:cNvPr>
          <p:cNvSpPr>
            <a:spLocks noChangeArrowheads="1"/>
          </p:cNvSpPr>
          <p:nvPr/>
        </p:nvSpPr>
        <p:spPr bwMode="auto">
          <a:xfrm>
            <a:off x="3481389" y="1373188"/>
            <a:ext cx="1944687" cy="1770062"/>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9" name="Line 29">
            <a:extLst>
              <a:ext uri="{FF2B5EF4-FFF2-40B4-BE49-F238E27FC236}">
                <a16:creationId xmlns:a16="http://schemas.microsoft.com/office/drawing/2014/main" id="{026FB73E-55AD-462B-B3CD-953F33488205}"/>
              </a:ext>
            </a:extLst>
          </p:cNvPr>
          <p:cNvSpPr>
            <a:spLocks noChangeShapeType="1"/>
          </p:cNvSpPr>
          <p:nvPr/>
        </p:nvSpPr>
        <p:spPr bwMode="auto">
          <a:xfrm>
            <a:off x="3576638" y="1892300"/>
            <a:ext cx="0" cy="3937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0" name="Rectangle 30">
            <a:extLst>
              <a:ext uri="{FF2B5EF4-FFF2-40B4-BE49-F238E27FC236}">
                <a16:creationId xmlns:a16="http://schemas.microsoft.com/office/drawing/2014/main" id="{906A127E-9FD1-4CAC-A63C-5814C676C3A3}"/>
              </a:ext>
            </a:extLst>
          </p:cNvPr>
          <p:cNvSpPr>
            <a:spLocks noChangeArrowheads="1"/>
          </p:cNvSpPr>
          <p:nvPr/>
        </p:nvSpPr>
        <p:spPr bwMode="auto">
          <a:xfrm>
            <a:off x="3717925" y="2212976"/>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1" name="Rectangle 31">
            <a:extLst>
              <a:ext uri="{FF2B5EF4-FFF2-40B4-BE49-F238E27FC236}">
                <a16:creationId xmlns:a16="http://schemas.microsoft.com/office/drawing/2014/main" id="{4E424A87-BDD5-47CF-BD3B-41BBFDD2D1BF}"/>
              </a:ext>
            </a:extLst>
          </p:cNvPr>
          <p:cNvSpPr>
            <a:spLocks noChangeArrowheads="1"/>
          </p:cNvSpPr>
          <p:nvPr/>
        </p:nvSpPr>
        <p:spPr bwMode="auto">
          <a:xfrm>
            <a:off x="3959225" y="2773364"/>
            <a:ext cx="704850" cy="2254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2" name="Rectangle 32">
            <a:extLst>
              <a:ext uri="{FF2B5EF4-FFF2-40B4-BE49-F238E27FC236}">
                <a16:creationId xmlns:a16="http://schemas.microsoft.com/office/drawing/2014/main" id="{C042732B-E3A3-4345-B589-EEE48857382B}"/>
              </a:ext>
            </a:extLst>
          </p:cNvPr>
          <p:cNvSpPr>
            <a:spLocks noChangeArrowheads="1"/>
          </p:cNvSpPr>
          <p:nvPr/>
        </p:nvSpPr>
        <p:spPr bwMode="auto">
          <a:xfrm>
            <a:off x="3959226" y="2301876"/>
            <a:ext cx="695325" cy="4159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dirty="0">
                <a:latin typeface="Arial" charset="0"/>
              </a:rPr>
              <a:t>controller</a:t>
            </a:r>
          </a:p>
        </p:txBody>
      </p:sp>
      <p:sp>
        <p:nvSpPr>
          <p:cNvPr id="13" name="Line 33">
            <a:extLst>
              <a:ext uri="{FF2B5EF4-FFF2-40B4-BE49-F238E27FC236}">
                <a16:creationId xmlns:a16="http://schemas.microsoft.com/office/drawing/2014/main" id="{4E17BE57-529A-4589-A69C-2CC384AD3D16}"/>
              </a:ext>
            </a:extLst>
          </p:cNvPr>
          <p:cNvSpPr>
            <a:spLocks noChangeShapeType="1"/>
          </p:cNvSpPr>
          <p:nvPr/>
        </p:nvSpPr>
        <p:spPr bwMode="auto">
          <a:xfrm>
            <a:off x="3870326" y="2055813"/>
            <a:ext cx="1438275" cy="0"/>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4" name="Line 34">
            <a:extLst>
              <a:ext uri="{FF2B5EF4-FFF2-40B4-BE49-F238E27FC236}">
                <a16:creationId xmlns:a16="http://schemas.microsoft.com/office/drawing/2014/main" id="{7FB7A14E-46E5-4B26-94BB-8E8C9EE76786}"/>
              </a:ext>
            </a:extLst>
          </p:cNvPr>
          <p:cNvSpPr>
            <a:spLocks noChangeShapeType="1"/>
          </p:cNvSpPr>
          <p:nvPr/>
        </p:nvSpPr>
        <p:spPr bwMode="auto">
          <a:xfrm flipV="1">
            <a:off x="4287838" y="2062163"/>
            <a:ext cx="0" cy="239712"/>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5" name="Rectangle 35">
            <a:extLst>
              <a:ext uri="{FF2B5EF4-FFF2-40B4-BE49-F238E27FC236}">
                <a16:creationId xmlns:a16="http://schemas.microsoft.com/office/drawing/2014/main" id="{A51DD424-EC86-4FE2-A1CD-4D33A610B8A0}"/>
              </a:ext>
            </a:extLst>
          </p:cNvPr>
          <p:cNvSpPr>
            <a:spLocks noChangeArrowheads="1"/>
          </p:cNvSpPr>
          <p:nvPr/>
        </p:nvSpPr>
        <p:spPr bwMode="auto">
          <a:xfrm>
            <a:off x="3752851" y="1501776"/>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dirty="0">
              <a:latin typeface="Arial" charset="0"/>
            </a:endParaRPr>
          </a:p>
        </p:txBody>
      </p:sp>
      <p:sp>
        <p:nvSpPr>
          <p:cNvPr id="16" name="Rectangle 36">
            <a:extLst>
              <a:ext uri="{FF2B5EF4-FFF2-40B4-BE49-F238E27FC236}">
                <a16:creationId xmlns:a16="http://schemas.microsoft.com/office/drawing/2014/main" id="{158C6394-483D-43BB-8B03-AF447AF2FFAF}"/>
              </a:ext>
            </a:extLst>
          </p:cNvPr>
          <p:cNvSpPr>
            <a:spLocks noChangeArrowheads="1"/>
          </p:cNvSpPr>
          <p:nvPr/>
        </p:nvSpPr>
        <p:spPr bwMode="auto">
          <a:xfrm>
            <a:off x="4619626" y="1503364"/>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dirty="0">
              <a:latin typeface="Arial" charset="0"/>
            </a:endParaRPr>
          </a:p>
        </p:txBody>
      </p:sp>
      <p:sp>
        <p:nvSpPr>
          <p:cNvPr id="17" name="Line 37">
            <a:extLst>
              <a:ext uri="{FF2B5EF4-FFF2-40B4-BE49-F238E27FC236}">
                <a16:creationId xmlns:a16="http://schemas.microsoft.com/office/drawing/2014/main" id="{4DB90CDA-604F-496F-895D-7D63F5E344AF}"/>
              </a:ext>
            </a:extLst>
          </p:cNvPr>
          <p:cNvSpPr>
            <a:spLocks noChangeShapeType="1"/>
          </p:cNvSpPr>
          <p:nvPr/>
        </p:nvSpPr>
        <p:spPr bwMode="auto">
          <a:xfrm flipH="1" flipV="1">
            <a:off x="4075114" y="1917701"/>
            <a:ext cx="1587" cy="138113"/>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8" name="Line 38">
            <a:extLst>
              <a:ext uri="{FF2B5EF4-FFF2-40B4-BE49-F238E27FC236}">
                <a16:creationId xmlns:a16="http://schemas.microsoft.com/office/drawing/2014/main" id="{CC451C37-1A5B-4C6D-B898-13A67399DE92}"/>
              </a:ext>
            </a:extLst>
          </p:cNvPr>
          <p:cNvSpPr>
            <a:spLocks noChangeShapeType="1"/>
          </p:cNvSpPr>
          <p:nvPr/>
        </p:nvSpPr>
        <p:spPr bwMode="auto">
          <a:xfrm flipH="1" flipV="1">
            <a:off x="4999038" y="1920876"/>
            <a:ext cx="0" cy="136525"/>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19" name="Rectangle 39">
            <a:extLst>
              <a:ext uri="{FF2B5EF4-FFF2-40B4-BE49-F238E27FC236}">
                <a16:creationId xmlns:a16="http://schemas.microsoft.com/office/drawing/2014/main" id="{ECA6805A-D998-4280-B942-10E472594D75}"/>
              </a:ext>
            </a:extLst>
          </p:cNvPr>
          <p:cNvSpPr>
            <a:spLocks noChangeArrowheads="1"/>
          </p:cNvSpPr>
          <p:nvPr/>
        </p:nvSpPr>
        <p:spPr bwMode="auto">
          <a:xfrm>
            <a:off x="7356475" y="1430338"/>
            <a:ext cx="1944688" cy="1731962"/>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20" name="Rectangle 40">
            <a:extLst>
              <a:ext uri="{FF2B5EF4-FFF2-40B4-BE49-F238E27FC236}">
                <a16:creationId xmlns:a16="http://schemas.microsoft.com/office/drawing/2014/main" id="{D8EB4AA6-AD53-4332-A323-0FA0478DA4AD}"/>
              </a:ext>
            </a:extLst>
          </p:cNvPr>
          <p:cNvSpPr>
            <a:spLocks noChangeArrowheads="1"/>
          </p:cNvSpPr>
          <p:nvPr/>
        </p:nvSpPr>
        <p:spPr bwMode="auto">
          <a:xfrm>
            <a:off x="7593013" y="2232026"/>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21" name="Rectangle 41">
            <a:extLst>
              <a:ext uri="{FF2B5EF4-FFF2-40B4-BE49-F238E27FC236}">
                <a16:creationId xmlns:a16="http://schemas.microsoft.com/office/drawing/2014/main" id="{EE0C78BC-7D91-4F86-95E3-5CD7F7E32B3A}"/>
              </a:ext>
            </a:extLst>
          </p:cNvPr>
          <p:cNvSpPr>
            <a:spLocks noChangeArrowheads="1"/>
          </p:cNvSpPr>
          <p:nvPr/>
        </p:nvSpPr>
        <p:spPr bwMode="auto">
          <a:xfrm>
            <a:off x="7834313" y="2792414"/>
            <a:ext cx="703262" cy="2254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22" name="Rectangle 42">
            <a:extLst>
              <a:ext uri="{FF2B5EF4-FFF2-40B4-BE49-F238E27FC236}">
                <a16:creationId xmlns:a16="http://schemas.microsoft.com/office/drawing/2014/main" id="{8C61CB75-5072-439D-99A6-77E25B98221C}"/>
              </a:ext>
            </a:extLst>
          </p:cNvPr>
          <p:cNvSpPr>
            <a:spLocks noChangeArrowheads="1"/>
          </p:cNvSpPr>
          <p:nvPr/>
        </p:nvSpPr>
        <p:spPr bwMode="auto">
          <a:xfrm>
            <a:off x="7834314" y="2320926"/>
            <a:ext cx="695325" cy="4159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dirty="0">
                <a:latin typeface="Arial" charset="0"/>
              </a:rPr>
              <a:t>controller</a:t>
            </a:r>
          </a:p>
        </p:txBody>
      </p:sp>
      <p:sp>
        <p:nvSpPr>
          <p:cNvPr id="23" name="Line 43">
            <a:extLst>
              <a:ext uri="{FF2B5EF4-FFF2-40B4-BE49-F238E27FC236}">
                <a16:creationId xmlns:a16="http://schemas.microsoft.com/office/drawing/2014/main" id="{7EC57B6E-BA6F-40A2-82E7-6979BFFD13D2}"/>
              </a:ext>
            </a:extLst>
          </p:cNvPr>
          <p:cNvSpPr>
            <a:spLocks noChangeShapeType="1"/>
          </p:cNvSpPr>
          <p:nvPr/>
        </p:nvSpPr>
        <p:spPr bwMode="auto">
          <a:xfrm>
            <a:off x="7745414" y="2074863"/>
            <a:ext cx="1438275" cy="0"/>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4" name="Line 44">
            <a:extLst>
              <a:ext uri="{FF2B5EF4-FFF2-40B4-BE49-F238E27FC236}">
                <a16:creationId xmlns:a16="http://schemas.microsoft.com/office/drawing/2014/main" id="{F1CBA44B-1200-43B4-8F53-AE1C55D68E09}"/>
              </a:ext>
            </a:extLst>
          </p:cNvPr>
          <p:cNvSpPr>
            <a:spLocks noChangeShapeType="1"/>
          </p:cNvSpPr>
          <p:nvPr/>
        </p:nvSpPr>
        <p:spPr bwMode="auto">
          <a:xfrm flipV="1">
            <a:off x="8162925" y="2081213"/>
            <a:ext cx="0" cy="239712"/>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5" name="Rectangle 45">
            <a:extLst>
              <a:ext uri="{FF2B5EF4-FFF2-40B4-BE49-F238E27FC236}">
                <a16:creationId xmlns:a16="http://schemas.microsoft.com/office/drawing/2014/main" id="{86FC6E5D-D0EE-46A4-8A17-A017B13B3BE2}"/>
              </a:ext>
            </a:extLst>
          </p:cNvPr>
          <p:cNvSpPr>
            <a:spLocks noChangeArrowheads="1"/>
          </p:cNvSpPr>
          <p:nvPr/>
        </p:nvSpPr>
        <p:spPr bwMode="auto">
          <a:xfrm>
            <a:off x="7627939" y="1520826"/>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dirty="0">
              <a:latin typeface="Arial" charset="0"/>
            </a:endParaRPr>
          </a:p>
        </p:txBody>
      </p:sp>
      <p:sp>
        <p:nvSpPr>
          <p:cNvPr id="26" name="Rectangle 46">
            <a:extLst>
              <a:ext uri="{FF2B5EF4-FFF2-40B4-BE49-F238E27FC236}">
                <a16:creationId xmlns:a16="http://schemas.microsoft.com/office/drawing/2014/main" id="{DE1F7EC6-75C0-43C9-99B3-0C10F420B506}"/>
              </a:ext>
            </a:extLst>
          </p:cNvPr>
          <p:cNvSpPr>
            <a:spLocks noChangeArrowheads="1"/>
          </p:cNvSpPr>
          <p:nvPr/>
        </p:nvSpPr>
        <p:spPr bwMode="auto">
          <a:xfrm>
            <a:off x="8494714" y="1522414"/>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dirty="0">
              <a:latin typeface="Arial" charset="0"/>
            </a:endParaRPr>
          </a:p>
        </p:txBody>
      </p:sp>
      <p:sp>
        <p:nvSpPr>
          <p:cNvPr id="27" name="Line 47">
            <a:extLst>
              <a:ext uri="{FF2B5EF4-FFF2-40B4-BE49-F238E27FC236}">
                <a16:creationId xmlns:a16="http://schemas.microsoft.com/office/drawing/2014/main" id="{6B83302D-8724-42BB-8043-B4FED1EE8D94}"/>
              </a:ext>
            </a:extLst>
          </p:cNvPr>
          <p:cNvSpPr>
            <a:spLocks noChangeShapeType="1"/>
          </p:cNvSpPr>
          <p:nvPr/>
        </p:nvSpPr>
        <p:spPr bwMode="auto">
          <a:xfrm flipH="1" flipV="1">
            <a:off x="7950200" y="1936751"/>
            <a:ext cx="1588" cy="138113"/>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8" name="Line 48">
            <a:extLst>
              <a:ext uri="{FF2B5EF4-FFF2-40B4-BE49-F238E27FC236}">
                <a16:creationId xmlns:a16="http://schemas.microsoft.com/office/drawing/2014/main" id="{26576A4B-AA3B-4031-AD10-25AB1133CD30}"/>
              </a:ext>
            </a:extLst>
          </p:cNvPr>
          <p:cNvSpPr>
            <a:spLocks noChangeShapeType="1"/>
          </p:cNvSpPr>
          <p:nvPr/>
        </p:nvSpPr>
        <p:spPr bwMode="auto">
          <a:xfrm flipH="1" flipV="1">
            <a:off x="8874125" y="1939926"/>
            <a:ext cx="0" cy="136525"/>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29" name="Text Box 49">
            <a:extLst>
              <a:ext uri="{FF2B5EF4-FFF2-40B4-BE49-F238E27FC236}">
                <a16:creationId xmlns:a16="http://schemas.microsoft.com/office/drawing/2014/main" id="{157EEB15-43CC-4892-9B82-22E5F2A61137}"/>
              </a:ext>
            </a:extLst>
          </p:cNvPr>
          <p:cNvSpPr txBox="1">
            <a:spLocks noChangeArrowheads="1"/>
          </p:cNvSpPr>
          <p:nvPr/>
        </p:nvSpPr>
        <p:spPr bwMode="auto">
          <a:xfrm>
            <a:off x="3459164" y="3059113"/>
            <a:ext cx="13350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rPr>
              <a:t>sending host</a:t>
            </a:r>
          </a:p>
        </p:txBody>
      </p:sp>
      <p:sp>
        <p:nvSpPr>
          <p:cNvPr id="30" name="Text Box 50">
            <a:extLst>
              <a:ext uri="{FF2B5EF4-FFF2-40B4-BE49-F238E27FC236}">
                <a16:creationId xmlns:a16="http://schemas.microsoft.com/office/drawing/2014/main" id="{2EE48766-E820-4145-9F76-D970190695A8}"/>
              </a:ext>
            </a:extLst>
          </p:cNvPr>
          <p:cNvSpPr txBox="1">
            <a:spLocks noChangeArrowheads="1"/>
          </p:cNvSpPr>
          <p:nvPr/>
        </p:nvSpPr>
        <p:spPr bwMode="auto">
          <a:xfrm>
            <a:off x="7251701" y="3057525"/>
            <a:ext cx="14382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rPr>
              <a:t>receiving host</a:t>
            </a:r>
          </a:p>
        </p:txBody>
      </p:sp>
      <p:sp>
        <p:nvSpPr>
          <p:cNvPr id="31" name="Rectangle 51">
            <a:extLst>
              <a:ext uri="{FF2B5EF4-FFF2-40B4-BE49-F238E27FC236}">
                <a16:creationId xmlns:a16="http://schemas.microsoft.com/office/drawing/2014/main" id="{B284D0C8-A52F-4436-9317-E76C11052D26}"/>
              </a:ext>
            </a:extLst>
          </p:cNvPr>
          <p:cNvSpPr>
            <a:spLocks noChangeArrowheads="1"/>
          </p:cNvSpPr>
          <p:nvPr/>
        </p:nvSpPr>
        <p:spPr bwMode="auto">
          <a:xfrm>
            <a:off x="3036888" y="1966913"/>
            <a:ext cx="717550" cy="169862"/>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2" name="Text Box 52">
            <a:extLst>
              <a:ext uri="{FF2B5EF4-FFF2-40B4-BE49-F238E27FC236}">
                <a16:creationId xmlns:a16="http://schemas.microsoft.com/office/drawing/2014/main" id="{9A37E99B-F705-493B-A85B-D6C54F9F3CE7}"/>
              </a:ext>
            </a:extLst>
          </p:cNvPr>
          <p:cNvSpPr txBox="1">
            <a:spLocks noChangeArrowheads="1"/>
          </p:cNvSpPr>
          <p:nvPr/>
        </p:nvSpPr>
        <p:spPr bwMode="auto">
          <a:xfrm>
            <a:off x="3000375" y="1922464"/>
            <a:ext cx="825500"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rPr>
              <a:t>datagram</a:t>
            </a:r>
          </a:p>
        </p:txBody>
      </p:sp>
      <p:sp>
        <p:nvSpPr>
          <p:cNvPr id="33" name="Line 53">
            <a:extLst>
              <a:ext uri="{FF2B5EF4-FFF2-40B4-BE49-F238E27FC236}">
                <a16:creationId xmlns:a16="http://schemas.microsoft.com/office/drawing/2014/main" id="{624ED924-F965-4CA4-B063-3F1BD97A16D9}"/>
              </a:ext>
            </a:extLst>
          </p:cNvPr>
          <p:cNvSpPr>
            <a:spLocks noChangeShapeType="1"/>
          </p:cNvSpPr>
          <p:nvPr/>
        </p:nvSpPr>
        <p:spPr bwMode="auto">
          <a:xfrm>
            <a:off x="7485063" y="1870076"/>
            <a:ext cx="0" cy="3921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34" name="Rectangle 54">
            <a:extLst>
              <a:ext uri="{FF2B5EF4-FFF2-40B4-BE49-F238E27FC236}">
                <a16:creationId xmlns:a16="http://schemas.microsoft.com/office/drawing/2014/main" id="{498152AC-92EE-40D6-96B8-739FB815D6AE}"/>
              </a:ext>
            </a:extLst>
          </p:cNvPr>
          <p:cNvSpPr>
            <a:spLocks noChangeArrowheads="1"/>
          </p:cNvSpPr>
          <p:nvPr/>
        </p:nvSpPr>
        <p:spPr bwMode="auto">
          <a:xfrm>
            <a:off x="6946901" y="1985963"/>
            <a:ext cx="715963" cy="169862"/>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5" name="Text Box 55">
            <a:extLst>
              <a:ext uri="{FF2B5EF4-FFF2-40B4-BE49-F238E27FC236}">
                <a16:creationId xmlns:a16="http://schemas.microsoft.com/office/drawing/2014/main" id="{A2D7BCCB-BA01-4C9B-AAA9-D5C5255FA681}"/>
              </a:ext>
            </a:extLst>
          </p:cNvPr>
          <p:cNvSpPr txBox="1">
            <a:spLocks noChangeArrowheads="1"/>
          </p:cNvSpPr>
          <p:nvPr/>
        </p:nvSpPr>
        <p:spPr bwMode="auto">
          <a:xfrm>
            <a:off x="6910389" y="1941514"/>
            <a:ext cx="83227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rPr>
              <a:t>datagram</a:t>
            </a:r>
          </a:p>
        </p:txBody>
      </p:sp>
      <p:sp>
        <p:nvSpPr>
          <p:cNvPr id="36" name="Freeform 56">
            <a:extLst>
              <a:ext uri="{FF2B5EF4-FFF2-40B4-BE49-F238E27FC236}">
                <a16:creationId xmlns:a16="http://schemas.microsoft.com/office/drawing/2014/main" id="{49041026-CDAB-4D34-AE5B-2CCF3A3F8C3F}"/>
              </a:ext>
            </a:extLst>
          </p:cNvPr>
          <p:cNvSpPr>
            <a:spLocks/>
          </p:cNvSpPr>
          <p:nvPr/>
        </p:nvSpPr>
        <p:spPr bwMode="auto">
          <a:xfrm>
            <a:off x="4292601" y="2903539"/>
            <a:ext cx="3883025"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7" name="Rectangle 57">
            <a:extLst>
              <a:ext uri="{FF2B5EF4-FFF2-40B4-BE49-F238E27FC236}">
                <a16:creationId xmlns:a16="http://schemas.microsoft.com/office/drawing/2014/main" id="{BA654B0D-C01F-4EC5-8F51-C97331DD0A8E}"/>
              </a:ext>
            </a:extLst>
          </p:cNvPr>
          <p:cNvSpPr>
            <a:spLocks noChangeArrowheads="1"/>
          </p:cNvSpPr>
          <p:nvPr/>
        </p:nvSpPr>
        <p:spPr bwMode="auto">
          <a:xfrm>
            <a:off x="6205538" y="3419476"/>
            <a:ext cx="717550" cy="16986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8" name="Text Box 58">
            <a:extLst>
              <a:ext uri="{FF2B5EF4-FFF2-40B4-BE49-F238E27FC236}">
                <a16:creationId xmlns:a16="http://schemas.microsoft.com/office/drawing/2014/main" id="{8E6A0459-6391-4805-9E4B-6485BAA4C361}"/>
              </a:ext>
            </a:extLst>
          </p:cNvPr>
          <p:cNvSpPr txBox="1">
            <a:spLocks noChangeArrowheads="1"/>
          </p:cNvSpPr>
          <p:nvPr/>
        </p:nvSpPr>
        <p:spPr bwMode="auto">
          <a:xfrm>
            <a:off x="6178551" y="3375026"/>
            <a:ext cx="83227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rPr>
              <a:t>datagram</a:t>
            </a:r>
          </a:p>
        </p:txBody>
      </p:sp>
      <p:sp>
        <p:nvSpPr>
          <p:cNvPr id="39" name="Line 59">
            <a:extLst>
              <a:ext uri="{FF2B5EF4-FFF2-40B4-BE49-F238E27FC236}">
                <a16:creationId xmlns:a16="http://schemas.microsoft.com/office/drawing/2014/main" id="{EAE35BE1-DB88-4A39-A4D4-BCBF5323EAD0}"/>
              </a:ext>
            </a:extLst>
          </p:cNvPr>
          <p:cNvSpPr>
            <a:spLocks noChangeShapeType="1"/>
          </p:cNvSpPr>
          <p:nvPr/>
        </p:nvSpPr>
        <p:spPr bwMode="auto">
          <a:xfrm>
            <a:off x="7178676" y="3511550"/>
            <a:ext cx="27622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0" name="Text Box 60">
            <a:extLst>
              <a:ext uri="{FF2B5EF4-FFF2-40B4-BE49-F238E27FC236}">
                <a16:creationId xmlns:a16="http://schemas.microsoft.com/office/drawing/2014/main" id="{EF032E9E-483C-45C4-9776-E85E3F1CBD82}"/>
              </a:ext>
            </a:extLst>
          </p:cNvPr>
          <p:cNvSpPr txBox="1">
            <a:spLocks noChangeArrowheads="1"/>
          </p:cNvSpPr>
          <p:nvPr/>
        </p:nvSpPr>
        <p:spPr bwMode="auto">
          <a:xfrm>
            <a:off x="3768725" y="3668713"/>
            <a:ext cx="704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rPr>
              <a:t>frame</a:t>
            </a:r>
          </a:p>
        </p:txBody>
      </p:sp>
      <p:sp>
        <p:nvSpPr>
          <p:cNvPr id="41" name="Line 61">
            <a:extLst>
              <a:ext uri="{FF2B5EF4-FFF2-40B4-BE49-F238E27FC236}">
                <a16:creationId xmlns:a16="http://schemas.microsoft.com/office/drawing/2014/main" id="{CBB4F429-03DC-488A-B7C4-E0211C97D22B}"/>
              </a:ext>
            </a:extLst>
          </p:cNvPr>
          <p:cNvSpPr>
            <a:spLocks noChangeShapeType="1"/>
          </p:cNvSpPr>
          <p:nvPr/>
        </p:nvSpPr>
        <p:spPr bwMode="auto">
          <a:xfrm flipV="1">
            <a:off x="4397375" y="3575051"/>
            <a:ext cx="1155700" cy="2127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Tree>
    <p:extLst>
      <p:ext uri="{BB962C8B-B14F-4D97-AF65-F5344CB8AC3E}">
        <p14:creationId xmlns:p14="http://schemas.microsoft.com/office/powerpoint/2010/main" val="19254110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A35C35-749B-47DD-8333-0D4B37602122}"/>
              </a:ext>
            </a:extLst>
          </p:cNvPr>
          <p:cNvSpPr>
            <a:spLocks noGrp="1"/>
          </p:cNvSpPr>
          <p:nvPr>
            <p:ph type="title"/>
          </p:nvPr>
        </p:nvSpPr>
        <p:spPr/>
        <p:txBody>
          <a:bodyPr/>
          <a:lstStyle/>
          <a:p>
            <a:r>
              <a:rPr lang="zh-CN" altLang="en-US" dirty="0"/>
              <a:t>目录</a:t>
            </a:r>
          </a:p>
        </p:txBody>
      </p:sp>
      <p:sp>
        <p:nvSpPr>
          <p:cNvPr id="7" name="内容占位符 6">
            <a:extLst>
              <a:ext uri="{FF2B5EF4-FFF2-40B4-BE49-F238E27FC236}">
                <a16:creationId xmlns:a16="http://schemas.microsoft.com/office/drawing/2014/main" id="{824D9CC0-37C0-485A-ABDB-37DD72F2701D}"/>
              </a:ext>
            </a:extLst>
          </p:cNvPr>
          <p:cNvSpPr>
            <a:spLocks noGrp="1"/>
          </p:cNvSpPr>
          <p:nvPr>
            <p:ph idx="1"/>
          </p:nvPr>
        </p:nvSpPr>
        <p:spPr/>
        <p:txBody>
          <a:bodyPr/>
          <a:lstStyle/>
          <a:p>
            <a:r>
              <a:rPr lang="zh-CN" altLang="en-US" dirty="0"/>
              <a:t>链路层概述</a:t>
            </a:r>
            <a:endParaRPr lang="en-US" altLang="zh-CN" dirty="0"/>
          </a:p>
          <a:p>
            <a:r>
              <a:rPr lang="zh-CN" altLang="en-US" dirty="0"/>
              <a:t>成帧</a:t>
            </a:r>
            <a:endParaRPr lang="en-US" altLang="zh-CN" dirty="0"/>
          </a:p>
          <a:p>
            <a:r>
              <a:rPr lang="zh-CN" altLang="en-US" dirty="0"/>
              <a:t>差错检测与修复</a:t>
            </a:r>
            <a:endParaRPr lang="en-US" altLang="zh-CN" dirty="0"/>
          </a:p>
          <a:p>
            <a:r>
              <a:rPr lang="zh-CN" altLang="en-US" dirty="0">
                <a:solidFill>
                  <a:srgbClr val="FF0000"/>
                </a:solidFill>
              </a:rPr>
              <a:t>访问控制</a:t>
            </a:r>
            <a:endParaRPr lang="en-US" altLang="zh-CN" dirty="0">
              <a:solidFill>
                <a:srgbClr val="FF0000"/>
              </a:solidFill>
            </a:endParaRPr>
          </a:p>
          <a:p>
            <a:pPr lvl="1"/>
            <a:r>
              <a:rPr lang="zh-CN" altLang="en-US" dirty="0"/>
              <a:t>信道划分：</a:t>
            </a:r>
            <a:r>
              <a:rPr lang="en-US" altLang="zh-CN" dirty="0"/>
              <a:t>TDMA</a:t>
            </a:r>
            <a:r>
              <a:rPr lang="zh-CN" altLang="en-US" dirty="0"/>
              <a:t>、</a:t>
            </a:r>
            <a:r>
              <a:rPr lang="en-US" altLang="zh-CN" dirty="0"/>
              <a:t>FDMA</a:t>
            </a:r>
            <a:r>
              <a:rPr lang="zh-CN" altLang="en-US" dirty="0"/>
              <a:t>、基于编码</a:t>
            </a:r>
            <a:endParaRPr lang="en-US" altLang="zh-CN" dirty="0"/>
          </a:p>
          <a:p>
            <a:pPr lvl="1"/>
            <a:r>
              <a:rPr lang="zh-CN" altLang="en-US" dirty="0">
                <a:solidFill>
                  <a:srgbClr val="FF0000"/>
                </a:solidFill>
              </a:rPr>
              <a:t>随机访问：</a:t>
            </a:r>
            <a:endParaRPr lang="en-US" altLang="zh-CN" dirty="0">
              <a:solidFill>
                <a:srgbClr val="FF0000"/>
              </a:solidFill>
            </a:endParaRPr>
          </a:p>
          <a:p>
            <a:pPr lvl="2"/>
            <a:r>
              <a:rPr lang="en-US" altLang="zh-CN" dirty="0">
                <a:solidFill>
                  <a:srgbClr val="FF0000"/>
                </a:solidFill>
              </a:rPr>
              <a:t>ALOHA</a:t>
            </a:r>
            <a:r>
              <a:rPr lang="zh-CN" altLang="en-US" dirty="0">
                <a:solidFill>
                  <a:srgbClr val="FF0000"/>
                </a:solidFill>
              </a:rPr>
              <a:t>类：纯</a:t>
            </a:r>
            <a:r>
              <a:rPr lang="en-US" altLang="zh-CN" dirty="0">
                <a:solidFill>
                  <a:srgbClr val="FF0000"/>
                </a:solidFill>
              </a:rPr>
              <a:t>ALOHA</a:t>
            </a:r>
            <a:r>
              <a:rPr lang="zh-CN" altLang="en-US" dirty="0">
                <a:solidFill>
                  <a:srgbClr val="FF0000"/>
                </a:solidFill>
              </a:rPr>
              <a:t>、时隙</a:t>
            </a:r>
            <a:r>
              <a:rPr lang="en-US" altLang="zh-CN" dirty="0">
                <a:solidFill>
                  <a:srgbClr val="FF0000"/>
                </a:solidFill>
              </a:rPr>
              <a:t>ALOHA</a:t>
            </a:r>
          </a:p>
          <a:p>
            <a:pPr lvl="2"/>
            <a:r>
              <a:rPr lang="en-US" altLang="zh-CN" dirty="0"/>
              <a:t>CSMA</a:t>
            </a:r>
            <a:r>
              <a:rPr lang="zh-CN" altLang="en-US" dirty="0"/>
              <a:t>类：非持续</a:t>
            </a:r>
            <a:r>
              <a:rPr lang="en-US" altLang="zh-CN" dirty="0"/>
              <a:t>CSMA</a:t>
            </a:r>
            <a:r>
              <a:rPr lang="zh-CN" altLang="en-US" dirty="0"/>
              <a:t>、</a:t>
            </a:r>
            <a:r>
              <a:rPr lang="en-US" altLang="zh-CN" dirty="0"/>
              <a:t>1-</a:t>
            </a:r>
            <a:r>
              <a:rPr lang="zh-CN" altLang="en-US" dirty="0"/>
              <a:t>持续</a:t>
            </a:r>
            <a:r>
              <a:rPr lang="en-US" altLang="zh-CN" dirty="0"/>
              <a:t>CSMA</a:t>
            </a:r>
            <a:r>
              <a:rPr lang="zh-CN" altLang="en-US" dirty="0"/>
              <a:t>、</a:t>
            </a:r>
            <a:r>
              <a:rPr lang="en-US" altLang="zh-CN" dirty="0"/>
              <a:t>p-</a:t>
            </a:r>
            <a:r>
              <a:rPr lang="zh-CN" altLang="en-US" dirty="0"/>
              <a:t>持续</a:t>
            </a:r>
            <a:r>
              <a:rPr lang="en-US" altLang="zh-CN" dirty="0"/>
              <a:t>CSMA</a:t>
            </a:r>
            <a:r>
              <a:rPr lang="zh-CN" altLang="en-US" dirty="0"/>
              <a:t>、</a:t>
            </a:r>
            <a:r>
              <a:rPr lang="en-US" altLang="zh-CN" dirty="0"/>
              <a:t>CSMA/CD</a:t>
            </a:r>
          </a:p>
          <a:p>
            <a:pPr lvl="1"/>
            <a:r>
              <a:rPr lang="zh-CN" altLang="en-US" dirty="0"/>
              <a:t>轮流协议</a:t>
            </a:r>
          </a:p>
        </p:txBody>
      </p:sp>
      <p:sp>
        <p:nvSpPr>
          <p:cNvPr id="5" name="灯片编号占位符 4">
            <a:extLst>
              <a:ext uri="{FF2B5EF4-FFF2-40B4-BE49-F238E27FC236}">
                <a16:creationId xmlns:a16="http://schemas.microsoft.com/office/drawing/2014/main" id="{78046BEA-48F0-42A7-BA1A-E6890BE5C25D}"/>
              </a:ext>
            </a:extLst>
          </p:cNvPr>
          <p:cNvSpPr>
            <a:spLocks noGrp="1"/>
          </p:cNvSpPr>
          <p:nvPr>
            <p:ph type="sldNum" sz="quarter" idx="11"/>
          </p:nvPr>
        </p:nvSpPr>
        <p:spPr/>
        <p:txBody>
          <a:bodyPr/>
          <a:lstStyle/>
          <a:p>
            <a:pPr>
              <a:defRPr/>
            </a:pPr>
            <a:fld id="{138DC131-9A15-4746-A2F6-35F31BCF58C6}" type="slidenum">
              <a:rPr lang="en-US" smtClean="0"/>
              <a:pPr>
                <a:defRPr/>
              </a:pPr>
              <a:t>70</a:t>
            </a:fld>
            <a:endParaRPr lang="en-US" dirty="0"/>
          </a:p>
        </p:txBody>
      </p:sp>
    </p:spTree>
    <p:extLst>
      <p:ext uri="{BB962C8B-B14F-4D97-AF65-F5344CB8AC3E}">
        <p14:creationId xmlns:p14="http://schemas.microsoft.com/office/powerpoint/2010/main" val="2055896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796D5-7547-4A25-AF7E-755BC806506A}"/>
              </a:ext>
            </a:extLst>
          </p:cNvPr>
          <p:cNvSpPr>
            <a:spLocks noGrp="1"/>
          </p:cNvSpPr>
          <p:nvPr>
            <p:ph type="title"/>
          </p:nvPr>
        </p:nvSpPr>
        <p:spPr/>
        <p:txBody>
          <a:bodyPr/>
          <a:lstStyle/>
          <a:p>
            <a:r>
              <a:rPr lang="zh-CN" altLang="en-US" dirty="0"/>
              <a:t>随机访问协议</a:t>
            </a:r>
          </a:p>
        </p:txBody>
      </p:sp>
      <p:sp>
        <p:nvSpPr>
          <p:cNvPr id="3" name="内容占位符 2">
            <a:extLst>
              <a:ext uri="{FF2B5EF4-FFF2-40B4-BE49-F238E27FC236}">
                <a16:creationId xmlns:a16="http://schemas.microsoft.com/office/drawing/2014/main" id="{B517400E-64C5-4228-B400-5155F4B9B83E}"/>
              </a:ext>
            </a:extLst>
          </p:cNvPr>
          <p:cNvSpPr>
            <a:spLocks noGrp="1"/>
          </p:cNvSpPr>
          <p:nvPr>
            <p:ph idx="1"/>
          </p:nvPr>
        </p:nvSpPr>
        <p:spPr/>
        <p:txBody>
          <a:bodyPr/>
          <a:lstStyle/>
          <a:p>
            <a:pPr>
              <a:defRPr/>
            </a:pPr>
            <a:r>
              <a:rPr lang="zh-CN" altLang="en-US" dirty="0">
                <a:latin typeface="微软雅黑" panose="020B0503020204020204" pitchFamily="34" charset="-122"/>
                <a:ea typeface="微软雅黑" panose="020B0503020204020204" pitchFamily="34" charset="-122"/>
              </a:rPr>
              <a:t>当任意站点有数据要发送时</a:t>
            </a:r>
            <a:endParaRPr lang="en-US" altLang="zh-CN"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以信道带宽</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全速发送</a:t>
            </a:r>
            <a:endParaRPr lang="en-US" altLang="zh-CN"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不需要事先协调</a:t>
            </a:r>
            <a:endParaRPr lang="en-US" altLang="zh-CN" dirty="0">
              <a:latin typeface="微软雅黑" panose="020B0503020204020204" pitchFamily="34" charset="-122"/>
              <a:ea typeface="微软雅黑" panose="020B0503020204020204" pitchFamily="34" charset="-122"/>
            </a:endParaRPr>
          </a:p>
          <a:p>
            <a:pPr>
              <a:defRPr/>
            </a:pPr>
            <a:r>
              <a:rPr lang="zh-CN" altLang="en-US" dirty="0">
                <a:latin typeface="微软雅黑" panose="020B0503020204020204" pitchFamily="34" charset="-122"/>
                <a:ea typeface="微软雅黑" panose="020B0503020204020204" pitchFamily="34" charset="-122"/>
              </a:rPr>
              <a:t>当</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个或更多站点同时发送时，产生</a:t>
            </a:r>
            <a:r>
              <a:rPr lang="zh-CN" altLang="en-US" dirty="0">
                <a:solidFill>
                  <a:srgbClr val="0070C0"/>
                </a:solidFill>
                <a:latin typeface="微软雅黑" panose="020B0503020204020204" pitchFamily="34" charset="-122"/>
                <a:ea typeface="微软雅黑" panose="020B0503020204020204" pitchFamily="34" charset="-122"/>
              </a:rPr>
              <a:t>冲突</a:t>
            </a:r>
            <a:endParaRPr lang="en-US" altLang="zh-CN" dirty="0">
              <a:solidFill>
                <a:srgbClr val="0070C0"/>
              </a:solidFill>
              <a:latin typeface="微软雅黑" panose="020B0503020204020204" pitchFamily="34" charset="-122"/>
              <a:ea typeface="微软雅黑" panose="020B0503020204020204" pitchFamily="34" charset="-122"/>
            </a:endParaRPr>
          </a:p>
          <a:p>
            <a:pPr>
              <a:defRPr/>
            </a:pPr>
            <a:r>
              <a:rPr lang="zh-CN" altLang="en-US" dirty="0">
                <a:solidFill>
                  <a:srgbClr val="CC0000"/>
                </a:solidFill>
                <a:latin typeface="微软雅黑" panose="020B0503020204020204" pitchFamily="34" charset="-122"/>
                <a:ea typeface="微软雅黑" panose="020B0503020204020204" pitchFamily="34" charset="-122"/>
              </a:rPr>
              <a:t>随机访问的</a:t>
            </a:r>
            <a:r>
              <a:rPr lang="zh-CN" altLang="en-US">
                <a:solidFill>
                  <a:srgbClr val="CC0000"/>
                </a:solidFill>
                <a:latin typeface="微软雅黑" panose="020B0503020204020204" pitchFamily="34" charset="-122"/>
                <a:ea typeface="微软雅黑" panose="020B0503020204020204" pitchFamily="34" charset="-122"/>
              </a:rPr>
              <a:t>多路信道控制、</a:t>
            </a:r>
            <a:r>
              <a:rPr lang="zh-CN" altLang="en-US">
                <a:latin typeface="微软雅黑" panose="020B0503020204020204" pitchFamily="34" charset="-122"/>
                <a:ea typeface="微软雅黑" panose="020B0503020204020204" pitchFamily="34" charset="-122"/>
              </a:rPr>
              <a:t>关注</a:t>
            </a:r>
            <a:r>
              <a:rPr lang="en-US" altLang="zh-CN" dirty="0">
                <a:latin typeface="微软雅黑" panose="020B0503020204020204" pitchFamily="34" charset="-122"/>
                <a:ea typeface="微软雅黑" panose="020B0503020204020204" pitchFamily="34" charset="-122"/>
              </a:rPr>
              <a:t>: </a:t>
            </a:r>
          </a:p>
          <a:p>
            <a:pPr lvl="1">
              <a:defRPr/>
            </a:pPr>
            <a:r>
              <a:rPr lang="zh-CN" altLang="en-US" dirty="0">
                <a:latin typeface="微软雅黑" panose="020B0503020204020204" pitchFamily="34" charset="-122"/>
                <a:ea typeface="微软雅黑" panose="020B0503020204020204" pitchFamily="34" charset="-122"/>
              </a:rPr>
              <a:t>冲突检测</a:t>
            </a:r>
            <a:endParaRPr lang="en-US" altLang="zh-CN"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从冲突中</a:t>
            </a:r>
            <a:r>
              <a:rPr lang="zh-CN" altLang="en-US" dirty="0">
                <a:solidFill>
                  <a:srgbClr val="0070C0"/>
                </a:solidFill>
                <a:latin typeface="微软雅黑" panose="020B0503020204020204" pitchFamily="34" charset="-122"/>
                <a:ea typeface="微软雅黑" panose="020B0503020204020204" pitchFamily="34" charset="-122"/>
              </a:rPr>
              <a:t>恢复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如：等待一段时间后重发</a:t>
            </a:r>
            <a:r>
              <a:rPr lang="en-US" altLang="zh-CN" dirty="0">
                <a:latin typeface="微软雅黑" panose="020B0503020204020204" pitchFamily="34" charset="-122"/>
                <a:ea typeface="微软雅黑" panose="020B0503020204020204" pitchFamily="34" charset="-122"/>
              </a:rPr>
              <a:t>)</a:t>
            </a:r>
          </a:p>
          <a:p>
            <a:pPr>
              <a:defRPr/>
            </a:pPr>
            <a:r>
              <a:rPr lang="zh-CN" altLang="en-US" dirty="0">
                <a:latin typeface="微软雅黑" panose="020B0503020204020204" pitchFamily="34" charset="-122"/>
                <a:ea typeface="微软雅黑" panose="020B0503020204020204" pitchFamily="34" charset="-122"/>
              </a:rPr>
              <a:t>典型例子</a:t>
            </a:r>
            <a:r>
              <a:rPr lang="en-US" altLang="zh-CN" dirty="0">
                <a:latin typeface="微软雅黑" panose="020B0503020204020204" pitchFamily="34" charset="-122"/>
                <a:ea typeface="微软雅黑" panose="020B0503020204020204" pitchFamily="34" charset="-122"/>
              </a:rPr>
              <a:t>:</a:t>
            </a:r>
          </a:p>
          <a:p>
            <a:pPr lvl="1">
              <a:defRPr/>
            </a:pPr>
            <a:r>
              <a:rPr lang="zh-CN" altLang="en-US" dirty="0">
                <a:latin typeface="微软雅黑" panose="020B0503020204020204" pitchFamily="34" charset="-122"/>
                <a:ea typeface="微软雅黑" panose="020B0503020204020204" pitchFamily="34" charset="-122"/>
              </a:rPr>
              <a:t>纯</a:t>
            </a:r>
            <a:r>
              <a:rPr lang="en-US" altLang="zh-CN" dirty="0">
                <a:latin typeface="微软雅黑" panose="020B0503020204020204" pitchFamily="34" charset="-122"/>
                <a:ea typeface="微软雅黑" panose="020B0503020204020204" pitchFamily="34" charset="-122"/>
              </a:rPr>
              <a:t>ALOHA</a:t>
            </a:r>
          </a:p>
          <a:p>
            <a:pPr lvl="1">
              <a:defRPr/>
            </a:pPr>
            <a:r>
              <a:rPr lang="zh-CN" altLang="en-US" dirty="0">
                <a:latin typeface="微软雅黑" panose="020B0503020204020204" pitchFamily="34" charset="-122"/>
                <a:ea typeface="微软雅黑" panose="020B0503020204020204" pitchFamily="34" charset="-122"/>
              </a:rPr>
              <a:t>时隙</a:t>
            </a:r>
            <a:r>
              <a:rPr lang="en-US" altLang="zh-CN" dirty="0">
                <a:latin typeface="微软雅黑" panose="020B0503020204020204" pitchFamily="34" charset="-122"/>
                <a:ea typeface="微软雅黑" panose="020B0503020204020204" pitchFamily="34" charset="-122"/>
              </a:rPr>
              <a:t>ALOHA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slotted ALOHA</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defRPr/>
            </a:pPr>
            <a:r>
              <a:rPr lang="en-US" altLang="zh-CN" dirty="0">
                <a:latin typeface="微软雅黑" panose="020B0503020204020204" pitchFamily="34" charset="-122"/>
                <a:ea typeface="微软雅黑" panose="020B0503020204020204" pitchFamily="34" charset="-122"/>
              </a:rPr>
              <a:t>CSMA</a:t>
            </a:r>
          </a:p>
          <a:p>
            <a:pPr lvl="1">
              <a:defRPr/>
            </a:pPr>
            <a:r>
              <a:rPr lang="en-US" altLang="zh-CN" dirty="0">
                <a:latin typeface="微软雅黑" panose="020B0503020204020204" pitchFamily="34" charset="-122"/>
                <a:ea typeface="微软雅黑" panose="020B0503020204020204" pitchFamily="34" charset="-122"/>
              </a:rPr>
              <a:t>CSMA/CD</a:t>
            </a:r>
          </a:p>
          <a:p>
            <a:pPr lvl="1">
              <a:defRPr/>
            </a:pPr>
            <a:r>
              <a:rPr lang="en-US" altLang="zh-CN" dirty="0">
                <a:latin typeface="微软雅黑" panose="020B0503020204020204" pitchFamily="34" charset="-122"/>
                <a:ea typeface="微软雅黑" panose="020B0503020204020204" pitchFamily="34" charset="-122"/>
              </a:rPr>
              <a:t>CSMA/CA</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A1054F48-8212-4459-B360-56191D0269F9}"/>
              </a:ext>
            </a:extLst>
          </p:cNvPr>
          <p:cNvSpPr>
            <a:spLocks noGrp="1"/>
          </p:cNvSpPr>
          <p:nvPr>
            <p:ph type="sldNum" sz="quarter" idx="11"/>
          </p:nvPr>
        </p:nvSpPr>
        <p:spPr/>
        <p:txBody>
          <a:bodyPr/>
          <a:lstStyle/>
          <a:p>
            <a:pPr>
              <a:defRPr/>
            </a:pPr>
            <a:fld id="{3FFE790D-BCFB-4008-9260-CA63AEE325FD}" type="slidenum">
              <a:rPr lang="en-US" smtClean="0"/>
              <a:pPr>
                <a:defRPr/>
              </a:pPr>
              <a:t>71</a:t>
            </a:fld>
            <a:endParaRPr lang="en-US" dirty="0"/>
          </a:p>
        </p:txBody>
      </p:sp>
    </p:spTree>
    <p:extLst>
      <p:ext uri="{BB962C8B-B14F-4D97-AF65-F5344CB8AC3E}">
        <p14:creationId xmlns:p14="http://schemas.microsoft.com/office/powerpoint/2010/main" val="2613780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dirty="0"/>
              <a:t>随机访问概念模型</a:t>
            </a:r>
            <a:endParaRPr lang="en-US" altLang="zh-CN" sz="2200" dirty="0"/>
          </a:p>
        </p:txBody>
      </p:sp>
      <p:sp>
        <p:nvSpPr>
          <p:cNvPr id="54275" name="Rectangle 3"/>
          <p:cNvSpPr>
            <a:spLocks noGrp="1" noChangeArrowheads="1"/>
          </p:cNvSpPr>
          <p:nvPr>
            <p:ph idx="1"/>
          </p:nvPr>
        </p:nvSpPr>
        <p:spPr/>
        <p:txBody>
          <a:bodyPr>
            <a:normAutofit/>
          </a:bodyPr>
          <a:lstStyle/>
          <a:p>
            <a:pPr eaLnBrk="1" hangingPunct="1"/>
            <a:r>
              <a:rPr lang="zh-CN" altLang="en-US" sz="2400" dirty="0"/>
              <a:t>信道始终处于三种状态之一</a:t>
            </a:r>
            <a:endParaRPr lang="en-US" altLang="zh-CN" sz="2400" dirty="0"/>
          </a:p>
          <a:p>
            <a:pPr lvl="1" eaLnBrk="1" hangingPunct="1"/>
            <a:r>
              <a:rPr lang="zh-CN" altLang="en-US" sz="2100" dirty="0">
                <a:solidFill>
                  <a:srgbClr val="C00000"/>
                </a:solidFill>
              </a:rPr>
              <a:t>传输</a:t>
            </a:r>
            <a:r>
              <a:rPr lang="zh-CN" altLang="en-US" sz="2100" dirty="0"/>
              <a:t>周期：一个站点使用信道，其他站点禁止使用</a:t>
            </a:r>
          </a:p>
          <a:p>
            <a:pPr lvl="1" eaLnBrk="1" hangingPunct="1"/>
            <a:r>
              <a:rPr lang="zh-CN" altLang="en-US" sz="2100" dirty="0">
                <a:solidFill>
                  <a:srgbClr val="C00000"/>
                </a:solidFill>
              </a:rPr>
              <a:t>竞争</a:t>
            </a:r>
            <a:r>
              <a:rPr lang="zh-CN" altLang="en-US" sz="2100" dirty="0"/>
              <a:t>周期：所有站点都有权尝试使用信道</a:t>
            </a:r>
          </a:p>
          <a:p>
            <a:pPr lvl="1" eaLnBrk="1" hangingPunct="1"/>
            <a:r>
              <a:rPr lang="zh-CN" altLang="en-US" sz="2100" dirty="0">
                <a:solidFill>
                  <a:srgbClr val="C00000"/>
                </a:solidFill>
              </a:rPr>
              <a:t>空闲</a:t>
            </a:r>
            <a:r>
              <a:rPr lang="zh-CN" altLang="en-US" sz="2100" dirty="0"/>
              <a:t>周期：所有站点都不使用信道</a:t>
            </a:r>
          </a:p>
        </p:txBody>
      </p:sp>
      <p:sp>
        <p:nvSpPr>
          <p:cNvPr id="18" name="灯片编号占位符 3"/>
          <p:cNvSpPr>
            <a:spLocks noGrp="1"/>
          </p:cNvSpPr>
          <p:nvPr>
            <p:ph type="sldNum" sz="quarter" idx="4294967295"/>
          </p:nvPr>
        </p:nvSpPr>
        <p:spPr>
          <a:xfrm>
            <a:off x="8872538" y="6489700"/>
            <a:ext cx="3319462" cy="365125"/>
          </a:xfrm>
        </p:spPr>
        <p:txBody>
          <a:bodyPr/>
          <a:lstStyle/>
          <a:p>
            <a:fld id="{339BF64F-B44A-4670-AF2C-07375CE66113}" type="slidenum">
              <a:rPr kumimoji="1" lang="zh-CN" altLang="en-US" smtClean="0"/>
              <a:t>72</a:t>
            </a:fld>
            <a:endParaRPr kumimoji="1" lang="zh-CN" altLang="en-US" dirty="0"/>
          </a:p>
        </p:txBody>
      </p:sp>
      <p:grpSp>
        <p:nvGrpSpPr>
          <p:cNvPr id="2" name="组合 1"/>
          <p:cNvGrpSpPr/>
          <p:nvPr/>
        </p:nvGrpSpPr>
        <p:grpSpPr>
          <a:xfrm>
            <a:off x="1524000" y="3863559"/>
            <a:ext cx="8118476" cy="2514600"/>
            <a:chOff x="1487488" y="1706563"/>
            <a:chExt cx="8118476" cy="2514600"/>
          </a:xfrm>
        </p:grpSpPr>
        <p:sp>
          <p:nvSpPr>
            <p:cNvPr id="54276" name="Text Box 4"/>
            <p:cNvSpPr txBox="1">
              <a:spLocks noChangeArrowheads="1"/>
            </p:cNvSpPr>
            <p:nvPr/>
          </p:nvSpPr>
          <p:spPr bwMode="auto">
            <a:xfrm>
              <a:off x="1563688" y="2925763"/>
              <a:ext cx="7696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50000"/>
                </a:spcBef>
                <a:buClrTx/>
                <a:buFontTx/>
                <a:buNone/>
              </a:pPr>
              <a:endParaRPr kumimoji="1" lang="zh-CN" altLang="zh-CN" sz="1600" b="1">
                <a:latin typeface="Times New Roman" panose="02020603050405020304" pitchFamily="18" charset="0"/>
              </a:endParaRPr>
            </a:p>
          </p:txBody>
        </p:sp>
        <p:sp>
          <p:nvSpPr>
            <p:cNvPr id="54277" name="Text Box 5"/>
            <p:cNvSpPr txBox="1">
              <a:spLocks noChangeArrowheads="1"/>
            </p:cNvSpPr>
            <p:nvPr/>
          </p:nvSpPr>
          <p:spPr bwMode="auto">
            <a:xfrm>
              <a:off x="1487488" y="3001963"/>
              <a:ext cx="7848601"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50000"/>
                </a:spcBef>
                <a:buClrTx/>
                <a:buFontTx/>
                <a:buNone/>
              </a:pPr>
              <a:endParaRPr kumimoji="1" lang="zh-CN" altLang="zh-CN" sz="1600" b="1">
                <a:latin typeface="Times New Roman" panose="02020603050405020304" pitchFamily="18" charset="0"/>
              </a:endParaRPr>
            </a:p>
          </p:txBody>
        </p:sp>
        <p:graphicFrame>
          <p:nvGraphicFramePr>
            <p:cNvPr id="54278" name="Object 6"/>
            <p:cNvGraphicFramePr>
              <a:graphicFrameLocks noChangeAspect="1"/>
            </p:cNvGraphicFramePr>
            <p:nvPr/>
          </p:nvGraphicFramePr>
          <p:xfrm>
            <a:off x="2281239" y="2620963"/>
            <a:ext cx="7324725" cy="1433512"/>
          </p:xfrm>
          <a:graphic>
            <a:graphicData uri="http://schemas.openxmlformats.org/presentationml/2006/ole">
              <mc:AlternateContent xmlns:mc="http://schemas.openxmlformats.org/markup-compatibility/2006">
                <mc:Choice xmlns:v="urn:schemas-microsoft-com:vml" Requires="v">
                  <p:oleObj spid="_x0000_s5147" name="文档" r:id="rId4" imgW="8574024" imgH="1679448" progId="Word.Document.8">
                    <p:embed/>
                  </p:oleObj>
                </mc:Choice>
                <mc:Fallback>
                  <p:oleObj name="文档" r:id="rId4" imgW="8574024" imgH="1679448" progId="Word.Document.8">
                    <p:embed/>
                    <p:pic>
                      <p:nvPicPr>
                        <p:cNvPr id="5427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1239" y="2620963"/>
                          <a:ext cx="7324725" cy="143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9" name="Line 7"/>
            <p:cNvSpPr>
              <a:spLocks noChangeShapeType="1"/>
            </p:cNvSpPr>
            <p:nvPr/>
          </p:nvSpPr>
          <p:spPr bwMode="auto">
            <a:xfrm flipV="1">
              <a:off x="2570164" y="3822700"/>
              <a:ext cx="6840537" cy="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0" name="Text Box 8"/>
            <p:cNvSpPr txBox="1">
              <a:spLocks noChangeArrowheads="1"/>
            </p:cNvSpPr>
            <p:nvPr/>
          </p:nvSpPr>
          <p:spPr bwMode="auto">
            <a:xfrm>
              <a:off x="5068888" y="3763963"/>
              <a:ext cx="990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kumimoji="1" lang="zh-CN" altLang="en-US" sz="2400" b="1">
                  <a:solidFill>
                    <a:schemeClr val="accent1"/>
                  </a:solidFill>
                  <a:latin typeface="Times New Roman" panose="02020603050405020304" pitchFamily="18" charset="0"/>
                </a:rPr>
                <a:t>时间</a:t>
              </a:r>
            </a:p>
          </p:txBody>
        </p:sp>
        <p:sp>
          <p:nvSpPr>
            <p:cNvPr id="54281" name="Text Box 9"/>
            <p:cNvSpPr txBox="1">
              <a:spLocks noChangeArrowheads="1"/>
            </p:cNvSpPr>
            <p:nvPr/>
          </p:nvSpPr>
          <p:spPr bwMode="auto">
            <a:xfrm>
              <a:off x="4802188" y="1806575"/>
              <a:ext cx="213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kumimoji="1" lang="zh-CN" altLang="en-US" sz="2400" b="1" dirty="0">
                  <a:solidFill>
                    <a:srgbClr val="FF0000"/>
                  </a:solidFill>
                  <a:latin typeface="Times New Roman" panose="02020603050405020304" pitchFamily="18" charset="0"/>
                </a:rPr>
                <a:t>竞争时隙</a:t>
              </a:r>
            </a:p>
          </p:txBody>
        </p:sp>
        <p:sp>
          <p:nvSpPr>
            <p:cNvPr id="54282" name="Line 10"/>
            <p:cNvSpPr>
              <a:spLocks noChangeShapeType="1"/>
            </p:cNvSpPr>
            <p:nvPr/>
          </p:nvSpPr>
          <p:spPr bwMode="auto">
            <a:xfrm flipH="1">
              <a:off x="5340350" y="2163763"/>
              <a:ext cx="228600" cy="533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3" name="Line 11"/>
            <p:cNvSpPr>
              <a:spLocks noChangeShapeType="1"/>
            </p:cNvSpPr>
            <p:nvPr/>
          </p:nvSpPr>
          <p:spPr bwMode="auto">
            <a:xfrm flipH="1">
              <a:off x="5721350" y="2163763"/>
              <a:ext cx="0" cy="533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4" name="Line 12"/>
            <p:cNvSpPr>
              <a:spLocks noChangeShapeType="1"/>
            </p:cNvSpPr>
            <p:nvPr/>
          </p:nvSpPr>
          <p:spPr bwMode="auto">
            <a:xfrm>
              <a:off x="5873750" y="2163763"/>
              <a:ext cx="152400" cy="533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5" name="Line 13"/>
            <p:cNvSpPr>
              <a:spLocks noChangeShapeType="1"/>
            </p:cNvSpPr>
            <p:nvPr/>
          </p:nvSpPr>
          <p:spPr bwMode="auto">
            <a:xfrm>
              <a:off x="2935288" y="2163763"/>
              <a:ext cx="0" cy="4572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6" name="Text Box 14"/>
            <p:cNvSpPr txBox="1">
              <a:spLocks noChangeArrowheads="1"/>
            </p:cNvSpPr>
            <p:nvPr/>
          </p:nvSpPr>
          <p:spPr bwMode="auto">
            <a:xfrm>
              <a:off x="2630488" y="1706563"/>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kumimoji="1" lang="en-US" altLang="zh-CN" sz="2400" b="1">
                  <a:solidFill>
                    <a:srgbClr val="FF0000"/>
                  </a:solidFill>
                  <a:latin typeface="Times New Roman" panose="02020603050405020304" pitchFamily="18" charset="0"/>
                </a:rPr>
                <a:t>t</a:t>
              </a:r>
              <a:r>
                <a:rPr kumimoji="1" lang="en-US" altLang="zh-CN" sz="2400" b="1" baseline="-25000">
                  <a:solidFill>
                    <a:srgbClr val="FF0000"/>
                  </a:solidFill>
                  <a:latin typeface="Times New Roman" panose="02020603050405020304" pitchFamily="18" charset="0"/>
                </a:rPr>
                <a:t>o</a:t>
              </a:r>
              <a:endParaRPr kumimoji="1" lang="en-US" altLang="zh-CN" sz="2400" b="1">
                <a:solidFill>
                  <a:srgbClr val="FF0000"/>
                </a:solidFill>
                <a:latin typeface="Times New Roman" panose="02020603050405020304" pitchFamily="18" charset="0"/>
              </a:endParaRPr>
            </a:p>
          </p:txBody>
        </p:sp>
      </p:grpSp>
    </p:spTree>
    <p:extLst>
      <p:ext uri="{BB962C8B-B14F-4D97-AF65-F5344CB8AC3E}">
        <p14:creationId xmlns:p14="http://schemas.microsoft.com/office/powerpoint/2010/main" val="1137527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ALOHA</a:t>
            </a:r>
            <a:r>
              <a:rPr lang="zh-CN" altLang="en-US" dirty="0"/>
              <a:t>协议的由来</a:t>
            </a:r>
          </a:p>
        </p:txBody>
      </p:sp>
      <p:sp>
        <p:nvSpPr>
          <p:cNvPr id="3" name="内容占位符 2"/>
          <p:cNvSpPr>
            <a:spLocks noGrp="1"/>
          </p:cNvSpPr>
          <p:nvPr>
            <p:ph idx="1"/>
          </p:nvPr>
        </p:nvSpPr>
        <p:spPr/>
        <p:txBody>
          <a:bodyPr>
            <a:normAutofit/>
          </a:bodyPr>
          <a:lstStyle/>
          <a:p>
            <a:pPr>
              <a:lnSpc>
                <a:spcPct val="150000"/>
              </a:lnSpc>
            </a:pPr>
            <a:r>
              <a:rPr lang="zh-CN" altLang="en-US" sz="2400" dirty="0"/>
              <a:t>夏威夷大学</a:t>
            </a:r>
            <a:r>
              <a:rPr lang="en-US" altLang="zh-CN" sz="2400" dirty="0"/>
              <a:t>Norman Abramson</a:t>
            </a:r>
            <a:r>
              <a:rPr lang="zh-CN" altLang="en-US" sz="2400" dirty="0"/>
              <a:t>及他的同事设计</a:t>
            </a:r>
            <a:endParaRPr lang="en-US" altLang="zh-CN" sz="2400" dirty="0"/>
          </a:p>
          <a:p>
            <a:pPr>
              <a:lnSpc>
                <a:spcPct val="150000"/>
              </a:lnSpc>
            </a:pPr>
            <a:r>
              <a:rPr lang="en-US" altLang="zh-CN" sz="2400" dirty="0" err="1"/>
              <a:t>ALOHANet</a:t>
            </a:r>
            <a:r>
              <a:rPr lang="zh-CN" altLang="en-US" sz="2400" dirty="0"/>
              <a:t>：连接檀香山和其它岛屿 </a:t>
            </a:r>
            <a:endParaRPr lang="en-US" altLang="zh-CN" sz="1800" dirty="0"/>
          </a:p>
          <a:p>
            <a:pPr>
              <a:lnSpc>
                <a:spcPct val="150000"/>
              </a:lnSpc>
            </a:pPr>
            <a:r>
              <a:rPr lang="zh-CN" altLang="en-US" sz="2400" dirty="0"/>
              <a:t>两个版本</a:t>
            </a:r>
          </a:p>
          <a:p>
            <a:pPr lvl="1">
              <a:lnSpc>
                <a:spcPct val="150000"/>
              </a:lnSpc>
            </a:pPr>
            <a:r>
              <a:rPr lang="zh-CN" altLang="en-US" sz="2000" dirty="0"/>
              <a:t>纯</a:t>
            </a:r>
            <a:r>
              <a:rPr lang="en-US" altLang="zh-CN" sz="2000" dirty="0"/>
              <a:t>ALOHA</a:t>
            </a:r>
            <a:r>
              <a:rPr lang="zh-CN" altLang="en-US" sz="2000" dirty="0"/>
              <a:t>协议</a:t>
            </a:r>
          </a:p>
          <a:p>
            <a:pPr lvl="1">
              <a:lnSpc>
                <a:spcPct val="150000"/>
              </a:lnSpc>
            </a:pPr>
            <a:r>
              <a:rPr lang="zh-CN" altLang="en-US" sz="2000" dirty="0"/>
              <a:t>分隙</a:t>
            </a:r>
            <a:r>
              <a:rPr lang="en-US" altLang="zh-CN" sz="2000" dirty="0"/>
              <a:t>ALOHA</a:t>
            </a:r>
            <a:r>
              <a:rPr lang="zh-CN" altLang="en-US" sz="2000" dirty="0"/>
              <a:t>协议</a:t>
            </a:r>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73</a:t>
            </a:fld>
            <a:endParaRPr kumimoji="1" lang="zh-CN" altLang="en-US" dirty="0"/>
          </a:p>
        </p:txBody>
      </p:sp>
      <p:pic>
        <p:nvPicPr>
          <p:cNvPr id="5" name="Picture 13" descr="http://www.zjrcg.com/admin/UploadFiles/20106717161578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042" y="2845049"/>
            <a:ext cx="3344149" cy="238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U3405P704DT20090907111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8320" y="2078643"/>
            <a:ext cx="2288188" cy="280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6"/>
          <a:stretch>
            <a:fillRect/>
          </a:stretch>
        </p:blipFill>
        <p:spPr>
          <a:xfrm>
            <a:off x="3989439" y="3295211"/>
            <a:ext cx="2062475" cy="3054167"/>
          </a:xfrm>
          <a:prstGeom prst="rect">
            <a:avLst/>
          </a:prstGeom>
        </p:spPr>
      </p:pic>
    </p:spTree>
    <p:extLst>
      <p:ext uri="{BB962C8B-B14F-4D97-AF65-F5344CB8AC3E}">
        <p14:creationId xmlns:p14="http://schemas.microsoft.com/office/powerpoint/2010/main" val="534310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a:t>
            </a:r>
            <a:r>
              <a:rPr lang="en-US" altLang="zh-CN" dirty="0"/>
              <a:t>ALOHA</a:t>
            </a:r>
            <a:r>
              <a:rPr lang="zh-CN" altLang="en-US" dirty="0"/>
              <a:t>协议工作原理：任性！</a:t>
            </a:r>
          </a:p>
        </p:txBody>
      </p:sp>
      <p:sp>
        <p:nvSpPr>
          <p:cNvPr id="3" name="内容占位符 2"/>
          <p:cNvSpPr>
            <a:spLocks noGrp="1"/>
          </p:cNvSpPr>
          <p:nvPr>
            <p:ph idx="1"/>
          </p:nvPr>
        </p:nvSpPr>
        <p:spPr/>
        <p:txBody>
          <a:bodyPr/>
          <a:lstStyle/>
          <a:p>
            <a:pPr>
              <a:lnSpc>
                <a:spcPct val="150000"/>
              </a:lnSpc>
            </a:pPr>
            <a:r>
              <a:rPr lang="zh-CN" altLang="en-US" dirty="0"/>
              <a:t>原理：</a:t>
            </a:r>
            <a:r>
              <a:rPr lang="zh-CN" altLang="en-US" dirty="0">
                <a:solidFill>
                  <a:srgbClr val="C00000"/>
                </a:solidFill>
              </a:rPr>
              <a:t>想发就发</a:t>
            </a:r>
            <a:r>
              <a:rPr lang="zh-CN" altLang="en-US" dirty="0"/>
              <a:t>！</a:t>
            </a:r>
            <a:endParaRPr lang="en-US" altLang="zh-CN" dirty="0"/>
          </a:p>
          <a:p>
            <a:pPr lvl="1">
              <a:lnSpc>
                <a:spcPct val="150000"/>
              </a:lnSpc>
            </a:pPr>
            <a:r>
              <a:rPr lang="zh-CN" altLang="en-US" dirty="0"/>
              <a:t>每个站点收到上层数据包，立即向信道发送</a:t>
            </a:r>
            <a:endParaRPr lang="en-US" altLang="zh-CN" dirty="0"/>
          </a:p>
          <a:p>
            <a:pPr lvl="1">
              <a:lnSpc>
                <a:spcPct val="150000"/>
              </a:lnSpc>
            </a:pPr>
            <a:r>
              <a:rPr lang="zh-CN" altLang="en-US" dirty="0"/>
              <a:t>没有任何同步或信道检测</a:t>
            </a:r>
            <a:endParaRPr lang="en-US" altLang="zh-CN" dirty="0"/>
          </a:p>
          <a:p>
            <a:pPr>
              <a:lnSpc>
                <a:spcPct val="150000"/>
              </a:lnSpc>
            </a:pPr>
            <a:r>
              <a:rPr lang="zh-CN" altLang="en-US" dirty="0"/>
              <a:t>特点</a:t>
            </a:r>
            <a:endParaRPr lang="en-US" altLang="zh-CN" dirty="0"/>
          </a:p>
          <a:p>
            <a:pPr lvl="1">
              <a:lnSpc>
                <a:spcPct val="150000"/>
              </a:lnSpc>
            </a:pPr>
            <a:r>
              <a:rPr lang="zh-CN" altLang="en-US" dirty="0">
                <a:solidFill>
                  <a:srgbClr val="C00000"/>
                </a:solidFill>
              </a:rPr>
              <a:t>冲突</a:t>
            </a:r>
            <a:r>
              <a:rPr lang="zh-CN" altLang="en-US" dirty="0"/>
              <a:t>：某个时刻有</a:t>
            </a:r>
            <a:r>
              <a:rPr lang="zh-CN" altLang="zh-CN" dirty="0"/>
              <a:t>两个</a:t>
            </a:r>
            <a:r>
              <a:rPr lang="zh-CN" altLang="en-US" dirty="0"/>
              <a:t>或以上的</a:t>
            </a:r>
            <a:r>
              <a:rPr lang="zh-CN" altLang="zh-CN" dirty="0"/>
              <a:t>帧</a:t>
            </a:r>
            <a:endParaRPr lang="en-US" altLang="zh-CN" dirty="0"/>
          </a:p>
          <a:p>
            <a:pPr lvl="1">
              <a:lnSpc>
                <a:spcPct val="150000"/>
              </a:lnSpc>
            </a:pPr>
            <a:r>
              <a:rPr lang="zh-CN" altLang="en-US" dirty="0">
                <a:solidFill>
                  <a:srgbClr val="C00000"/>
                </a:solidFill>
              </a:rPr>
              <a:t>随时</a:t>
            </a:r>
            <a:r>
              <a:rPr lang="zh-CN" altLang="en-US" dirty="0"/>
              <a:t>可能冲突</a:t>
            </a:r>
            <a:endParaRPr lang="en-US" altLang="zh-CN" dirty="0"/>
          </a:p>
          <a:p>
            <a:pPr lvl="1">
              <a:lnSpc>
                <a:spcPct val="150000"/>
              </a:lnSpc>
            </a:pPr>
            <a:r>
              <a:rPr lang="zh-CN" altLang="en-US" dirty="0"/>
              <a:t>冲突的帧被完全</a:t>
            </a:r>
            <a:r>
              <a:rPr lang="zh-CN" altLang="en-US" dirty="0">
                <a:solidFill>
                  <a:srgbClr val="C00000"/>
                </a:solidFill>
              </a:rPr>
              <a:t>破坏</a:t>
            </a:r>
            <a:endParaRPr lang="en-US" altLang="zh-CN" dirty="0">
              <a:solidFill>
                <a:srgbClr val="C00000"/>
              </a:solidFill>
            </a:endParaRPr>
          </a:p>
          <a:p>
            <a:pPr lvl="1">
              <a:lnSpc>
                <a:spcPct val="150000"/>
              </a:lnSpc>
            </a:pPr>
            <a:r>
              <a:rPr lang="zh-CN" altLang="en-US" dirty="0"/>
              <a:t>破坏了的帧要</a:t>
            </a:r>
            <a:r>
              <a:rPr lang="zh-CN" altLang="en-US" dirty="0">
                <a:solidFill>
                  <a:srgbClr val="C00000"/>
                </a:solidFill>
              </a:rPr>
              <a:t>重传</a:t>
            </a:r>
            <a:endParaRPr lang="en-US" altLang="zh-CN" dirty="0">
              <a:solidFill>
                <a:srgbClr val="C00000"/>
              </a:solidFill>
            </a:endParaRPr>
          </a:p>
          <a:p>
            <a:endParaRPr lang="zh-CN" altLang="en-US" dirty="0"/>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74</a:t>
            </a:fld>
            <a:endParaRPr kumimoji="1" lang="zh-CN" altLang="en-US" dirty="0"/>
          </a:p>
        </p:txBody>
      </p:sp>
      <p:sp>
        <p:nvSpPr>
          <p:cNvPr id="6" name="Rectangle 2"/>
          <p:cNvSpPr>
            <a:spLocks noChangeArrowheads="1"/>
          </p:cNvSpPr>
          <p:nvPr/>
        </p:nvSpPr>
        <p:spPr bwMode="auto">
          <a:xfrm>
            <a:off x="5594360" y="227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463803316"/>
              </p:ext>
            </p:extLst>
          </p:nvPr>
        </p:nvGraphicFramePr>
        <p:xfrm>
          <a:off x="5638800" y="2652758"/>
          <a:ext cx="6654176" cy="3496376"/>
        </p:xfrm>
        <a:graphic>
          <a:graphicData uri="http://schemas.openxmlformats.org/presentationml/2006/ole">
            <mc:AlternateContent xmlns:mc="http://schemas.openxmlformats.org/markup-compatibility/2006">
              <mc:Choice xmlns:v="urn:schemas-microsoft-com:vml" Requires="v">
                <p:oleObj spid="_x0000_s6171" name="Visio" r:id="rId4" imgW="4130943" imgH="2286064" progId="Visio.Drawing.15">
                  <p:embed/>
                </p:oleObj>
              </mc:Choice>
              <mc:Fallback>
                <p:oleObj name="Visio" r:id="rId4" imgW="4130943" imgH="2286064" progId="Visio.Drawing.15">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652758"/>
                        <a:ext cx="6654176" cy="3496376"/>
                      </a:xfrm>
                      <a:prstGeom prst="rect">
                        <a:avLst/>
                      </a:prstGeom>
                      <a:noFill/>
                    </p:spPr>
                  </p:pic>
                </p:oleObj>
              </mc:Fallback>
            </mc:AlternateContent>
          </a:graphicData>
        </a:graphic>
      </p:graphicFrame>
    </p:spTree>
    <p:extLst>
      <p:ext uri="{BB962C8B-B14F-4D97-AF65-F5344CB8AC3E}">
        <p14:creationId xmlns:p14="http://schemas.microsoft.com/office/powerpoint/2010/main" val="3705901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20004-1F73-46CB-A340-07E9D28DC577}"/>
              </a:ext>
            </a:extLst>
          </p:cNvPr>
          <p:cNvSpPr>
            <a:spLocks noGrp="1"/>
          </p:cNvSpPr>
          <p:nvPr>
            <p:ph type="title"/>
          </p:nvPr>
        </p:nvSpPr>
        <p:spPr/>
        <p:txBody>
          <a:bodyPr/>
          <a:lstStyle/>
          <a:p>
            <a:r>
              <a:rPr lang="zh-CN" altLang="en-US" dirty="0"/>
              <a:t>纯</a:t>
            </a:r>
            <a:r>
              <a:rPr lang="en-US" altLang="zh-CN" dirty="0"/>
              <a:t>ALOHA</a:t>
            </a:r>
            <a:r>
              <a:rPr lang="zh-CN" altLang="en-US" dirty="0"/>
              <a:t>的效率：教科书版本</a:t>
            </a:r>
          </a:p>
        </p:txBody>
      </p:sp>
      <p:sp>
        <p:nvSpPr>
          <p:cNvPr id="4" name="灯片编号占位符 3">
            <a:extLst>
              <a:ext uri="{FF2B5EF4-FFF2-40B4-BE49-F238E27FC236}">
                <a16:creationId xmlns:a16="http://schemas.microsoft.com/office/drawing/2014/main" id="{8C270582-E76A-414A-9379-62A5D57A1D2D}"/>
              </a:ext>
            </a:extLst>
          </p:cNvPr>
          <p:cNvSpPr>
            <a:spLocks noGrp="1"/>
          </p:cNvSpPr>
          <p:nvPr>
            <p:ph type="sldNum" sz="quarter" idx="11"/>
          </p:nvPr>
        </p:nvSpPr>
        <p:spPr/>
        <p:txBody>
          <a:bodyPr/>
          <a:lstStyle/>
          <a:p>
            <a:pPr>
              <a:defRPr/>
            </a:pPr>
            <a:fld id="{3FFE790D-BCFB-4008-9260-CA63AEE325FD}" type="slidenum">
              <a:rPr lang="en-US" smtClean="0"/>
              <a:pPr>
                <a:defRPr/>
              </a:pPr>
              <a:t>75</a:t>
            </a:fld>
            <a:endParaRPr lang="en-US" dirty="0"/>
          </a:p>
        </p:txBody>
      </p:sp>
      <p:sp>
        <p:nvSpPr>
          <p:cNvPr id="5" name="Text Box 9">
            <a:extLst>
              <a:ext uri="{FF2B5EF4-FFF2-40B4-BE49-F238E27FC236}">
                <a16:creationId xmlns:a16="http://schemas.microsoft.com/office/drawing/2014/main" id="{C0432F1B-3541-4281-9044-831AE4D9CB71}"/>
              </a:ext>
            </a:extLst>
          </p:cNvPr>
          <p:cNvSpPr txBox="1">
            <a:spLocks noChangeArrowheads="1"/>
          </p:cNvSpPr>
          <p:nvPr/>
        </p:nvSpPr>
        <p:spPr bwMode="auto">
          <a:xfrm>
            <a:off x="2438400" y="1447800"/>
            <a:ext cx="6781800" cy="458587"/>
          </a:xfrm>
          <a:prstGeom prst="rect">
            <a:avLst/>
          </a:prstGeom>
          <a:noFill/>
          <a:ln w="2540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zh-CN" altLang="en-US" sz="2800" i="0" dirty="0">
                <a:solidFill>
                  <a:srgbClr val="CC0000"/>
                </a:solidFill>
                <a:latin typeface="微软雅黑" panose="020B0503020204020204" pitchFamily="34" charset="-122"/>
                <a:ea typeface="微软雅黑" panose="020B0503020204020204" pitchFamily="34" charset="-122"/>
              </a:rPr>
              <a:t>效率的指标</a:t>
            </a:r>
            <a:r>
              <a:rPr lang="en-US" sz="2400" i="0" dirty="0">
                <a:latin typeface="微软雅黑" panose="020B0503020204020204" pitchFamily="34" charset="-122"/>
                <a:ea typeface="微软雅黑" panose="020B0503020204020204" pitchFamily="34" charset="-122"/>
              </a:rPr>
              <a:t>: </a:t>
            </a:r>
            <a:r>
              <a:rPr lang="en-US" altLang="zh-CN" sz="2400" i="0" dirty="0">
                <a:latin typeface="微软雅黑" panose="020B0503020204020204" pitchFamily="34" charset="-122"/>
                <a:ea typeface="微软雅黑" panose="020B0503020204020204" pitchFamily="34" charset="-122"/>
              </a:rPr>
              <a:t>N</a:t>
            </a:r>
            <a:r>
              <a:rPr lang="zh-CN" altLang="en-US" sz="2400" i="0" dirty="0">
                <a:latin typeface="微软雅黑" panose="020B0503020204020204" pitchFamily="34" charset="-122"/>
                <a:ea typeface="微软雅黑" panose="020B0503020204020204" pitchFamily="34" charset="-122"/>
              </a:rPr>
              <a:t>个站点时，信道传输成功的概率</a:t>
            </a:r>
            <a:endParaRPr lang="en-US" sz="2400" i="0" dirty="0">
              <a:latin typeface="微软雅黑" panose="020B0503020204020204" pitchFamily="34" charset="-122"/>
              <a:ea typeface="微软雅黑" panose="020B0503020204020204" pitchFamily="34" charset="-122"/>
            </a:endParaRPr>
          </a:p>
        </p:txBody>
      </p:sp>
      <p:sp>
        <p:nvSpPr>
          <p:cNvPr id="6" name="Rectangle 3">
            <a:extLst>
              <a:ext uri="{FF2B5EF4-FFF2-40B4-BE49-F238E27FC236}">
                <a16:creationId xmlns:a16="http://schemas.microsoft.com/office/drawing/2014/main" id="{2C3E98BA-6CC0-4057-B217-FA5BA1A2B28E}"/>
              </a:ext>
            </a:extLst>
          </p:cNvPr>
          <p:cNvSpPr>
            <a:spLocks noGrp="1" noChangeArrowheads="1"/>
          </p:cNvSpPr>
          <p:nvPr>
            <p:ph idx="1"/>
          </p:nvPr>
        </p:nvSpPr>
        <p:spPr>
          <a:xfrm>
            <a:off x="609600" y="2209800"/>
            <a:ext cx="10972800" cy="3916363"/>
          </a:xfrm>
        </p:spPr>
        <p:txBody>
          <a:bodyPr/>
          <a:lstStyle/>
          <a:p>
            <a:pPr>
              <a:defRPr/>
            </a:pPr>
            <a:r>
              <a:rPr lang="zh-CN" altLang="en-US" sz="2400" dirty="0">
                <a:latin typeface="微软雅黑" panose="020B0503020204020204" pitchFamily="34" charset="-122"/>
                <a:ea typeface="微软雅黑" panose="020B0503020204020204" pitchFamily="34" charset="-122"/>
              </a:rPr>
              <a:t>假设</a:t>
            </a:r>
            <a:r>
              <a:rPr lang="en-US" sz="2400" dirty="0">
                <a:latin typeface="微软雅黑" panose="020B0503020204020204" pitchFamily="34" charset="-122"/>
                <a:ea typeface="微软雅黑" panose="020B0503020204020204" pitchFamily="34" charset="-122"/>
              </a:rPr>
              <a:t>: </a:t>
            </a:r>
          </a:p>
          <a:p>
            <a:pPr lvl="1">
              <a:defRPr/>
            </a:pPr>
            <a:r>
              <a:rPr lang="zh-CN" altLang="en-US" sz="2100" dirty="0">
                <a:latin typeface="微软雅黑" panose="020B0503020204020204" pitchFamily="34" charset="-122"/>
                <a:ea typeface="微软雅黑" panose="020B0503020204020204" pitchFamily="34" charset="-122"/>
              </a:rPr>
              <a:t>传输时间为</a:t>
            </a:r>
            <a:r>
              <a:rPr lang="en-US" altLang="zh-CN" sz="21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单位时间</a:t>
            </a:r>
            <a:endParaRPr lang="en-US" sz="2100" dirty="0">
              <a:latin typeface="微软雅黑" panose="020B0503020204020204" pitchFamily="34" charset="-122"/>
              <a:ea typeface="微软雅黑" panose="020B0503020204020204" pitchFamily="34" charset="-122"/>
            </a:endParaRPr>
          </a:p>
          <a:p>
            <a:pPr lvl="1">
              <a:defRPr/>
            </a:pPr>
            <a:r>
              <a:rPr lang="en-US" sz="2100" dirty="0">
                <a:latin typeface="微软雅黑" panose="020B0503020204020204" pitchFamily="34" charset="-122"/>
                <a:ea typeface="微软雅黑" panose="020B0503020204020204" pitchFamily="34" charset="-122"/>
              </a:rPr>
              <a:t>N</a:t>
            </a:r>
            <a:r>
              <a:rPr lang="zh-CN" altLang="en-US" sz="2100" dirty="0">
                <a:latin typeface="微软雅黑" panose="020B0503020204020204" pitchFamily="34" charset="-122"/>
                <a:ea typeface="微软雅黑" panose="020B0503020204020204" pitchFamily="34" charset="-122"/>
              </a:rPr>
              <a:t>个站点，每个站点在单位时间内的传输概率为</a:t>
            </a:r>
            <a:r>
              <a:rPr lang="en-US" altLang="zh-CN" sz="2100" dirty="0">
                <a:latin typeface="微软雅黑" panose="020B0503020204020204" pitchFamily="34" charset="-122"/>
                <a:ea typeface="微软雅黑" panose="020B0503020204020204" pitchFamily="34" charset="-122"/>
              </a:rPr>
              <a:t>p</a:t>
            </a:r>
          </a:p>
        </p:txBody>
      </p:sp>
      <p:sp>
        <p:nvSpPr>
          <p:cNvPr id="7" name="矩形 6">
            <a:extLst>
              <a:ext uri="{FF2B5EF4-FFF2-40B4-BE49-F238E27FC236}">
                <a16:creationId xmlns:a16="http://schemas.microsoft.com/office/drawing/2014/main" id="{1D4F46C2-6085-4106-8BE4-F4FFDA896F6E}"/>
              </a:ext>
            </a:extLst>
          </p:cNvPr>
          <p:cNvSpPr/>
          <p:nvPr/>
        </p:nvSpPr>
        <p:spPr>
          <a:xfrm>
            <a:off x="304800" y="3722356"/>
            <a:ext cx="8077200" cy="1815882"/>
          </a:xfrm>
          <a:prstGeom prst="rect">
            <a:avLst/>
          </a:prstGeom>
        </p:spPr>
        <p:txBody>
          <a:bodyPr wrap="square">
            <a:spAutoFit/>
          </a:bodyPr>
          <a:lstStyle/>
          <a:p>
            <a:pPr>
              <a:buFont typeface="Wingdings" charset="0"/>
              <a:buNone/>
              <a:defRPr/>
            </a:pP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某个站点传输成功概率</a:t>
            </a:r>
            <a:r>
              <a:rPr lang="en-US" altLang="zh-CN" dirty="0">
                <a:latin typeface="微软雅黑" panose="020B0503020204020204" pitchFamily="34" charset="-122"/>
                <a:ea typeface="微软雅黑" panose="020B0503020204020204" pitchFamily="34" charset="-122"/>
              </a:rPr>
              <a:t>) = P(</a:t>
            </a:r>
            <a:r>
              <a:rPr lang="zh-CN" altLang="en-US" dirty="0">
                <a:latin typeface="微软雅黑" panose="020B0503020204020204" pitchFamily="34" charset="-122"/>
                <a:ea typeface="微软雅黑" panose="020B0503020204020204" pitchFamily="34" charset="-122"/>
              </a:rPr>
              <a:t>该站点在</a:t>
            </a:r>
            <a:r>
              <a:rPr lang="en-US" altLang="zh-CN" dirty="0">
                <a:latin typeface="微软雅黑" panose="020B0503020204020204" pitchFamily="34" charset="-122"/>
                <a:ea typeface="微软雅黑" panose="020B0503020204020204" pitchFamily="34" charset="-122"/>
              </a:rPr>
              <a:t>t</a:t>
            </a:r>
            <a:r>
              <a:rPr lang="en-US" altLang="zh-CN" baseline="-25000"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开始传输</a:t>
            </a:r>
            <a:r>
              <a:rPr lang="en-US" altLang="zh-CN" dirty="0">
                <a:latin typeface="微软雅黑" panose="020B0503020204020204" pitchFamily="34" charset="-122"/>
                <a:ea typeface="微软雅黑" panose="020B0503020204020204" pitchFamily="34" charset="-122"/>
              </a:rPr>
              <a:t>) </a:t>
            </a:r>
            <a:r>
              <a:rPr lang="en-US" altLang="zh-CN" baseline="16000"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buFont typeface="Wingdings" charset="0"/>
              <a:buNone/>
              <a:defRPr/>
            </a:pPr>
            <a:r>
              <a:rPr lang="en-US" altLang="zh-CN" dirty="0">
                <a:latin typeface="微软雅黑" panose="020B0503020204020204" pitchFamily="34" charset="-122"/>
                <a:ea typeface="微软雅黑" panose="020B0503020204020204" pitchFamily="34" charset="-122"/>
              </a:rPr>
              <a:t>                                           P(</a:t>
            </a:r>
            <a:r>
              <a:rPr lang="zh-CN" altLang="en-US" dirty="0">
                <a:latin typeface="微软雅黑" panose="020B0503020204020204" pitchFamily="34" charset="-122"/>
                <a:ea typeface="微软雅黑" panose="020B0503020204020204" pitchFamily="34" charset="-122"/>
              </a:rPr>
              <a:t>其他站点在</a:t>
            </a:r>
            <a:r>
              <a:rPr lang="en-US" altLang="zh-CN" dirty="0">
                <a:latin typeface="微软雅黑" panose="020B0503020204020204" pitchFamily="34" charset="-122"/>
                <a:ea typeface="微软雅黑" panose="020B0503020204020204" pitchFamily="34" charset="-122"/>
              </a:rPr>
              <a:t> [t</a:t>
            </a:r>
            <a:r>
              <a:rPr lang="en-US" altLang="zh-CN" baseline="-2500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-1,t</a:t>
            </a:r>
            <a:r>
              <a:rPr lang="en-US" altLang="zh-CN" baseline="-2500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未发生传输</a:t>
            </a:r>
            <a:r>
              <a:rPr lang="en-US" altLang="zh-CN" dirty="0">
                <a:latin typeface="微软雅黑" panose="020B0503020204020204" pitchFamily="34" charset="-122"/>
                <a:ea typeface="微软雅黑" panose="020B0503020204020204" pitchFamily="34" charset="-122"/>
              </a:rPr>
              <a:t>) </a:t>
            </a:r>
            <a:r>
              <a:rPr lang="en-US" altLang="zh-CN" baseline="16000"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buFont typeface="Wingdings" charset="0"/>
              <a:buNone/>
              <a:defRPr/>
            </a:pPr>
            <a:r>
              <a:rPr lang="en-US" altLang="zh-CN" dirty="0">
                <a:latin typeface="微软雅黑" panose="020B0503020204020204" pitchFamily="34" charset="-122"/>
                <a:ea typeface="微软雅黑" panose="020B0503020204020204" pitchFamily="34" charset="-122"/>
              </a:rPr>
              <a:t>                                           P(</a:t>
            </a:r>
            <a:r>
              <a:rPr lang="zh-CN" altLang="en-US" dirty="0">
                <a:latin typeface="微软雅黑" panose="020B0503020204020204" pitchFamily="34" charset="-122"/>
                <a:ea typeface="微软雅黑" panose="020B0503020204020204" pitchFamily="34" charset="-122"/>
              </a:rPr>
              <a:t>其他站点在</a:t>
            </a:r>
            <a:r>
              <a:rPr lang="en-US" altLang="zh-CN" dirty="0">
                <a:latin typeface="微软雅黑" panose="020B0503020204020204" pitchFamily="34" charset="-122"/>
                <a:ea typeface="微软雅黑" panose="020B0503020204020204" pitchFamily="34" charset="-122"/>
              </a:rPr>
              <a:t> [t</a:t>
            </a:r>
            <a:r>
              <a:rPr lang="en-US" altLang="zh-CN" baseline="-2500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 t</a:t>
            </a:r>
            <a:r>
              <a:rPr lang="en-US" altLang="zh-CN" baseline="-2500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未发生传输</a:t>
            </a:r>
            <a:endParaRPr lang="en-US" altLang="zh-CN" dirty="0">
              <a:latin typeface="微软雅黑" panose="020B0503020204020204" pitchFamily="34" charset="-122"/>
              <a:ea typeface="微软雅黑" panose="020B0503020204020204" pitchFamily="34" charset="-122"/>
            </a:endParaRPr>
          </a:p>
          <a:p>
            <a:pPr>
              <a:buFont typeface="Wingdings" charset="0"/>
              <a:buNone/>
              <a:defRPr/>
            </a:pPr>
            <a:r>
              <a:rPr lang="en-US" altLang="zh-CN" dirty="0">
                <a:latin typeface="微软雅黑" panose="020B0503020204020204" pitchFamily="34" charset="-122"/>
                <a:ea typeface="微软雅黑" panose="020B0503020204020204" pitchFamily="34" charset="-122"/>
              </a:rPr>
              <a:t>                                      </a:t>
            </a:r>
          </a:p>
          <a:p>
            <a:pPr>
              <a:buFont typeface="Wingdings" charset="0"/>
              <a:buNone/>
              <a:defRPr/>
            </a:pPr>
            <a:r>
              <a:rPr lang="en-US" altLang="zh-CN" sz="2000"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 p </a:t>
            </a:r>
            <a:r>
              <a:rPr lang="en-US" altLang="zh-CN" sz="2000" i="1" baseline="16000"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(1-p) </a:t>
            </a:r>
            <a:r>
              <a:rPr lang="en-US" altLang="zh-CN" sz="2000" b="1" i="1" baseline="30000" dirty="0">
                <a:latin typeface="微软雅黑" panose="020B0503020204020204" pitchFamily="34" charset="-122"/>
                <a:ea typeface="微软雅黑" panose="020B0503020204020204" pitchFamily="34" charset="-122"/>
              </a:rPr>
              <a:t>N-1</a:t>
            </a:r>
            <a:r>
              <a:rPr lang="en-US" altLang="zh-CN" sz="2000" i="1" baseline="16000" dirty="0">
                <a:latin typeface="微软雅黑" panose="020B0503020204020204" pitchFamily="34" charset="-122"/>
                <a:ea typeface="微软雅黑" panose="020B0503020204020204" pitchFamily="34" charset="-122"/>
              </a:rPr>
              <a:t> . </a:t>
            </a:r>
            <a:r>
              <a:rPr lang="en-US" altLang="zh-CN" sz="2000" i="1" dirty="0">
                <a:latin typeface="微软雅黑" panose="020B0503020204020204" pitchFamily="34" charset="-122"/>
                <a:ea typeface="微软雅黑" panose="020B0503020204020204" pitchFamily="34" charset="-122"/>
              </a:rPr>
              <a:t>(1-p) </a:t>
            </a:r>
            <a:r>
              <a:rPr lang="en-US" altLang="zh-CN" sz="2000" b="1" i="1" baseline="30000" dirty="0">
                <a:latin typeface="微软雅黑" panose="020B0503020204020204" pitchFamily="34" charset="-122"/>
                <a:ea typeface="微软雅黑" panose="020B0503020204020204" pitchFamily="34" charset="-122"/>
              </a:rPr>
              <a:t>N-1  </a:t>
            </a:r>
          </a:p>
          <a:p>
            <a:pPr>
              <a:buFont typeface="Wingdings" charset="0"/>
              <a:buNone/>
              <a:defRPr/>
            </a:pPr>
            <a:r>
              <a:rPr lang="en-US" altLang="zh-CN" sz="2000" b="1" baseline="30000"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p </a:t>
            </a:r>
            <a:r>
              <a:rPr lang="en-US" altLang="zh-CN" sz="2000" i="1" baseline="16000"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(1-p) </a:t>
            </a:r>
            <a:r>
              <a:rPr lang="en-US" altLang="zh-CN" sz="2000" b="1" i="1" baseline="30000" dirty="0">
                <a:latin typeface="微软雅黑" panose="020B0503020204020204" pitchFamily="34" charset="-122"/>
                <a:ea typeface="微软雅黑" panose="020B0503020204020204" pitchFamily="34" charset="-122"/>
              </a:rPr>
              <a:t>2(N-1)</a:t>
            </a:r>
            <a:r>
              <a:rPr lang="en-US" altLang="zh-CN" i="1" baseline="16000" dirty="0">
                <a:latin typeface="微软雅黑" panose="020B0503020204020204" pitchFamily="34" charset="-122"/>
                <a:ea typeface="微软雅黑" panose="020B0503020204020204" pitchFamily="34" charset="-122"/>
              </a:rPr>
              <a:t> </a:t>
            </a:r>
            <a:endParaRPr lang="en-US" altLang="zh-CN" i="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B31CA80-E231-4C20-9C41-F72E697ED162}"/>
              </a:ext>
            </a:extLst>
          </p:cNvPr>
          <p:cNvSpPr/>
          <p:nvPr/>
        </p:nvSpPr>
        <p:spPr>
          <a:xfrm>
            <a:off x="5867400" y="5553259"/>
            <a:ext cx="6096000" cy="677108"/>
          </a:xfrm>
          <a:prstGeom prst="rect">
            <a:avLst/>
          </a:prstGeom>
        </p:spPr>
        <p:txBody>
          <a:bodyPr>
            <a:spAutoFit/>
          </a:bodyPr>
          <a:lstStyle/>
          <a:p>
            <a:pPr>
              <a:buFont typeface="Wingdings" charset="0"/>
              <a:buNone/>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选取最优的</a:t>
            </a:r>
            <a:r>
              <a:rPr lang="en-US" altLang="zh-CN" dirty="0">
                <a:latin typeface="微软雅黑" panose="020B0503020204020204" pitchFamily="34" charset="-122"/>
                <a:ea typeface="微软雅黑" panose="020B0503020204020204" pitchFamily="34" charset="-122"/>
              </a:rPr>
              <a:t> p </a:t>
            </a:r>
            <a:r>
              <a:rPr lang="zh-CN" altLang="en-US" dirty="0">
                <a:latin typeface="微软雅黑" panose="020B0503020204020204" pitchFamily="34" charset="-122"/>
                <a:ea typeface="微软雅黑" panose="020B0503020204020204" pitchFamily="34" charset="-122"/>
              </a:rPr>
              <a:t>并使得 </a:t>
            </a:r>
            <a:r>
              <a:rPr lang="en-US" altLang="zh-CN" dirty="0">
                <a:latin typeface="微软雅黑" panose="020B0503020204020204" pitchFamily="34" charset="-122"/>
                <a:ea typeface="微软雅黑" panose="020B0503020204020204" pitchFamily="34" charset="-122"/>
              </a:rPr>
              <a:t>N</a:t>
            </a:r>
          </a:p>
          <a:p>
            <a:pPr>
              <a:buFont typeface="Wingdings" charset="0"/>
              <a:buNone/>
              <a:defRPr/>
            </a:pPr>
            <a:r>
              <a:rPr lang="en-US" altLang="zh-CN" baseline="16000" dirty="0">
                <a:latin typeface="Gill Sans MT" charset="0"/>
              </a:rPr>
              <a:t>                                        </a:t>
            </a:r>
            <a:r>
              <a:rPr lang="en-US" altLang="zh-CN" i="1" baseline="16000" dirty="0">
                <a:latin typeface="Gill Sans MT" charset="0"/>
              </a:rPr>
              <a:t>                                       </a:t>
            </a:r>
            <a:r>
              <a:rPr lang="en-US" altLang="zh-CN" sz="2000" i="1" dirty="0">
                <a:solidFill>
                  <a:srgbClr val="C00000"/>
                </a:solidFill>
                <a:latin typeface="微软雅黑" panose="020B0503020204020204" pitchFamily="34" charset="-122"/>
                <a:ea typeface="微软雅黑" panose="020B0503020204020204" pitchFamily="34" charset="-122"/>
              </a:rPr>
              <a:t>= 1/(2e) = 0.184</a:t>
            </a:r>
          </a:p>
        </p:txBody>
      </p:sp>
      <p:grpSp>
        <p:nvGrpSpPr>
          <p:cNvPr id="9" name="Group 10">
            <a:extLst>
              <a:ext uri="{FF2B5EF4-FFF2-40B4-BE49-F238E27FC236}">
                <a16:creationId xmlns:a16="http://schemas.microsoft.com/office/drawing/2014/main" id="{D5C917EA-1A8E-4B59-9CB3-D1A7AF8E8014}"/>
              </a:ext>
            </a:extLst>
          </p:cNvPr>
          <p:cNvGrpSpPr>
            <a:grpSpLocks/>
          </p:cNvGrpSpPr>
          <p:nvPr/>
        </p:nvGrpSpPr>
        <p:grpSpPr bwMode="auto">
          <a:xfrm>
            <a:off x="8610600" y="5704272"/>
            <a:ext cx="736600" cy="90487"/>
            <a:chOff x="3242" y="3679"/>
            <a:chExt cx="464" cy="57"/>
          </a:xfrm>
        </p:grpSpPr>
        <p:sp>
          <p:nvSpPr>
            <p:cNvPr id="10" name="Line 7">
              <a:extLst>
                <a:ext uri="{FF2B5EF4-FFF2-40B4-BE49-F238E27FC236}">
                  <a16:creationId xmlns:a16="http://schemas.microsoft.com/office/drawing/2014/main" id="{12662BFB-42B2-45E1-971E-B5DB7E2D7520}"/>
                </a:ext>
              </a:extLst>
            </p:cNvPr>
            <p:cNvSpPr>
              <a:spLocks noChangeShapeType="1"/>
            </p:cNvSpPr>
            <p:nvPr/>
          </p:nvSpPr>
          <p:spPr bwMode="auto">
            <a:xfrm>
              <a:off x="3242" y="3711"/>
              <a:ext cx="207"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1" name="Oval 8">
              <a:extLst>
                <a:ext uri="{FF2B5EF4-FFF2-40B4-BE49-F238E27FC236}">
                  <a16:creationId xmlns:a16="http://schemas.microsoft.com/office/drawing/2014/main" id="{916B60EE-CE5C-490F-A7EA-264549EE7A52}"/>
                </a:ext>
              </a:extLst>
            </p:cNvPr>
            <p:cNvSpPr>
              <a:spLocks noChangeArrowheads="1"/>
            </p:cNvSpPr>
            <p:nvPr/>
          </p:nvSpPr>
          <p:spPr bwMode="auto">
            <a:xfrm>
              <a:off x="3494" y="3680"/>
              <a:ext cx="107" cy="56"/>
            </a:xfrm>
            <a:prstGeom prst="ellipse">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2" name="Oval 9">
              <a:extLst>
                <a:ext uri="{FF2B5EF4-FFF2-40B4-BE49-F238E27FC236}">
                  <a16:creationId xmlns:a16="http://schemas.microsoft.com/office/drawing/2014/main" id="{304D3230-EB9D-4BFA-AFF7-13072F848AC8}"/>
                </a:ext>
              </a:extLst>
            </p:cNvPr>
            <p:cNvSpPr>
              <a:spLocks noChangeArrowheads="1"/>
            </p:cNvSpPr>
            <p:nvPr/>
          </p:nvSpPr>
          <p:spPr bwMode="auto">
            <a:xfrm>
              <a:off x="3599" y="3679"/>
              <a:ext cx="107" cy="56"/>
            </a:xfrm>
            <a:prstGeom prst="ellipse">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grpSp>
      <p:sp>
        <p:nvSpPr>
          <p:cNvPr id="13" name="矩形 12">
            <a:extLst>
              <a:ext uri="{FF2B5EF4-FFF2-40B4-BE49-F238E27FC236}">
                <a16:creationId xmlns:a16="http://schemas.microsoft.com/office/drawing/2014/main" id="{E4658374-2757-4877-A234-844742E37A10}"/>
              </a:ext>
            </a:extLst>
          </p:cNvPr>
          <p:cNvSpPr/>
          <p:nvPr/>
        </p:nvSpPr>
        <p:spPr>
          <a:xfrm>
            <a:off x="7239000" y="5173742"/>
            <a:ext cx="4161717" cy="400110"/>
          </a:xfrm>
          <a:prstGeom prst="rect">
            <a:avLst/>
          </a:prstGeom>
        </p:spPr>
        <p:txBody>
          <a:bodyPr wrap="none">
            <a:spAutoFit/>
          </a:bodyPr>
          <a:lstStyle/>
          <a:p>
            <a:pPr>
              <a:defRPr/>
            </a:pPr>
            <a:r>
              <a:rPr lang="zh-CN" altLang="en-US" sz="2000" dirty="0">
                <a:latin typeface="微软雅黑" panose="020B0503020204020204" pitchFamily="34" charset="-122"/>
                <a:ea typeface="微软雅黑" panose="020B0503020204020204" pitchFamily="34" charset="-122"/>
              </a:rPr>
              <a:t>信道传输成功概率</a:t>
            </a:r>
            <a:r>
              <a:rPr lang="en-US" altLang="zh-CN" sz="2000" dirty="0">
                <a:latin typeface="微软雅黑" panose="020B0503020204020204" pitchFamily="34" charset="-122"/>
                <a:ea typeface="微软雅黑" panose="020B0503020204020204" pitchFamily="34" charset="-122"/>
              </a:rPr>
              <a:t> = </a:t>
            </a:r>
            <a:r>
              <a:rPr lang="en-US" altLang="zh-CN" sz="2000" i="1" dirty="0">
                <a:latin typeface="微软雅黑" panose="020B0503020204020204" pitchFamily="34" charset="-122"/>
                <a:ea typeface="微软雅黑" panose="020B0503020204020204" pitchFamily="34" charset="-122"/>
              </a:rPr>
              <a:t>Np(1-p)</a:t>
            </a:r>
            <a:r>
              <a:rPr lang="en-US" altLang="zh-CN" sz="2000" b="1" i="1" baseline="30000" dirty="0">
                <a:latin typeface="微软雅黑" panose="020B0503020204020204" pitchFamily="34" charset="-122"/>
                <a:ea typeface="微软雅黑" panose="020B0503020204020204" pitchFamily="34" charset="-122"/>
              </a:rPr>
              <a:t> 2(N-1)</a:t>
            </a:r>
            <a:endParaRPr lang="en-US" altLang="zh-CN" sz="2000" i="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1447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dirty="0"/>
              <a:t>纯</a:t>
            </a:r>
            <a:r>
              <a:rPr lang="en-US" altLang="zh-CN" dirty="0"/>
              <a:t>ALOHA</a:t>
            </a:r>
            <a:r>
              <a:rPr lang="zh-CN" altLang="en-US" dirty="0"/>
              <a:t>的效率：另一种计算</a:t>
            </a:r>
            <a:endParaRPr lang="en-US" altLang="zh-CN" sz="2600" dirty="0"/>
          </a:p>
        </p:txBody>
      </p:sp>
      <p:sp>
        <p:nvSpPr>
          <p:cNvPr id="27651" name="Rectangle 3"/>
          <p:cNvSpPr>
            <a:spLocks noGrp="1" noChangeArrowheads="1"/>
          </p:cNvSpPr>
          <p:nvPr>
            <p:ph idx="1"/>
          </p:nvPr>
        </p:nvSpPr>
        <p:spPr/>
        <p:txBody>
          <a:bodyPr>
            <a:noAutofit/>
          </a:bodyPr>
          <a:lstStyle/>
          <a:p>
            <a:pPr eaLnBrk="1" hangingPunct="1"/>
            <a:r>
              <a:rPr lang="zh-CN" altLang="en-US" sz="2400" dirty="0">
                <a:latin typeface="微软雅黑" panose="020B0503020204020204" pitchFamily="34" charset="-122"/>
                <a:ea typeface="微软雅黑" panose="020B0503020204020204" pitchFamily="34" charset="-122"/>
              </a:rPr>
              <a:t>定义</a:t>
            </a:r>
          </a:p>
          <a:p>
            <a:pPr lvl="1" eaLnBrk="1" hangingPunct="1"/>
            <a:r>
              <a:rPr lang="zh-CN" altLang="en-US" dirty="0">
                <a:solidFill>
                  <a:srgbClr val="C00000"/>
                </a:solidFill>
                <a:latin typeface="微软雅黑" panose="020B0503020204020204" pitchFamily="34" charset="-122"/>
                <a:ea typeface="微软雅黑" panose="020B0503020204020204" pitchFamily="34" charset="-122"/>
              </a:rPr>
              <a:t>帧时</a:t>
            </a:r>
            <a:r>
              <a:rPr lang="zh-CN" altLang="en-US" dirty="0">
                <a:latin typeface="微软雅黑" panose="020B0503020204020204" pitchFamily="34" charset="-122"/>
                <a:ea typeface="微软雅黑" panose="020B0503020204020204" pitchFamily="34" charset="-122"/>
              </a:rPr>
              <a:t>：发送一个标准长的帧所需的时间</a:t>
            </a:r>
          </a:p>
          <a:p>
            <a:pPr eaLnBrk="1" hangingPunct="1"/>
            <a:r>
              <a:rPr lang="zh-CN" altLang="en-US" sz="2400" dirty="0">
                <a:latin typeface="微软雅黑" panose="020B0503020204020204" pitchFamily="34" charset="-122"/>
                <a:ea typeface="微软雅黑" panose="020B0503020204020204" pitchFamily="34" charset="-122"/>
              </a:rPr>
              <a:t>服从泊松分布</a:t>
            </a:r>
          </a:p>
          <a:p>
            <a:pPr lvl="1" eaLnBrk="1" hangingPunct="1"/>
            <a:r>
              <a:rPr lang="zh-CN" altLang="en-US" dirty="0">
                <a:latin typeface="微软雅黑" panose="020B0503020204020204" pitchFamily="34" charset="-122"/>
                <a:ea typeface="微软雅黑" panose="020B0503020204020204" pitchFamily="34" charset="-122"/>
              </a:rPr>
              <a:t>一个帧时内用户产生新帧：均值</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a:t>
            </a:r>
          </a:p>
          <a:p>
            <a:pPr lvl="1" eaLnBrk="1" hangingPunct="1"/>
            <a:r>
              <a:rPr lang="zh-CN" altLang="en-US" dirty="0">
                <a:latin typeface="微软雅黑" panose="020B0503020204020204" pitchFamily="34" charset="-122"/>
                <a:ea typeface="微软雅黑" panose="020B0503020204020204" pitchFamily="34" charset="-122"/>
              </a:rPr>
              <a:t>一个帧时内信道中产生的帧（包括重传）：均值</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个</a:t>
            </a:r>
          </a:p>
          <a:p>
            <a:pPr eaLnBrk="1" hangingPunct="1"/>
            <a:r>
              <a:rPr lang="zh-CN" altLang="en-US" sz="2400" dirty="0">
                <a:latin typeface="微软雅黑" panose="020B0503020204020204" pitchFamily="34" charset="-122"/>
                <a:ea typeface="微软雅黑" panose="020B0503020204020204" pitchFamily="34" charset="-122"/>
              </a:rPr>
              <a:t>分析：</a:t>
            </a:r>
          </a:p>
          <a:p>
            <a:pPr lvl="1" eaLnBrk="1" hangingPunct="1"/>
            <a:r>
              <a:rPr lang="en-US" altLang="zh-CN" dirty="0">
                <a:latin typeface="微软雅黑" panose="020B0503020204020204" pitchFamily="34" charset="-122"/>
                <a:ea typeface="微软雅黑" panose="020B0503020204020204" pitchFamily="34" charset="-122"/>
              </a:rPr>
              <a:t>G &gt;= N</a:t>
            </a:r>
            <a:r>
              <a:rPr lang="zh-CN" altLang="en-US" dirty="0">
                <a:latin typeface="微软雅黑" panose="020B0503020204020204" pitchFamily="34" charset="-122"/>
                <a:ea typeface="微软雅黑" panose="020B0503020204020204" pitchFamily="34" charset="-122"/>
              </a:rPr>
              <a:t>，轻载</a:t>
            </a:r>
            <a:r>
              <a:rPr lang="en-US" altLang="zh-CN" dirty="0">
                <a:latin typeface="微软雅黑" panose="020B0503020204020204" pitchFamily="34" charset="-122"/>
                <a:ea typeface="微软雅黑" panose="020B0503020204020204" pitchFamily="34" charset="-122"/>
              </a:rPr>
              <a:t>G=N</a:t>
            </a:r>
            <a:r>
              <a:rPr lang="zh-CN" altLang="en-US" dirty="0">
                <a:latin typeface="微软雅黑" panose="020B0503020204020204" pitchFamily="34" charset="-122"/>
                <a:ea typeface="微软雅黑" panose="020B0503020204020204" pitchFamily="34" charset="-122"/>
              </a:rPr>
              <a:t>（无冲突），重载</a:t>
            </a:r>
            <a:r>
              <a:rPr lang="en-US" altLang="zh-CN" dirty="0">
                <a:latin typeface="微软雅黑" panose="020B0503020204020204" pitchFamily="34" charset="-122"/>
                <a:ea typeface="微软雅黑" panose="020B0503020204020204" pitchFamily="34" charset="-122"/>
              </a:rPr>
              <a:t>G&gt;N</a:t>
            </a:r>
            <a:r>
              <a:rPr lang="zh-CN" altLang="en-US" dirty="0">
                <a:latin typeface="微软雅黑" panose="020B0503020204020204" pitchFamily="34" charset="-122"/>
                <a:ea typeface="微软雅黑" panose="020B0503020204020204" pitchFamily="34" charset="-122"/>
              </a:rPr>
              <a:t>（冲突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重传）</a:t>
            </a:r>
          </a:p>
          <a:p>
            <a:pPr eaLnBrk="1" hangingPunct="1"/>
            <a:r>
              <a:rPr lang="zh-CN" altLang="en-US" sz="2400" dirty="0">
                <a:latin typeface="微软雅黑" panose="020B0503020204020204" pitchFamily="34" charset="-122"/>
                <a:ea typeface="微软雅黑" panose="020B0503020204020204" pitchFamily="34" charset="-122"/>
              </a:rPr>
              <a:t>概率</a:t>
            </a:r>
          </a:p>
          <a:p>
            <a:pPr lvl="1" eaLnBrk="1" hangingPunct="1">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a:t>
            </a:r>
            <a:r>
              <a:rPr lang="en-US" altLang="zh-CN" dirty="0">
                <a:latin typeface="微软雅黑" panose="020B0503020204020204" pitchFamily="34" charset="-122"/>
                <a:ea typeface="微软雅黑" panose="020B0503020204020204" pitchFamily="34" charset="-122"/>
              </a:rPr>
              <a:t>[k] = </a:t>
            </a:r>
            <a:r>
              <a:rPr lang="en-US" altLang="zh-CN" dirty="0" err="1">
                <a:latin typeface="微软雅黑" panose="020B0503020204020204" pitchFamily="34" charset="-122"/>
                <a:ea typeface="微软雅黑" panose="020B0503020204020204" pitchFamily="34" charset="-122"/>
              </a:rPr>
              <a:t>G</a:t>
            </a:r>
            <a:r>
              <a:rPr lang="en-US" altLang="zh-CN" baseline="30000" dirty="0" err="1">
                <a:latin typeface="微软雅黑" panose="020B0503020204020204" pitchFamily="34" charset="-122"/>
                <a:ea typeface="微软雅黑" panose="020B0503020204020204" pitchFamily="34" charset="-122"/>
              </a:rPr>
              <a:t>k</a:t>
            </a:r>
            <a:r>
              <a:rPr lang="en-US" altLang="zh-CN" dirty="0" err="1">
                <a:latin typeface="微软雅黑" panose="020B0503020204020204" pitchFamily="34" charset="-122"/>
                <a:ea typeface="微软雅黑" panose="020B0503020204020204" pitchFamily="34" charset="-122"/>
              </a:rPr>
              <a:t>e</a:t>
            </a:r>
            <a:r>
              <a:rPr lang="en-US" altLang="zh-CN" baseline="30000" dirty="0">
                <a:latin typeface="微软雅黑" panose="020B0503020204020204" pitchFamily="34" charset="-122"/>
                <a:ea typeface="微软雅黑" panose="020B0503020204020204" pitchFamily="34" charset="-122"/>
              </a:rPr>
              <a:t>-G</a:t>
            </a:r>
            <a:r>
              <a:rPr lang="en-US" altLang="zh-CN" dirty="0">
                <a:latin typeface="微软雅黑" panose="020B0503020204020204" pitchFamily="34" charset="-122"/>
                <a:ea typeface="微软雅黑" panose="020B0503020204020204" pitchFamily="34" charset="-122"/>
              </a:rPr>
              <a:t> / k! (</a:t>
            </a:r>
            <a:r>
              <a:rPr lang="zh-CN" altLang="en-US" dirty="0">
                <a:latin typeface="微软雅黑" panose="020B0503020204020204" pitchFamily="34" charset="-122"/>
                <a:ea typeface="微软雅黑" panose="020B0503020204020204" pitchFamily="34" charset="-122"/>
              </a:rPr>
              <a:t>一个帧时内信道中产生</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个帧，泊松分布</a:t>
            </a:r>
            <a:r>
              <a:rPr lang="en-US" altLang="zh-CN" dirty="0">
                <a:latin typeface="微软雅黑" panose="020B0503020204020204" pitchFamily="34" charset="-122"/>
                <a:ea typeface="微软雅黑" panose="020B0503020204020204" pitchFamily="34" charset="-122"/>
              </a:rPr>
              <a:t>)</a:t>
            </a:r>
          </a:p>
          <a:p>
            <a:pPr lvl="1" eaLnBrk="1" hangingPunct="1">
              <a:buFont typeface="Wingdings" panose="05000000000000000000" pitchFamily="2" charset="2"/>
              <a:buNone/>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a:t>
            </a:r>
            <a:r>
              <a:rPr lang="en-US" altLang="zh-CN" dirty="0">
                <a:latin typeface="微软雅黑" panose="020B0503020204020204" pitchFamily="34" charset="-122"/>
                <a:ea typeface="微软雅黑" panose="020B0503020204020204" pitchFamily="34" charset="-122"/>
              </a:rPr>
              <a:t>[k=0] = e</a:t>
            </a:r>
            <a:r>
              <a:rPr lang="en-US" altLang="zh-CN" baseline="30000" dirty="0">
                <a:latin typeface="微软雅黑" panose="020B0503020204020204" pitchFamily="34" charset="-122"/>
                <a:ea typeface="微软雅黑" panose="020B0503020204020204" pitchFamily="34" charset="-122"/>
              </a:rPr>
              <a:t>-G</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（一个帧时内信道中产生</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个帧）</a:t>
            </a:r>
          </a:p>
        </p:txBody>
      </p:sp>
      <p:sp>
        <p:nvSpPr>
          <p:cNvPr id="6" name="灯片编号占位符 3"/>
          <p:cNvSpPr>
            <a:spLocks noGrp="1"/>
          </p:cNvSpPr>
          <p:nvPr>
            <p:ph type="sldNum" sz="quarter" idx="4294967295"/>
          </p:nvPr>
        </p:nvSpPr>
        <p:spPr>
          <a:xfrm>
            <a:off x="8872538" y="6489700"/>
            <a:ext cx="3319462" cy="365125"/>
          </a:xfrm>
        </p:spPr>
        <p:txBody>
          <a:bodyPr/>
          <a:lstStyle/>
          <a:p>
            <a:fld id="{20164EA5-AF72-413E-853B-F9CD3ED0BCC0}" type="slidenum">
              <a:rPr kumimoji="1" lang="zh-CN" altLang="en-US" smtClean="0"/>
              <a:t>76</a:t>
            </a:fld>
            <a:endParaRPr kumimoji="1" lang="zh-CN" altLang="en-US" dirty="0"/>
          </a:p>
        </p:txBody>
      </p:sp>
    </p:spTree>
    <p:extLst>
      <p:ext uri="{BB962C8B-B14F-4D97-AF65-F5344CB8AC3E}">
        <p14:creationId xmlns:p14="http://schemas.microsoft.com/office/powerpoint/2010/main" val="3761568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dirty="0"/>
              <a:t>纯</a:t>
            </a:r>
            <a:r>
              <a:rPr lang="en-US" altLang="zh-CN" dirty="0"/>
              <a:t>ALOHA</a:t>
            </a:r>
            <a:r>
              <a:rPr lang="zh-CN" altLang="en-US" dirty="0"/>
              <a:t>的效率：另一种计算</a:t>
            </a:r>
          </a:p>
        </p:txBody>
      </p:sp>
      <p:sp>
        <p:nvSpPr>
          <p:cNvPr id="28675" name="Rectangle 3"/>
          <p:cNvSpPr>
            <a:spLocks noGrp="1" noChangeArrowheads="1"/>
          </p:cNvSpPr>
          <p:nvPr>
            <p:ph idx="1"/>
          </p:nvPr>
        </p:nvSpPr>
        <p:spPr/>
        <p:txBody>
          <a:bodyPr/>
          <a:lstStyle/>
          <a:p>
            <a:pPr eaLnBrk="1" hangingPunct="1">
              <a:lnSpc>
                <a:spcPct val="150000"/>
              </a:lnSpc>
            </a:pPr>
            <a:r>
              <a:rPr lang="zh-CN" altLang="en-US" sz="2900" dirty="0">
                <a:solidFill>
                  <a:srgbClr val="C00000"/>
                </a:solidFill>
              </a:rPr>
              <a:t>吞吐量</a:t>
            </a:r>
            <a:r>
              <a:rPr lang="en-US" altLang="zh-CN" sz="2900" dirty="0"/>
              <a:t>(Throughout) S</a:t>
            </a:r>
          </a:p>
          <a:p>
            <a:pPr lvl="1" eaLnBrk="1" hangingPunct="1">
              <a:lnSpc>
                <a:spcPct val="150000"/>
              </a:lnSpc>
            </a:pPr>
            <a:r>
              <a:rPr lang="zh-CN" altLang="en-US" sz="2500" dirty="0"/>
              <a:t>在</a:t>
            </a:r>
            <a:r>
              <a:rPr lang="zh-CN" altLang="en-US" sz="2500" dirty="0">
                <a:solidFill>
                  <a:srgbClr val="0070C0"/>
                </a:solidFill>
              </a:rPr>
              <a:t>帧时</a:t>
            </a:r>
            <a:r>
              <a:rPr lang="en-US" altLang="zh-CN" sz="2500" dirty="0">
                <a:solidFill>
                  <a:srgbClr val="0070C0"/>
                </a:solidFill>
              </a:rPr>
              <a:t>T</a:t>
            </a:r>
            <a:r>
              <a:rPr lang="zh-CN" altLang="en-US" sz="2500" dirty="0"/>
              <a:t>内发送成功的平均帧数。</a:t>
            </a:r>
          </a:p>
          <a:p>
            <a:pPr lvl="1" eaLnBrk="1" hangingPunct="1">
              <a:lnSpc>
                <a:spcPct val="150000"/>
              </a:lnSpc>
              <a:buFont typeface="Wingdings" panose="05000000000000000000" pitchFamily="2" charset="2"/>
              <a:buNone/>
            </a:pPr>
            <a:r>
              <a:rPr lang="zh-CN" altLang="en-US" sz="2500" dirty="0"/>
              <a:t>    显然，</a:t>
            </a:r>
            <a:r>
              <a:rPr lang="en-US" altLang="zh-CN" sz="2500" dirty="0"/>
              <a:t>0&lt;S&lt;1</a:t>
            </a:r>
          </a:p>
          <a:p>
            <a:pPr lvl="1" eaLnBrk="1" hangingPunct="1">
              <a:lnSpc>
                <a:spcPct val="150000"/>
              </a:lnSpc>
            </a:pPr>
            <a:r>
              <a:rPr lang="en-US" altLang="zh-CN" sz="2500" dirty="0"/>
              <a:t>S = 1</a:t>
            </a:r>
            <a:r>
              <a:rPr lang="zh-CN" altLang="en-US" sz="2500" dirty="0"/>
              <a:t>时分组一个接一个地发送出去，帧之间没有空隙。一般用</a:t>
            </a:r>
            <a:r>
              <a:rPr lang="en-US" altLang="zh-CN" sz="2500" dirty="0"/>
              <a:t>S</a:t>
            </a:r>
            <a:r>
              <a:rPr lang="zh-CN" altLang="en-US" sz="2500" dirty="0"/>
              <a:t>接近于</a:t>
            </a:r>
            <a:r>
              <a:rPr lang="en-US" altLang="zh-CN" sz="2500" dirty="0"/>
              <a:t>1</a:t>
            </a:r>
            <a:r>
              <a:rPr lang="zh-CN" altLang="en-US" sz="2500" dirty="0"/>
              <a:t>的程度来衡量信道的利用率</a:t>
            </a:r>
          </a:p>
        </p:txBody>
      </p:sp>
      <p:sp>
        <p:nvSpPr>
          <p:cNvPr id="6" name="灯片编号占位符 3"/>
          <p:cNvSpPr>
            <a:spLocks noGrp="1"/>
          </p:cNvSpPr>
          <p:nvPr>
            <p:ph type="sldNum" sz="quarter" idx="4294967295"/>
          </p:nvPr>
        </p:nvSpPr>
        <p:spPr>
          <a:xfrm>
            <a:off x="8872538" y="6489700"/>
            <a:ext cx="3319462" cy="365125"/>
          </a:xfrm>
        </p:spPr>
        <p:txBody>
          <a:bodyPr/>
          <a:lstStyle/>
          <a:p>
            <a:fld id="{8D4D1E41-7A09-AB4A-A4E1-09765ADA2698}" type="slidenum">
              <a:rPr kumimoji="1" lang="zh-CN" altLang="en-US" smtClean="0"/>
              <a:t>77</a:t>
            </a:fld>
            <a:endParaRPr kumimoji="1" lang="zh-CN" altLang="en-US" dirty="0"/>
          </a:p>
        </p:txBody>
      </p:sp>
    </p:spTree>
    <p:extLst>
      <p:ext uri="{BB962C8B-B14F-4D97-AF65-F5344CB8AC3E}">
        <p14:creationId xmlns:p14="http://schemas.microsoft.com/office/powerpoint/2010/main" val="2502443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a:t>
            </a:r>
            <a:r>
              <a:rPr lang="en-US" altLang="zh-CN" dirty="0"/>
              <a:t>ALOHA</a:t>
            </a:r>
            <a:r>
              <a:rPr lang="zh-CN" altLang="en-US" dirty="0"/>
              <a:t>的效率：另一种计算</a:t>
            </a:r>
          </a:p>
        </p:txBody>
      </p:sp>
      <p:sp>
        <p:nvSpPr>
          <p:cNvPr id="3" name="内容占位符 2"/>
          <p:cNvSpPr>
            <a:spLocks noGrp="1"/>
          </p:cNvSpPr>
          <p:nvPr>
            <p:ph idx="1"/>
          </p:nvPr>
        </p:nvSpPr>
        <p:spPr/>
        <p:txBody>
          <a:bodyPr/>
          <a:lstStyle/>
          <a:p>
            <a:pPr>
              <a:lnSpc>
                <a:spcPct val="130000"/>
              </a:lnSpc>
            </a:pPr>
            <a:r>
              <a:rPr lang="en-US" altLang="zh-CN" sz="2400" dirty="0"/>
              <a:t>G</a:t>
            </a:r>
            <a:r>
              <a:rPr lang="zh-CN" altLang="en-US" sz="2400"/>
              <a:t>的物理意义：</a:t>
            </a:r>
            <a:r>
              <a:rPr lang="zh-CN" altLang="en-US" sz="2400">
                <a:solidFill>
                  <a:srgbClr val="C00000"/>
                </a:solidFill>
              </a:rPr>
              <a:t>运载</a:t>
            </a:r>
            <a:r>
              <a:rPr lang="zh-CN" altLang="en-US" sz="2400" dirty="0">
                <a:solidFill>
                  <a:srgbClr val="C00000"/>
                </a:solidFill>
              </a:rPr>
              <a:t>负载</a:t>
            </a:r>
            <a:r>
              <a:rPr lang="en-US" altLang="zh-CN" sz="2400" dirty="0"/>
              <a:t>(Carried load)</a:t>
            </a:r>
            <a:r>
              <a:rPr lang="zh-CN" altLang="en-US" sz="2400" dirty="0"/>
              <a:t>，又称</a:t>
            </a:r>
            <a:r>
              <a:rPr lang="zh-CN" altLang="en-US" sz="2400" dirty="0">
                <a:solidFill>
                  <a:srgbClr val="C00000"/>
                </a:solidFill>
              </a:rPr>
              <a:t>网络负载</a:t>
            </a:r>
          </a:p>
          <a:p>
            <a:pPr lvl="1">
              <a:lnSpc>
                <a:spcPct val="130000"/>
              </a:lnSpc>
            </a:pPr>
            <a:r>
              <a:rPr lang="zh-CN" altLang="en-US" dirty="0"/>
              <a:t>帧时</a:t>
            </a:r>
            <a:r>
              <a:rPr lang="en-US" altLang="zh-CN" dirty="0"/>
              <a:t>T</a:t>
            </a:r>
            <a:r>
              <a:rPr lang="zh-CN" altLang="en-US" dirty="0"/>
              <a:t>内所有通信站总共发送的帧平均值</a:t>
            </a:r>
            <a:r>
              <a:rPr lang="en-US" altLang="zh-CN" dirty="0"/>
              <a:t>(</a:t>
            </a:r>
            <a:r>
              <a:rPr lang="zh-CN" altLang="en-US" dirty="0"/>
              <a:t>包括原发和重发的分组</a:t>
            </a:r>
            <a:r>
              <a:rPr lang="en-US" altLang="zh-CN" dirty="0"/>
              <a:t>)</a:t>
            </a:r>
            <a:endParaRPr lang="zh-CN" altLang="en-US" dirty="0"/>
          </a:p>
          <a:p>
            <a:pPr lvl="1">
              <a:lnSpc>
                <a:spcPct val="130000"/>
              </a:lnSpc>
            </a:pPr>
            <a:r>
              <a:rPr lang="zh-CN" altLang="en-US" dirty="0"/>
              <a:t>显然，</a:t>
            </a:r>
            <a:r>
              <a:rPr lang="en-US" altLang="zh-CN" dirty="0"/>
              <a:t>G≧S</a:t>
            </a:r>
            <a:r>
              <a:rPr lang="zh-CN" altLang="en-US" dirty="0"/>
              <a:t>，只有在不发生冲突时</a:t>
            </a:r>
            <a:r>
              <a:rPr lang="en-US" altLang="zh-CN" dirty="0"/>
              <a:t>G</a:t>
            </a:r>
            <a:r>
              <a:rPr lang="zh-CN" altLang="en-US" dirty="0"/>
              <a:t>才等于</a:t>
            </a:r>
            <a:r>
              <a:rPr lang="en-US" altLang="zh-CN" dirty="0"/>
              <a:t>S</a:t>
            </a:r>
            <a:r>
              <a:rPr lang="zh-CN" altLang="en-US" dirty="0"/>
              <a:t>。当重负载</a:t>
            </a:r>
            <a:r>
              <a:rPr lang="en-US" altLang="zh-CN" dirty="0"/>
              <a:t>(G&gt;&gt;1) </a:t>
            </a:r>
            <a:r>
              <a:rPr lang="zh-CN" altLang="en-US" dirty="0"/>
              <a:t>时，冲突频繁</a:t>
            </a:r>
          </a:p>
          <a:p>
            <a:pPr>
              <a:lnSpc>
                <a:spcPct val="130000"/>
              </a:lnSpc>
            </a:pPr>
            <a:r>
              <a:rPr lang="en-US" altLang="zh-CN" sz="2400" dirty="0"/>
              <a:t>P</a:t>
            </a:r>
            <a:r>
              <a:rPr lang="en-US" altLang="zh-CN" sz="2600" baseline="-25000" dirty="0"/>
              <a:t>0</a:t>
            </a:r>
            <a:r>
              <a:rPr lang="zh-CN" altLang="en-US" sz="2600" dirty="0"/>
              <a:t>：</a:t>
            </a:r>
            <a:r>
              <a:rPr lang="en-US" altLang="zh-CN" sz="2400" dirty="0"/>
              <a:t>P</a:t>
            </a:r>
            <a:r>
              <a:rPr lang="en-US" altLang="zh-CN" sz="2600" baseline="-25000" dirty="0"/>
              <a:t>0</a:t>
            </a:r>
            <a:r>
              <a:rPr lang="zh-CN" altLang="en-US" sz="2400" dirty="0"/>
              <a:t>是一帧发送成功</a:t>
            </a:r>
            <a:r>
              <a:rPr lang="en-US" altLang="zh-CN" sz="2400" dirty="0"/>
              <a:t>(</a:t>
            </a:r>
            <a:r>
              <a:rPr lang="zh-CN" altLang="en-US" sz="2400" dirty="0"/>
              <a:t>即未发生冲突</a:t>
            </a:r>
            <a:r>
              <a:rPr lang="en-US" altLang="zh-CN" sz="2400" dirty="0"/>
              <a:t>)</a:t>
            </a:r>
            <a:r>
              <a:rPr lang="zh-CN" altLang="en-US" sz="2400" dirty="0"/>
              <a:t>的概率，就是发送成功的分组在已发送分组的总数中所占的比例</a:t>
            </a:r>
          </a:p>
          <a:p>
            <a:endParaRPr lang="zh-CN" altLang="en-US" dirty="0"/>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78</a:t>
            </a:fld>
            <a:endParaRPr kumimoji="1" lang="zh-CN" altLang="en-US" dirty="0"/>
          </a:p>
        </p:txBody>
      </p:sp>
      <p:graphicFrame>
        <p:nvGraphicFramePr>
          <p:cNvPr id="6" name="Object 8"/>
          <p:cNvGraphicFramePr>
            <a:graphicFrameLocks noChangeAspect="1"/>
          </p:cNvGraphicFramePr>
          <p:nvPr>
            <p:extLst>
              <p:ext uri="{D42A27DB-BD31-4B8C-83A1-F6EECF244321}">
                <p14:modId xmlns:p14="http://schemas.microsoft.com/office/powerpoint/2010/main" val="1588832792"/>
              </p:ext>
            </p:extLst>
          </p:nvPr>
        </p:nvGraphicFramePr>
        <p:xfrm>
          <a:off x="5053013" y="5105400"/>
          <a:ext cx="2085975" cy="546100"/>
        </p:xfrm>
        <a:graphic>
          <a:graphicData uri="http://schemas.openxmlformats.org/presentationml/2006/ole">
            <mc:AlternateContent xmlns:mc="http://schemas.openxmlformats.org/markup-compatibility/2006">
              <mc:Choice xmlns:v="urn:schemas-microsoft-com:vml" Requires="v">
                <p:oleObj spid="_x0000_s7195" name="公式" r:id="rId3" imgW="647700" imgH="228600" progId="Equation.3">
                  <p:embed/>
                </p:oleObj>
              </mc:Choice>
              <mc:Fallback>
                <p:oleObj name="公式" r:id="rId3" imgW="647700" imgH="228600" progId="Equation.3">
                  <p:embed/>
                  <p:pic>
                    <p:nvPicPr>
                      <p:cNvPr id="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3013" y="5105400"/>
                        <a:ext cx="2085975" cy="546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530766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title"/>
          </p:nvPr>
        </p:nvSpPr>
        <p:spPr>
          <a:xfrm>
            <a:off x="609600" y="274638"/>
            <a:ext cx="10972800" cy="1143000"/>
          </a:xfrm>
        </p:spPr>
        <p:txBody>
          <a:bodyPr/>
          <a:lstStyle/>
          <a:p>
            <a:pPr eaLnBrk="1" hangingPunct="1"/>
            <a:r>
              <a:rPr lang="zh-CN" altLang="en-US" dirty="0"/>
              <a:t>纯</a:t>
            </a:r>
            <a:r>
              <a:rPr lang="en-US" altLang="zh-CN" dirty="0"/>
              <a:t>ALOHA</a:t>
            </a:r>
            <a:r>
              <a:rPr lang="zh-CN" altLang="en-US" dirty="0"/>
              <a:t>的效率：另一种计算</a:t>
            </a:r>
          </a:p>
        </p:txBody>
      </p:sp>
      <p:sp>
        <p:nvSpPr>
          <p:cNvPr id="2" name="内容占位符 1"/>
          <p:cNvSpPr>
            <a:spLocks noGrp="1"/>
          </p:cNvSpPr>
          <p:nvPr>
            <p:ph idx="1"/>
          </p:nvPr>
        </p:nvSpPr>
        <p:spPr/>
        <p:txBody>
          <a:bodyPr/>
          <a:lstStyle/>
          <a:p>
            <a:pPr>
              <a:lnSpc>
                <a:spcPct val="150000"/>
              </a:lnSpc>
            </a:pPr>
            <a:r>
              <a:rPr lang="zh-CN" altLang="en-US" sz="2800" dirty="0">
                <a:solidFill>
                  <a:srgbClr val="C00000"/>
                </a:solidFill>
              </a:rPr>
              <a:t>如何计算传输成功的概率</a:t>
            </a:r>
            <a:r>
              <a:rPr lang="en-US" altLang="zh-CN" sz="2800" dirty="0">
                <a:solidFill>
                  <a:srgbClr val="C00000"/>
                </a:solidFill>
              </a:rPr>
              <a:t>P</a:t>
            </a:r>
            <a:r>
              <a:rPr lang="en-US" altLang="zh-CN" sz="2800" baseline="-25000" dirty="0">
                <a:solidFill>
                  <a:srgbClr val="C00000"/>
                </a:solidFill>
              </a:rPr>
              <a:t>0</a:t>
            </a:r>
            <a:r>
              <a:rPr lang="zh-CN" altLang="en-US" sz="2800" dirty="0">
                <a:solidFill>
                  <a:srgbClr val="C00000"/>
                </a:solidFill>
              </a:rPr>
              <a:t>？</a:t>
            </a:r>
            <a:endParaRPr lang="en-US" altLang="zh-CN" sz="2800" dirty="0">
              <a:solidFill>
                <a:srgbClr val="C00000"/>
              </a:solidFill>
            </a:endParaRPr>
          </a:p>
          <a:p>
            <a:pPr>
              <a:lnSpc>
                <a:spcPct val="150000"/>
              </a:lnSpc>
            </a:pPr>
            <a:r>
              <a:rPr lang="zh-CN" altLang="en-US" dirty="0"/>
              <a:t>单向传播延迟（第一个</a:t>
            </a:r>
            <a:r>
              <a:rPr lang="en-US" altLang="zh-CN" dirty="0"/>
              <a:t>bit</a:t>
            </a:r>
            <a:r>
              <a:rPr lang="zh-CN" altLang="en-US" dirty="0"/>
              <a:t>发出到最后一个</a:t>
            </a:r>
            <a:r>
              <a:rPr lang="en-US" altLang="zh-CN" dirty="0"/>
              <a:t>bit</a:t>
            </a:r>
            <a:r>
              <a:rPr lang="zh-CN" altLang="en-US" dirty="0"/>
              <a:t>到达）：</a:t>
            </a:r>
            <a:r>
              <a:rPr lang="en-US" altLang="zh-CN" dirty="0"/>
              <a:t>D</a:t>
            </a:r>
          </a:p>
          <a:p>
            <a:pPr>
              <a:lnSpc>
                <a:spcPct val="150000"/>
              </a:lnSpc>
            </a:pPr>
            <a:r>
              <a:rPr lang="zh-CN" altLang="en-US" dirty="0"/>
              <a:t>冲突危险期：</a:t>
            </a:r>
            <a:r>
              <a:rPr lang="en-US" altLang="zh-CN" dirty="0"/>
              <a:t>2D</a:t>
            </a:r>
          </a:p>
          <a:p>
            <a:pPr lvl="1">
              <a:lnSpc>
                <a:spcPct val="150000"/>
              </a:lnSpc>
            </a:pPr>
            <a:r>
              <a:rPr lang="zh-CN" altLang="zh-CN" kern="1200" dirty="0"/>
              <a:t>一个帧要成功传输，必须在它传输的时间，没有跟别的帧发生碰撞</a:t>
            </a:r>
            <a:endParaRPr lang="en-US" altLang="zh-CN" kern="1200" dirty="0"/>
          </a:p>
          <a:p>
            <a:pPr lvl="1">
              <a:lnSpc>
                <a:spcPct val="150000"/>
              </a:lnSpc>
            </a:pPr>
            <a:r>
              <a:rPr lang="zh-CN" altLang="en-US" dirty="0"/>
              <a:t>生成帧均值：</a:t>
            </a:r>
            <a:r>
              <a:rPr lang="en-US" altLang="zh-CN" dirty="0"/>
              <a:t>2G</a:t>
            </a:r>
          </a:p>
          <a:p>
            <a:pPr lvl="1">
              <a:lnSpc>
                <a:spcPct val="150000"/>
              </a:lnSpc>
            </a:pPr>
            <a:r>
              <a:rPr lang="zh-CN" altLang="en-US" dirty="0"/>
              <a:t>不遭受冲突的概率：</a:t>
            </a:r>
            <a:r>
              <a:rPr lang="en-US" altLang="zh-CN" dirty="0"/>
              <a:t>P</a:t>
            </a:r>
            <a:r>
              <a:rPr lang="en-US" altLang="zh-CN" baseline="-25000" dirty="0"/>
              <a:t>0</a:t>
            </a:r>
            <a:r>
              <a:rPr lang="en-US" altLang="zh-CN" dirty="0"/>
              <a:t>=e</a:t>
            </a:r>
            <a:r>
              <a:rPr lang="en-US" altLang="zh-CN" baseline="30000" dirty="0"/>
              <a:t>-2G</a:t>
            </a:r>
            <a:endParaRPr lang="zh-CN" altLang="en-US" baseline="30000" dirty="0"/>
          </a:p>
        </p:txBody>
      </p:sp>
      <p:sp>
        <p:nvSpPr>
          <p:cNvPr id="9" name="灯片编号占位符 3"/>
          <p:cNvSpPr>
            <a:spLocks noGrp="1"/>
          </p:cNvSpPr>
          <p:nvPr>
            <p:ph type="sldNum" sz="quarter" idx="4294967295"/>
          </p:nvPr>
        </p:nvSpPr>
        <p:spPr>
          <a:xfrm>
            <a:off x="8872538" y="6489700"/>
            <a:ext cx="3319462" cy="365125"/>
          </a:xfrm>
        </p:spPr>
        <p:txBody>
          <a:bodyPr/>
          <a:lstStyle/>
          <a:p>
            <a:fld id="{7DFC036A-6C3E-4B7D-AA1B-1B57A73A6D7B}" type="slidenum">
              <a:rPr kumimoji="1" lang="zh-CN" altLang="en-US" smtClean="0"/>
              <a:t>79</a:t>
            </a:fld>
            <a:endParaRPr kumimoji="1" lang="zh-CN" altLang="en-US" dirty="0"/>
          </a:p>
        </p:txBody>
      </p:sp>
      <p:sp>
        <p:nvSpPr>
          <p:cNvPr id="11" name="波形 10"/>
          <p:cNvSpPr/>
          <p:nvPr/>
        </p:nvSpPr>
        <p:spPr>
          <a:xfrm>
            <a:off x="6089176" y="5231639"/>
            <a:ext cx="3051696" cy="1145309"/>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冲突危险期：</a:t>
            </a:r>
            <a:r>
              <a:rPr lang="en-US" altLang="zh-CN" sz="2800" b="1" dirty="0">
                <a:solidFill>
                  <a:srgbClr val="C00000"/>
                </a:solidFill>
              </a:rPr>
              <a:t>2D</a:t>
            </a:r>
            <a:endParaRPr lang="zh-CN" altLang="en-US" sz="2800" b="1" dirty="0">
              <a:solidFill>
                <a:srgbClr val="C00000"/>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985239846"/>
              </p:ext>
            </p:extLst>
          </p:nvPr>
        </p:nvGraphicFramePr>
        <p:xfrm>
          <a:off x="7924800" y="1143000"/>
          <a:ext cx="4097102" cy="3272874"/>
        </p:xfrm>
        <a:graphic>
          <a:graphicData uri="http://schemas.openxmlformats.org/presentationml/2006/ole">
            <mc:AlternateContent xmlns:mc="http://schemas.openxmlformats.org/markup-compatibility/2006">
              <mc:Choice xmlns:v="urn:schemas-microsoft-com:vml" Requires="v">
                <p:oleObj spid="_x0000_s8219" name="Visio" r:id="rId4" imgW="2944396" imgH="2356723" progId="Visio.Drawing.15">
                  <p:embed/>
                </p:oleObj>
              </mc:Choice>
              <mc:Fallback>
                <p:oleObj name="Visio" r:id="rId4" imgW="2944396" imgH="2356723" progId="Visio.Drawing.15">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1143000"/>
                        <a:ext cx="4097102" cy="3272874"/>
                      </a:xfrm>
                      <a:prstGeom prst="rect">
                        <a:avLst/>
                      </a:prstGeom>
                      <a:noFill/>
                    </p:spPr>
                  </p:pic>
                </p:oleObj>
              </mc:Fallback>
            </mc:AlternateContent>
          </a:graphicData>
        </a:graphic>
      </p:graphicFrame>
    </p:spTree>
    <p:extLst>
      <p:ext uri="{BB962C8B-B14F-4D97-AF65-F5344CB8AC3E}">
        <p14:creationId xmlns:p14="http://schemas.microsoft.com/office/powerpoint/2010/main" val="3185084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6EA34-7531-4A69-9C6E-7BC12B632FB9}"/>
              </a:ext>
            </a:extLst>
          </p:cNvPr>
          <p:cNvSpPr>
            <a:spLocks noGrp="1"/>
          </p:cNvSpPr>
          <p:nvPr>
            <p:ph type="title"/>
          </p:nvPr>
        </p:nvSpPr>
        <p:spPr/>
        <p:txBody>
          <a:bodyPr/>
          <a:lstStyle/>
          <a:p>
            <a:r>
              <a:rPr lang="zh-CN" altLang="en-US" dirty="0"/>
              <a:t>数据链路层提供的服务</a:t>
            </a:r>
          </a:p>
        </p:txBody>
      </p:sp>
      <p:sp>
        <p:nvSpPr>
          <p:cNvPr id="3" name="内容占位符 2">
            <a:extLst>
              <a:ext uri="{FF2B5EF4-FFF2-40B4-BE49-F238E27FC236}">
                <a16:creationId xmlns:a16="http://schemas.microsoft.com/office/drawing/2014/main" id="{BFCD87D3-E36B-467C-9F20-43EA3F5B383E}"/>
              </a:ext>
            </a:extLst>
          </p:cNvPr>
          <p:cNvSpPr>
            <a:spLocks noGrp="1"/>
          </p:cNvSpPr>
          <p:nvPr>
            <p:ph idx="1"/>
          </p:nvPr>
        </p:nvSpPr>
        <p:spPr/>
        <p:txBody>
          <a:bodyPr>
            <a:normAutofit/>
          </a:bodyPr>
          <a:lstStyle/>
          <a:p>
            <a:pPr>
              <a:lnSpc>
                <a:spcPts val="3800"/>
              </a:lnSpc>
            </a:pPr>
            <a:r>
              <a:rPr lang="zh-CN" altLang="en-US" dirty="0"/>
              <a:t>成帧 （</a:t>
            </a:r>
            <a:r>
              <a:rPr lang="en-US" altLang="zh-CN" dirty="0"/>
              <a:t>Framing</a:t>
            </a:r>
            <a:r>
              <a:rPr lang="zh-CN" altLang="en-US" dirty="0"/>
              <a:t>）</a:t>
            </a:r>
            <a:endParaRPr lang="en-US" altLang="zh-CN" dirty="0"/>
          </a:p>
          <a:p>
            <a:pPr lvl="1">
              <a:lnSpc>
                <a:spcPts val="3800"/>
              </a:lnSpc>
            </a:pPr>
            <a:r>
              <a:rPr lang="zh-CN" altLang="en-US" dirty="0"/>
              <a:t>将比特流划分成</a:t>
            </a:r>
            <a:r>
              <a:rPr lang="zh-CN" altLang="en-US" dirty="0">
                <a:solidFill>
                  <a:srgbClr val="C00000"/>
                </a:solidFill>
              </a:rPr>
              <a:t>“帧”</a:t>
            </a:r>
            <a:r>
              <a:rPr lang="zh-CN" altLang="en-US" dirty="0"/>
              <a:t>的主要目的是为了检测和纠正物理层在比特传输中可能出现的错误，数据链路层功能需借助</a:t>
            </a:r>
            <a:r>
              <a:rPr lang="zh-CN" altLang="en-US" dirty="0">
                <a:solidFill>
                  <a:srgbClr val="C00000"/>
                </a:solidFill>
              </a:rPr>
              <a:t>“帧”</a:t>
            </a:r>
            <a:r>
              <a:rPr lang="zh-CN" altLang="en-US" dirty="0"/>
              <a:t>的各个域来实现</a:t>
            </a:r>
            <a:endParaRPr lang="en-US" altLang="zh-CN" dirty="0"/>
          </a:p>
          <a:p>
            <a:pPr>
              <a:lnSpc>
                <a:spcPts val="3800"/>
              </a:lnSpc>
            </a:pPr>
            <a:r>
              <a:rPr lang="zh-CN" altLang="en-US" dirty="0"/>
              <a:t>差错控制 （</a:t>
            </a:r>
            <a:r>
              <a:rPr lang="en-US" altLang="zh-CN" dirty="0"/>
              <a:t>Error Control</a:t>
            </a:r>
            <a:r>
              <a:rPr lang="zh-CN" altLang="en-US" dirty="0"/>
              <a:t>）</a:t>
            </a:r>
            <a:endParaRPr lang="en-US" altLang="zh-CN" dirty="0"/>
          </a:p>
          <a:p>
            <a:pPr lvl="1">
              <a:lnSpc>
                <a:spcPts val="3800"/>
              </a:lnSpc>
            </a:pPr>
            <a:r>
              <a:rPr lang="zh-CN" altLang="en-US" dirty="0"/>
              <a:t>处理传输中出现的</a:t>
            </a:r>
            <a:r>
              <a:rPr lang="zh-CN" altLang="en-US" dirty="0">
                <a:solidFill>
                  <a:srgbClr val="7030A0"/>
                </a:solidFill>
              </a:rPr>
              <a:t>差错</a:t>
            </a:r>
            <a:r>
              <a:rPr lang="zh-CN" altLang="en-US" dirty="0"/>
              <a:t>，如位错误、丢失等</a:t>
            </a:r>
            <a:endParaRPr lang="en-US" altLang="zh-CN" dirty="0"/>
          </a:p>
          <a:p>
            <a:pPr>
              <a:lnSpc>
                <a:spcPts val="3800"/>
              </a:lnSpc>
            </a:pPr>
            <a:r>
              <a:rPr lang="zh-CN" altLang="en-US" dirty="0"/>
              <a:t>流量控制 （</a:t>
            </a:r>
            <a:r>
              <a:rPr lang="en-US" altLang="zh-CN" dirty="0"/>
              <a:t>Flow Control</a:t>
            </a:r>
            <a:r>
              <a:rPr lang="zh-CN" altLang="en-US" dirty="0"/>
              <a:t>）</a:t>
            </a:r>
            <a:endParaRPr lang="en-US" altLang="zh-CN" dirty="0"/>
          </a:p>
          <a:p>
            <a:pPr lvl="1">
              <a:lnSpc>
                <a:spcPts val="3800"/>
              </a:lnSpc>
            </a:pPr>
            <a:r>
              <a:rPr lang="zh-CN" altLang="en-US" dirty="0"/>
              <a:t>确保发送方的</a:t>
            </a:r>
            <a:r>
              <a:rPr lang="zh-CN" altLang="en-US" dirty="0">
                <a:solidFill>
                  <a:srgbClr val="7030A0"/>
                </a:solidFill>
              </a:rPr>
              <a:t>发送速率</a:t>
            </a:r>
            <a:r>
              <a:rPr lang="zh-CN" altLang="en-US" dirty="0"/>
              <a:t>，不大于接收方的处理速率</a:t>
            </a:r>
            <a:endParaRPr lang="en-US" altLang="zh-CN" dirty="0"/>
          </a:p>
          <a:p>
            <a:pPr lvl="2" indent="-341313">
              <a:lnSpc>
                <a:spcPts val="3800"/>
              </a:lnSpc>
              <a:buFont typeface="Microsoft YaHei" panose="020B0503020204020204" pitchFamily="34" charset="-122"/>
              <a:buChar char="−"/>
            </a:pPr>
            <a:r>
              <a:rPr lang="zh-CN" altLang="en-US" dirty="0"/>
              <a:t>避免接收缓冲区溢出</a:t>
            </a:r>
          </a:p>
        </p:txBody>
      </p:sp>
      <p:sp>
        <p:nvSpPr>
          <p:cNvPr id="4" name="灯片编号占位符 3">
            <a:extLst>
              <a:ext uri="{FF2B5EF4-FFF2-40B4-BE49-F238E27FC236}">
                <a16:creationId xmlns:a16="http://schemas.microsoft.com/office/drawing/2014/main" id="{ABEF5E08-B5D5-4163-94DD-389AB17A6E00}"/>
              </a:ext>
            </a:extLst>
          </p:cNvPr>
          <p:cNvSpPr>
            <a:spLocks noGrp="1"/>
          </p:cNvSpPr>
          <p:nvPr>
            <p:ph type="sldNum" sz="quarter" idx="4294967295"/>
          </p:nvPr>
        </p:nvSpPr>
        <p:spPr/>
        <p:txBody>
          <a:bodyPr/>
          <a:lstStyle/>
          <a:p>
            <a:fld id="{8D4D1E41-7A09-AB4A-A4E1-09765ADA2698}" type="slidenum">
              <a:rPr kumimoji="1" lang="zh-CN" altLang="en-US" smtClean="0"/>
              <a:t>8</a:t>
            </a:fld>
            <a:endParaRPr kumimoji="1" lang="zh-CN" altLang="en-US" dirty="0"/>
          </a:p>
        </p:txBody>
      </p:sp>
      <p:sp>
        <p:nvSpPr>
          <p:cNvPr id="7" name="文本框 6">
            <a:extLst>
              <a:ext uri="{FF2B5EF4-FFF2-40B4-BE49-F238E27FC236}">
                <a16:creationId xmlns:a16="http://schemas.microsoft.com/office/drawing/2014/main" id="{D4D46F2B-AD74-49E2-8B9D-8EBD0C4F98E0}"/>
              </a:ext>
            </a:extLst>
          </p:cNvPr>
          <p:cNvSpPr txBox="1"/>
          <p:nvPr/>
        </p:nvSpPr>
        <p:spPr>
          <a:xfrm>
            <a:off x="6206366" y="5638800"/>
            <a:ext cx="5929828" cy="584775"/>
          </a:xfrm>
          <a:prstGeom prst="rect">
            <a:avLst/>
          </a:prstGeom>
          <a:noFill/>
        </p:spPr>
        <p:txBody>
          <a:bodyPr wrap="none" rtlCol="0">
            <a:spAutoFit/>
          </a:bodyPr>
          <a:lstStyle/>
          <a:p>
            <a:r>
              <a:rPr lang="zh-CN" altLang="en-US" sz="3200" dirty="0">
                <a:solidFill>
                  <a:srgbClr val="0070C0"/>
                </a:solidFill>
              </a:rPr>
              <a:t>许多服务被不断放弃、重启使用</a:t>
            </a:r>
            <a:endParaRPr lang="en-US" altLang="zh-CN" sz="3200" dirty="0">
              <a:solidFill>
                <a:srgbClr val="0070C0"/>
              </a:solidFill>
            </a:endParaRPr>
          </a:p>
        </p:txBody>
      </p:sp>
    </p:spTree>
    <p:extLst>
      <p:ext uri="{BB962C8B-B14F-4D97-AF65-F5344CB8AC3E}">
        <p14:creationId xmlns:p14="http://schemas.microsoft.com/office/powerpoint/2010/main" val="62866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t>纯</a:t>
            </a:r>
            <a:r>
              <a:rPr lang="en-US" altLang="zh-CN" dirty="0"/>
              <a:t>ALOHA</a:t>
            </a:r>
            <a:r>
              <a:rPr lang="zh-CN" altLang="en-US" dirty="0"/>
              <a:t>的效率：另一种计算</a:t>
            </a:r>
          </a:p>
        </p:txBody>
      </p:sp>
      <p:sp>
        <p:nvSpPr>
          <p:cNvPr id="31747" name="Rectangle 3"/>
          <p:cNvSpPr>
            <a:spLocks noGrp="1" noChangeArrowheads="1"/>
          </p:cNvSpPr>
          <p:nvPr>
            <p:ph idx="1"/>
          </p:nvPr>
        </p:nvSpPr>
        <p:spPr/>
        <p:txBody>
          <a:bodyPr>
            <a:normAutofit fontScale="92500"/>
          </a:bodyPr>
          <a:lstStyle/>
          <a:p>
            <a:pPr eaLnBrk="1" hangingPunct="1">
              <a:lnSpc>
                <a:spcPct val="150000"/>
              </a:lnSpc>
            </a:pPr>
            <a:r>
              <a:rPr lang="zh-CN" altLang="en-US" sz="3000" dirty="0">
                <a:solidFill>
                  <a:srgbClr val="C00000"/>
                </a:solidFill>
              </a:rPr>
              <a:t>如何计算传输成功的概率</a:t>
            </a:r>
            <a:r>
              <a:rPr lang="en-US" altLang="zh-CN" sz="3000" dirty="0">
                <a:solidFill>
                  <a:srgbClr val="C00000"/>
                </a:solidFill>
              </a:rPr>
              <a:t>P</a:t>
            </a:r>
            <a:r>
              <a:rPr lang="en-US" altLang="zh-CN" sz="3000" baseline="-25000" dirty="0">
                <a:solidFill>
                  <a:srgbClr val="C00000"/>
                </a:solidFill>
              </a:rPr>
              <a:t>0</a:t>
            </a:r>
            <a:r>
              <a:rPr lang="zh-CN" altLang="en-US" sz="3000" dirty="0">
                <a:solidFill>
                  <a:srgbClr val="C00000"/>
                </a:solidFill>
              </a:rPr>
              <a:t>？</a:t>
            </a:r>
            <a:endParaRPr lang="en-US" altLang="zh-CN" sz="3000" dirty="0">
              <a:solidFill>
                <a:srgbClr val="C00000"/>
              </a:solidFill>
            </a:endParaRPr>
          </a:p>
          <a:p>
            <a:pPr eaLnBrk="1" hangingPunct="1">
              <a:lnSpc>
                <a:spcPct val="150000"/>
              </a:lnSpc>
            </a:pPr>
            <a:endParaRPr lang="en-US" altLang="zh-CN" dirty="0">
              <a:solidFill>
                <a:srgbClr val="C00000"/>
              </a:solidFill>
            </a:endParaRPr>
          </a:p>
          <a:p>
            <a:pPr eaLnBrk="1" hangingPunct="1">
              <a:lnSpc>
                <a:spcPct val="150000"/>
              </a:lnSpc>
            </a:pPr>
            <a:r>
              <a:rPr lang="en-US" altLang="zh-CN" dirty="0">
                <a:solidFill>
                  <a:srgbClr val="C00000"/>
                </a:solidFill>
              </a:rPr>
              <a:t>P</a:t>
            </a:r>
            <a:r>
              <a:rPr lang="en-US" altLang="zh-CN" sz="2400" baseline="-25000" dirty="0">
                <a:solidFill>
                  <a:srgbClr val="C00000"/>
                </a:solidFill>
              </a:rPr>
              <a:t>0</a:t>
            </a:r>
            <a:r>
              <a:rPr lang="zh-CN" altLang="en-US" dirty="0">
                <a:solidFill>
                  <a:srgbClr val="C00000"/>
                </a:solidFill>
              </a:rPr>
              <a:t>的含义</a:t>
            </a:r>
            <a:r>
              <a:rPr lang="zh-CN" altLang="en-US" dirty="0"/>
              <a:t>是在连续两个</a:t>
            </a:r>
            <a:r>
              <a:rPr lang="en-US" altLang="zh-CN" dirty="0"/>
              <a:t>T</a:t>
            </a:r>
            <a:r>
              <a:rPr lang="zh-CN" altLang="en-US" dirty="0"/>
              <a:t>的时间内都没有其它帧生成的概率，即连续两个</a:t>
            </a:r>
            <a:r>
              <a:rPr lang="en-US" altLang="zh-CN" dirty="0"/>
              <a:t>T</a:t>
            </a:r>
            <a:r>
              <a:rPr lang="zh-CN" altLang="en-US" dirty="0"/>
              <a:t>的时间内都生成</a:t>
            </a:r>
            <a:r>
              <a:rPr lang="en-US" altLang="zh-CN" dirty="0"/>
              <a:t>0</a:t>
            </a:r>
            <a:r>
              <a:rPr lang="zh-CN" altLang="en-US" dirty="0"/>
              <a:t>帧的概率之乘积</a:t>
            </a:r>
          </a:p>
          <a:p>
            <a:pPr eaLnBrk="1" hangingPunct="1">
              <a:lnSpc>
                <a:spcPct val="150000"/>
              </a:lnSpc>
            </a:pPr>
            <a:r>
              <a:rPr lang="zh-CN" altLang="en-US" dirty="0"/>
              <a:t>生成</a:t>
            </a:r>
            <a:r>
              <a:rPr lang="en-US" altLang="zh-CN" dirty="0"/>
              <a:t>0</a:t>
            </a:r>
            <a:r>
              <a:rPr lang="zh-CN" altLang="en-US" dirty="0"/>
              <a:t>帧的概率</a:t>
            </a:r>
            <a:r>
              <a:rPr lang="en-US" altLang="zh-CN" dirty="0"/>
              <a:t>(</a:t>
            </a:r>
            <a:r>
              <a:rPr lang="zh-CN" altLang="en-US" dirty="0"/>
              <a:t>即不生成帧的概率</a:t>
            </a:r>
            <a:r>
              <a:rPr lang="en-US" altLang="zh-CN" dirty="0"/>
              <a:t>)</a:t>
            </a:r>
            <a:r>
              <a:rPr lang="zh-CN" altLang="en-US" dirty="0"/>
              <a:t>，得：</a:t>
            </a:r>
            <a:endParaRPr lang="en-US" altLang="zh-CN" dirty="0"/>
          </a:p>
          <a:p>
            <a:pPr marL="0" indent="0" eaLnBrk="1" hangingPunct="1">
              <a:lnSpc>
                <a:spcPct val="150000"/>
              </a:lnSpc>
              <a:buNone/>
            </a:pPr>
            <a:r>
              <a:rPr lang="en-US" altLang="zh-CN" dirty="0"/>
              <a:t>      </a:t>
            </a:r>
            <a:r>
              <a:rPr lang="en-US" altLang="zh-CN" dirty="0" err="1">
                <a:latin typeface="微软雅黑" panose="020B0503020204020204" pitchFamily="34" charset="-122"/>
                <a:ea typeface="微软雅黑" panose="020B0503020204020204" pitchFamily="34" charset="-122"/>
              </a:rPr>
              <a:t>Pr</a:t>
            </a:r>
            <a:r>
              <a:rPr lang="en-US" altLang="zh-CN" dirty="0">
                <a:latin typeface="微软雅黑" panose="020B0503020204020204" pitchFamily="34" charset="-122"/>
                <a:ea typeface="微软雅黑" panose="020B0503020204020204" pitchFamily="34" charset="-122"/>
              </a:rPr>
              <a:t>[k=0] = e</a:t>
            </a:r>
            <a:r>
              <a:rPr lang="en-US" altLang="zh-CN" baseline="30000" dirty="0">
                <a:latin typeface="微软雅黑" panose="020B0503020204020204" pitchFamily="34" charset="-122"/>
                <a:ea typeface="微软雅黑" panose="020B0503020204020204" pitchFamily="34" charset="-122"/>
              </a:rPr>
              <a:t>-G</a:t>
            </a:r>
            <a:r>
              <a:rPr lang="en-US" altLang="zh-CN" dirty="0">
                <a:latin typeface="微软雅黑" panose="020B0503020204020204" pitchFamily="34" charset="-122"/>
                <a:ea typeface="微软雅黑" panose="020B0503020204020204" pitchFamily="34" charset="-122"/>
              </a:rPr>
              <a:t> </a:t>
            </a:r>
            <a:endParaRPr lang="en-US" altLang="zh-CN" baseline="30000" dirty="0"/>
          </a:p>
          <a:p>
            <a:pPr lvl="1" eaLnBrk="1" hangingPunct="1">
              <a:lnSpc>
                <a:spcPct val="150000"/>
              </a:lnSpc>
            </a:pPr>
            <a:r>
              <a:rPr lang="zh-CN" altLang="en-US" dirty="0">
                <a:solidFill>
                  <a:srgbClr val="C00000"/>
                </a:solidFill>
              </a:rPr>
              <a:t>注意</a:t>
            </a:r>
            <a:r>
              <a:rPr lang="zh-CN" altLang="en-US" dirty="0"/>
              <a:t>：</a:t>
            </a:r>
            <a:r>
              <a:rPr lang="en-US" altLang="zh-CN" dirty="0"/>
              <a:t>P</a:t>
            </a:r>
            <a:r>
              <a:rPr lang="en-US" altLang="zh-CN" baseline="-25000" dirty="0"/>
              <a:t>0</a:t>
            </a:r>
            <a:r>
              <a:rPr lang="zh-CN" altLang="en-US" dirty="0"/>
              <a:t>与</a:t>
            </a:r>
            <a:r>
              <a:rPr lang="en-US" altLang="zh-CN" dirty="0" err="1">
                <a:latin typeface="微软雅黑" panose="020B0503020204020204" pitchFamily="34" charset="-122"/>
                <a:ea typeface="微软雅黑" panose="020B0503020204020204" pitchFamily="34" charset="-122"/>
              </a:rPr>
              <a:t>Pr</a:t>
            </a:r>
            <a:r>
              <a:rPr lang="en-US" altLang="zh-CN" dirty="0">
                <a:latin typeface="微软雅黑" panose="020B0503020204020204" pitchFamily="34" charset="-122"/>
                <a:ea typeface="微软雅黑" panose="020B0503020204020204" pitchFamily="34" charset="-122"/>
              </a:rPr>
              <a:t>[k=0]</a:t>
            </a:r>
            <a:r>
              <a:rPr lang="zh-CN" altLang="en-US" dirty="0"/>
              <a:t>是两个完全不同的概念。</a:t>
            </a:r>
          </a:p>
          <a:p>
            <a:pPr eaLnBrk="1" hangingPunct="1">
              <a:lnSpc>
                <a:spcPct val="150000"/>
              </a:lnSpc>
            </a:pPr>
            <a:r>
              <a:rPr lang="zh-CN" altLang="en-US" dirty="0"/>
              <a:t>所以：</a:t>
            </a:r>
            <a:r>
              <a:rPr lang="en-US" altLang="zh-CN" dirty="0"/>
              <a:t>P</a:t>
            </a:r>
            <a:r>
              <a:rPr lang="en-US" altLang="zh-CN" sz="2400" baseline="-25000" dirty="0"/>
              <a:t>0</a:t>
            </a:r>
            <a:r>
              <a:rPr lang="en-US" altLang="zh-CN" dirty="0"/>
              <a:t>= </a:t>
            </a:r>
            <a:r>
              <a:rPr lang="en-US" altLang="zh-CN" dirty="0" err="1">
                <a:latin typeface="微软雅黑" panose="020B0503020204020204" pitchFamily="34" charset="-122"/>
                <a:ea typeface="微软雅黑" panose="020B0503020204020204" pitchFamily="34" charset="-122"/>
              </a:rPr>
              <a:t>Pr</a:t>
            </a:r>
            <a:r>
              <a:rPr lang="en-US" altLang="zh-CN" dirty="0">
                <a:latin typeface="微软雅黑" panose="020B0503020204020204" pitchFamily="34" charset="-122"/>
                <a:ea typeface="微软雅黑" panose="020B0503020204020204" pitchFamily="34" charset="-122"/>
              </a:rPr>
              <a:t>[k=0]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a:t>
            </a:r>
            <a:r>
              <a:rPr lang="en-US" altLang="zh-CN" dirty="0">
                <a:latin typeface="微软雅黑" panose="020B0503020204020204" pitchFamily="34" charset="-122"/>
                <a:ea typeface="微软雅黑" panose="020B0503020204020204" pitchFamily="34" charset="-122"/>
              </a:rPr>
              <a:t>[k=0]</a:t>
            </a:r>
            <a:r>
              <a:rPr lang="en-US" altLang="zh-CN" dirty="0"/>
              <a:t> = (e</a:t>
            </a:r>
            <a:r>
              <a:rPr lang="en-US" altLang="zh-CN" baseline="30000" dirty="0"/>
              <a:t>-G</a:t>
            </a:r>
            <a:r>
              <a:rPr lang="en-US" altLang="zh-CN" dirty="0"/>
              <a:t>)</a:t>
            </a:r>
            <a:r>
              <a:rPr lang="en-US" altLang="zh-CN" baseline="30000" dirty="0"/>
              <a:t>2</a:t>
            </a:r>
            <a:r>
              <a:rPr lang="en-US" altLang="zh-CN" dirty="0"/>
              <a:t>= e</a:t>
            </a:r>
            <a:r>
              <a:rPr lang="en-US" altLang="zh-CN" baseline="30000" dirty="0"/>
              <a:t>-2G</a:t>
            </a:r>
          </a:p>
        </p:txBody>
      </p:sp>
      <p:sp>
        <p:nvSpPr>
          <p:cNvPr id="6" name="灯片编号占位符 3"/>
          <p:cNvSpPr>
            <a:spLocks noGrp="1"/>
          </p:cNvSpPr>
          <p:nvPr>
            <p:ph type="sldNum" sz="quarter" idx="4294967295"/>
          </p:nvPr>
        </p:nvSpPr>
        <p:spPr>
          <a:xfrm>
            <a:off x="8872538" y="6489700"/>
            <a:ext cx="3319462" cy="365125"/>
          </a:xfrm>
        </p:spPr>
        <p:txBody>
          <a:bodyPr/>
          <a:lstStyle/>
          <a:p>
            <a:fld id="{589919EB-606F-4A2F-A372-602551A15F97}" type="slidenum">
              <a:rPr kumimoji="1" lang="zh-CN" altLang="en-US" smtClean="0"/>
              <a:t>80</a:t>
            </a:fld>
            <a:endParaRPr kumimoji="1" lang="zh-CN" altLang="en-US" dirty="0"/>
          </a:p>
        </p:txBody>
      </p:sp>
    </p:spTree>
    <p:extLst>
      <p:ext uri="{BB962C8B-B14F-4D97-AF65-F5344CB8AC3E}">
        <p14:creationId xmlns:p14="http://schemas.microsoft.com/office/powerpoint/2010/main" val="35718623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dirty="0"/>
              <a:t>纯</a:t>
            </a:r>
            <a:r>
              <a:rPr lang="en-US" altLang="zh-CN" dirty="0"/>
              <a:t>ALOHA</a:t>
            </a:r>
            <a:r>
              <a:rPr lang="zh-CN" altLang="en-US" dirty="0"/>
              <a:t>的效率：另一种计算</a:t>
            </a:r>
          </a:p>
        </p:txBody>
      </p:sp>
      <p:sp>
        <p:nvSpPr>
          <p:cNvPr id="32771" name="Rectangle 3"/>
          <p:cNvSpPr>
            <a:spLocks noGrp="1" noChangeArrowheads="1"/>
          </p:cNvSpPr>
          <p:nvPr>
            <p:ph idx="1"/>
          </p:nvPr>
        </p:nvSpPr>
        <p:spPr/>
        <p:txBody>
          <a:bodyPr/>
          <a:lstStyle/>
          <a:p>
            <a:pPr eaLnBrk="1" hangingPunct="1">
              <a:lnSpc>
                <a:spcPct val="150000"/>
              </a:lnSpc>
            </a:pPr>
            <a:r>
              <a:rPr lang="zh-CN" altLang="en-US" sz="2600" dirty="0"/>
              <a:t>将</a:t>
            </a:r>
            <a:r>
              <a:rPr lang="en-US" altLang="zh-CN" sz="2600" dirty="0"/>
              <a:t>P</a:t>
            </a:r>
            <a:r>
              <a:rPr lang="en-US" altLang="zh-CN" sz="2600" baseline="-25000" dirty="0"/>
              <a:t>0</a:t>
            </a:r>
            <a:r>
              <a:rPr lang="en-US" altLang="zh-CN" sz="2600" dirty="0"/>
              <a:t>= e</a:t>
            </a:r>
            <a:r>
              <a:rPr lang="en-US" altLang="zh-CN" sz="2600" baseline="30000" dirty="0"/>
              <a:t>-2G</a:t>
            </a:r>
            <a:r>
              <a:rPr lang="zh-CN" altLang="en-US" sz="2600" dirty="0"/>
              <a:t>代入</a:t>
            </a:r>
            <a:r>
              <a:rPr lang="en-US" altLang="zh-CN" sz="2600" dirty="0"/>
              <a:t>S = GP</a:t>
            </a:r>
            <a:r>
              <a:rPr lang="en-US" altLang="zh-CN" sz="2600" baseline="-25000" dirty="0"/>
              <a:t>0</a:t>
            </a:r>
            <a:r>
              <a:rPr lang="zh-CN" altLang="en-US" sz="2600" dirty="0"/>
              <a:t>得：</a:t>
            </a:r>
          </a:p>
          <a:p>
            <a:pPr eaLnBrk="1" hangingPunct="1">
              <a:lnSpc>
                <a:spcPct val="150000"/>
              </a:lnSpc>
              <a:buFont typeface="Wingdings" panose="05000000000000000000" pitchFamily="2" charset="2"/>
              <a:buNone/>
            </a:pPr>
            <a:r>
              <a:rPr lang="zh-CN" altLang="en-US" sz="2600" dirty="0"/>
              <a:t>    </a:t>
            </a:r>
            <a:r>
              <a:rPr lang="en-US" altLang="zh-CN" sz="2600" dirty="0"/>
              <a:t>S = Ge</a:t>
            </a:r>
            <a:r>
              <a:rPr lang="en-US" altLang="zh-CN" sz="2600" baseline="30000" dirty="0"/>
              <a:t>-2G</a:t>
            </a:r>
          </a:p>
          <a:p>
            <a:pPr eaLnBrk="1" hangingPunct="1">
              <a:lnSpc>
                <a:spcPct val="150000"/>
              </a:lnSpc>
            </a:pPr>
            <a:r>
              <a:rPr lang="zh-CN" altLang="en-US" sz="2600" dirty="0"/>
              <a:t>求吞吐率</a:t>
            </a:r>
            <a:r>
              <a:rPr lang="en-US" altLang="zh-CN" sz="2600" dirty="0"/>
              <a:t>S</a:t>
            </a:r>
            <a:r>
              <a:rPr lang="zh-CN" altLang="en-US" sz="2600" dirty="0"/>
              <a:t>的极大值：</a:t>
            </a:r>
          </a:p>
          <a:p>
            <a:pPr eaLnBrk="1" hangingPunct="1">
              <a:lnSpc>
                <a:spcPct val="150000"/>
              </a:lnSpc>
              <a:buFont typeface="Wingdings" panose="05000000000000000000" pitchFamily="2" charset="2"/>
              <a:buNone/>
            </a:pPr>
            <a:r>
              <a:rPr lang="zh-CN" altLang="en-US" sz="2600" dirty="0"/>
              <a:t>    </a:t>
            </a:r>
            <a:r>
              <a:rPr lang="en-US" altLang="zh-CN" sz="2600" dirty="0"/>
              <a:t>S′= e</a:t>
            </a:r>
            <a:r>
              <a:rPr lang="en-US" altLang="zh-CN" sz="2600" baseline="30000" dirty="0"/>
              <a:t>-2G</a:t>
            </a:r>
            <a:r>
              <a:rPr lang="en-US" altLang="zh-CN" sz="2600" dirty="0">
                <a:latin typeface="Arial" panose="020B0604020202020204" pitchFamily="34" charset="0"/>
              </a:rPr>
              <a:t>–</a:t>
            </a:r>
            <a:r>
              <a:rPr lang="en-US" altLang="zh-CN" sz="2600" dirty="0"/>
              <a:t>2Ge</a:t>
            </a:r>
            <a:r>
              <a:rPr lang="en-US" altLang="zh-CN" sz="2600" baseline="30000" dirty="0"/>
              <a:t>-2G</a:t>
            </a:r>
            <a:r>
              <a:rPr lang="en-US" altLang="zh-CN" sz="2600" dirty="0"/>
              <a:t>= 0</a:t>
            </a:r>
          </a:p>
          <a:p>
            <a:pPr eaLnBrk="1" hangingPunct="1">
              <a:lnSpc>
                <a:spcPct val="150000"/>
              </a:lnSpc>
            </a:pPr>
            <a:r>
              <a:rPr lang="zh-CN" altLang="en-US" sz="2600" dirty="0"/>
              <a:t>当</a:t>
            </a:r>
            <a:r>
              <a:rPr lang="en-US" altLang="zh-CN" sz="2600" dirty="0"/>
              <a:t>G = 0.5 </a:t>
            </a:r>
            <a:r>
              <a:rPr lang="zh-CN" altLang="en-US" sz="2600" dirty="0"/>
              <a:t>时，</a:t>
            </a:r>
            <a:r>
              <a:rPr lang="en-US" altLang="zh-CN" sz="2600" dirty="0"/>
              <a:t>S ≌ </a:t>
            </a:r>
            <a:r>
              <a:rPr lang="en-US" altLang="zh-CN" sz="2600" dirty="0">
                <a:solidFill>
                  <a:srgbClr val="C00000"/>
                </a:solidFill>
              </a:rPr>
              <a:t>0.184</a:t>
            </a:r>
          </a:p>
          <a:p>
            <a:pPr eaLnBrk="1" hangingPunct="1">
              <a:lnSpc>
                <a:spcPct val="150000"/>
              </a:lnSpc>
            </a:pPr>
            <a:r>
              <a:rPr lang="zh-CN" altLang="en-US" sz="2600" dirty="0"/>
              <a:t>即纯</a:t>
            </a:r>
            <a:r>
              <a:rPr lang="en-US" altLang="zh-CN" sz="2600" dirty="0"/>
              <a:t>ALOHA</a:t>
            </a:r>
            <a:r>
              <a:rPr lang="zh-CN" altLang="en-US" sz="2600" dirty="0"/>
              <a:t>信道的利用率最高为</a:t>
            </a:r>
            <a:r>
              <a:rPr lang="en-US" altLang="zh-CN" sz="2600" dirty="0"/>
              <a:t>18.4%</a:t>
            </a:r>
          </a:p>
        </p:txBody>
      </p:sp>
      <p:sp>
        <p:nvSpPr>
          <p:cNvPr id="6" name="灯片编号占位符 3"/>
          <p:cNvSpPr>
            <a:spLocks noGrp="1"/>
          </p:cNvSpPr>
          <p:nvPr>
            <p:ph type="sldNum" sz="quarter" idx="4294967295"/>
          </p:nvPr>
        </p:nvSpPr>
        <p:spPr>
          <a:xfrm>
            <a:off x="8872538" y="6489700"/>
            <a:ext cx="3319462" cy="365125"/>
          </a:xfrm>
        </p:spPr>
        <p:txBody>
          <a:bodyPr/>
          <a:lstStyle/>
          <a:p>
            <a:fld id="{3F25CFF2-0C33-4A58-882C-1BED1D470C43}" type="slidenum">
              <a:rPr kumimoji="1" lang="zh-CN" altLang="en-US" smtClean="0"/>
              <a:t>81</a:t>
            </a:fld>
            <a:endParaRPr kumimoji="1" lang="zh-CN" altLang="en-US" dirty="0"/>
          </a:p>
        </p:txBody>
      </p:sp>
      <p:sp>
        <p:nvSpPr>
          <p:cNvPr id="2" name="圆角矩形 1"/>
          <p:cNvSpPr/>
          <p:nvPr/>
        </p:nvSpPr>
        <p:spPr>
          <a:xfrm>
            <a:off x="7604759" y="2247900"/>
            <a:ext cx="2814125" cy="16992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200" b="1" dirty="0">
                <a:solidFill>
                  <a:schemeClr val="tx1"/>
                </a:solidFill>
              </a:rPr>
              <a:t>S</a:t>
            </a:r>
            <a:r>
              <a:rPr lang="zh-CN" altLang="en-US" sz="2200" b="1" dirty="0">
                <a:solidFill>
                  <a:schemeClr val="tx1"/>
                </a:solidFill>
              </a:rPr>
              <a:t>：吞吐量</a:t>
            </a:r>
            <a:endParaRPr lang="en-US" altLang="zh-CN" sz="2200" b="1" dirty="0">
              <a:solidFill>
                <a:schemeClr val="tx1"/>
              </a:solidFill>
            </a:endParaRPr>
          </a:p>
          <a:p>
            <a:pPr>
              <a:lnSpc>
                <a:spcPct val="150000"/>
              </a:lnSpc>
            </a:pPr>
            <a:r>
              <a:rPr lang="en-US" altLang="zh-CN" sz="2200" b="1" dirty="0">
                <a:solidFill>
                  <a:schemeClr val="tx1"/>
                </a:solidFill>
              </a:rPr>
              <a:t>G</a:t>
            </a:r>
            <a:r>
              <a:rPr lang="zh-CN" altLang="en-US" sz="2200" b="1" dirty="0">
                <a:solidFill>
                  <a:schemeClr val="tx1"/>
                </a:solidFill>
              </a:rPr>
              <a:t>：网络负载</a:t>
            </a:r>
            <a:endParaRPr lang="en-US" altLang="zh-CN" sz="2200" b="1" dirty="0">
              <a:solidFill>
                <a:schemeClr val="tx1"/>
              </a:solidFill>
            </a:endParaRPr>
          </a:p>
          <a:p>
            <a:pPr>
              <a:lnSpc>
                <a:spcPct val="150000"/>
              </a:lnSpc>
            </a:pPr>
            <a:r>
              <a:rPr lang="en-US" altLang="zh-CN" sz="2200" b="1" dirty="0">
                <a:solidFill>
                  <a:schemeClr val="tx1"/>
                </a:solidFill>
              </a:rPr>
              <a:t>P</a:t>
            </a:r>
            <a:r>
              <a:rPr lang="en-US" altLang="zh-CN" sz="2200" b="1" baseline="-25000" dirty="0">
                <a:solidFill>
                  <a:schemeClr val="tx1"/>
                </a:solidFill>
              </a:rPr>
              <a:t>0</a:t>
            </a:r>
            <a:r>
              <a:rPr lang="zh-CN" altLang="en-US" sz="2200" b="1" dirty="0">
                <a:solidFill>
                  <a:schemeClr val="tx1"/>
                </a:solidFill>
              </a:rPr>
              <a:t>：成功传输概率</a:t>
            </a:r>
          </a:p>
        </p:txBody>
      </p:sp>
    </p:spTree>
    <p:extLst>
      <p:ext uri="{BB962C8B-B14F-4D97-AF65-F5344CB8AC3E}">
        <p14:creationId xmlns:p14="http://schemas.microsoft.com/office/powerpoint/2010/main" val="3741327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C7EEE-5C0C-454E-93BB-017274FE14BC}"/>
              </a:ext>
            </a:extLst>
          </p:cNvPr>
          <p:cNvSpPr>
            <a:spLocks noGrp="1"/>
          </p:cNvSpPr>
          <p:nvPr>
            <p:ph type="title"/>
          </p:nvPr>
        </p:nvSpPr>
        <p:spPr/>
        <p:txBody>
          <a:bodyPr/>
          <a:lstStyle/>
          <a:p>
            <a:r>
              <a:rPr lang="zh-CN" altLang="en-US" dirty="0"/>
              <a:t>分隙</a:t>
            </a:r>
            <a:r>
              <a:rPr lang="en-US" altLang="zh-CN" dirty="0"/>
              <a:t>ALOHA</a:t>
            </a:r>
            <a:endParaRPr lang="zh-CN" altLang="en-US" dirty="0"/>
          </a:p>
        </p:txBody>
      </p:sp>
      <p:sp>
        <p:nvSpPr>
          <p:cNvPr id="3" name="内容占位符 2">
            <a:extLst>
              <a:ext uri="{FF2B5EF4-FFF2-40B4-BE49-F238E27FC236}">
                <a16:creationId xmlns:a16="http://schemas.microsoft.com/office/drawing/2014/main" id="{F2CDD9C9-0BCF-42E7-A6F5-F1550D007685}"/>
              </a:ext>
            </a:extLst>
          </p:cNvPr>
          <p:cNvSpPr>
            <a:spLocks noGrp="1"/>
          </p:cNvSpPr>
          <p:nvPr>
            <p:ph sz="half" idx="1"/>
          </p:nvPr>
        </p:nvSpPr>
        <p:spPr/>
        <p:txBody>
          <a:bodyPr/>
          <a:lstStyle/>
          <a:p>
            <a:r>
              <a:rPr lang="zh-CN" altLang="en-US" sz="2400" dirty="0">
                <a:solidFill>
                  <a:srgbClr val="C00000"/>
                </a:solidFill>
                <a:latin typeface="微软雅黑" panose="020B0503020204020204" pitchFamily="34" charset="-122"/>
                <a:ea typeface="微软雅黑" panose="020B0503020204020204" pitchFamily="34" charset="-122"/>
              </a:rPr>
              <a:t>假设</a:t>
            </a:r>
            <a:endParaRPr lang="en-US" altLang="zh-CN" sz="2400" dirty="0">
              <a:solidFill>
                <a:srgbClr val="C00000"/>
              </a:solidFill>
              <a:latin typeface="微软雅黑" panose="020B0503020204020204" pitchFamily="34" charset="-122"/>
              <a:ea typeface="微软雅黑" panose="020B0503020204020204" pitchFamily="34" charset="-122"/>
            </a:endParaRPr>
          </a:p>
          <a:p>
            <a:pPr>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所有帧大小一样</a:t>
            </a:r>
            <a:endParaRPr lang="en-US" altLang="zh-CN" sz="2000" dirty="0">
              <a:latin typeface="微软雅黑" panose="020B0503020204020204" pitchFamily="34" charset="-122"/>
              <a:ea typeface="微软雅黑" panose="020B0503020204020204" pitchFamily="34" charset="-122"/>
            </a:endParaRPr>
          </a:p>
          <a:p>
            <a:pPr>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时间划分为等长的时间槽，每个时间槽刚好可以传输</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个帧</a:t>
            </a:r>
            <a:endParaRPr lang="en-US" altLang="zh-CN" sz="2000" dirty="0">
              <a:latin typeface="微软雅黑" panose="020B0503020204020204" pitchFamily="34" charset="-122"/>
              <a:ea typeface="微软雅黑" panose="020B0503020204020204" pitchFamily="34" charset="-122"/>
            </a:endParaRPr>
          </a:p>
          <a:p>
            <a:pPr>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站点只能在时间槽开始时发起传输</a:t>
            </a: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defRPr/>
            </a:pPr>
            <a:r>
              <a:rPr lang="zh-CN" altLang="en-US" sz="1700" dirty="0">
                <a:latin typeface="微软雅黑" panose="020B0503020204020204" pitchFamily="34" charset="-122"/>
                <a:ea typeface="微软雅黑" panose="020B0503020204020204" pitchFamily="34" charset="-122"/>
              </a:rPr>
              <a:t>冲突只在时间槽起点发生</a:t>
            </a:r>
            <a:endParaRPr lang="en-US" altLang="zh-CN" sz="1700" dirty="0">
              <a:latin typeface="微软雅黑" panose="020B0503020204020204" pitchFamily="34" charset="-122"/>
              <a:ea typeface="微软雅黑" panose="020B0503020204020204" pitchFamily="34" charset="-122"/>
            </a:endParaRPr>
          </a:p>
          <a:p>
            <a:pPr>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所有站点的时钟是同步的</a:t>
            </a:r>
            <a:endParaRPr lang="en-US" altLang="zh-CN" sz="2000" dirty="0">
              <a:latin typeface="微软雅黑" panose="020B0503020204020204" pitchFamily="34" charset="-122"/>
              <a:ea typeface="微软雅黑" panose="020B0503020204020204" pitchFamily="34" charset="-122"/>
            </a:endParaRPr>
          </a:p>
        </p:txBody>
      </p:sp>
      <p:sp>
        <p:nvSpPr>
          <p:cNvPr id="4" name="内容占位符 3">
            <a:extLst>
              <a:ext uri="{FF2B5EF4-FFF2-40B4-BE49-F238E27FC236}">
                <a16:creationId xmlns:a16="http://schemas.microsoft.com/office/drawing/2014/main" id="{F19E2CE8-0FC9-4BEE-A2F5-794DB6EA98E4}"/>
              </a:ext>
            </a:extLst>
          </p:cNvPr>
          <p:cNvSpPr>
            <a:spLocks noGrp="1"/>
          </p:cNvSpPr>
          <p:nvPr>
            <p:ph sz="half" idx="2"/>
          </p:nvPr>
        </p:nvSpPr>
        <p:spPr/>
        <p:txBody>
          <a:bodyPr/>
          <a:lstStyle/>
          <a:p>
            <a:r>
              <a:rPr lang="zh-CN" altLang="en-US" sz="2400" dirty="0">
                <a:solidFill>
                  <a:srgbClr val="C00000"/>
                </a:solidFill>
                <a:latin typeface="微软雅黑" panose="020B0503020204020204" pitchFamily="34" charset="-122"/>
                <a:ea typeface="微软雅黑" panose="020B0503020204020204" pitchFamily="34" charset="-122"/>
              </a:rPr>
              <a:t>操作</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r>
              <a:rPr lang="zh-CN" altLang="en-US" sz="2000" dirty="0"/>
              <a:t>当站点有帧需要发送时，在下一个时间槽开始时进行传输</a:t>
            </a:r>
            <a:endParaRPr lang="en-US" altLang="zh-CN" sz="2000" dirty="0"/>
          </a:p>
          <a:p>
            <a:pPr lvl="2"/>
            <a:r>
              <a:rPr lang="zh-CN" altLang="en-US" sz="1700" dirty="0"/>
              <a:t>如果直到传输完毕都没有冲突，则完成</a:t>
            </a:r>
            <a:endParaRPr lang="en-US" altLang="zh-CN" sz="1700" dirty="0"/>
          </a:p>
          <a:p>
            <a:pPr lvl="2"/>
            <a:r>
              <a:rPr lang="zh-CN" altLang="en-US" sz="1700" dirty="0"/>
              <a:t>如果发生冲突，</a:t>
            </a:r>
            <a:r>
              <a:rPr lang="zh-CN" altLang="en-US" sz="1600" dirty="0"/>
              <a:t>以概率</a:t>
            </a:r>
            <a:r>
              <a:rPr lang="en-US" altLang="zh-CN" sz="1600" dirty="0"/>
              <a:t>p</a:t>
            </a:r>
            <a:r>
              <a:rPr lang="zh-CN" altLang="en-US" sz="1600" dirty="0"/>
              <a:t>在下一时间槽重传</a:t>
            </a:r>
            <a:endParaRPr lang="zh-CN" altLang="en-US" sz="1550" dirty="0"/>
          </a:p>
        </p:txBody>
      </p:sp>
      <p:sp>
        <p:nvSpPr>
          <p:cNvPr id="5" name="灯片编号占位符 4">
            <a:extLst>
              <a:ext uri="{FF2B5EF4-FFF2-40B4-BE49-F238E27FC236}">
                <a16:creationId xmlns:a16="http://schemas.microsoft.com/office/drawing/2014/main" id="{307313F9-9ED3-465B-B5EA-C2B7400CC712}"/>
              </a:ext>
            </a:extLst>
          </p:cNvPr>
          <p:cNvSpPr>
            <a:spLocks noGrp="1"/>
          </p:cNvSpPr>
          <p:nvPr>
            <p:ph type="sldNum" sz="quarter" idx="11"/>
          </p:nvPr>
        </p:nvSpPr>
        <p:spPr/>
        <p:txBody>
          <a:bodyPr/>
          <a:lstStyle/>
          <a:p>
            <a:pPr>
              <a:defRPr/>
            </a:pPr>
            <a:fld id="{138DC131-9A15-4746-A2F6-35F31BCF58C6}" type="slidenum">
              <a:rPr lang="en-US" smtClean="0"/>
              <a:pPr>
                <a:defRPr/>
              </a:pPr>
              <a:t>82</a:t>
            </a:fld>
            <a:endParaRPr lang="en-US" dirty="0"/>
          </a:p>
        </p:txBody>
      </p:sp>
      <p:grpSp>
        <p:nvGrpSpPr>
          <p:cNvPr id="8" name="Group 64">
            <a:extLst>
              <a:ext uri="{FF2B5EF4-FFF2-40B4-BE49-F238E27FC236}">
                <a16:creationId xmlns:a16="http://schemas.microsoft.com/office/drawing/2014/main" id="{AB32CEAF-BF53-4C83-BA6D-BDD84946FD45}"/>
              </a:ext>
            </a:extLst>
          </p:cNvPr>
          <p:cNvGrpSpPr>
            <a:grpSpLocks/>
          </p:cNvGrpSpPr>
          <p:nvPr/>
        </p:nvGrpSpPr>
        <p:grpSpPr bwMode="auto">
          <a:xfrm>
            <a:off x="5334000" y="4187829"/>
            <a:ext cx="6053138" cy="1938337"/>
            <a:chOff x="648" y="899"/>
            <a:chExt cx="3813" cy="1221"/>
          </a:xfrm>
        </p:grpSpPr>
        <p:grpSp>
          <p:nvGrpSpPr>
            <p:cNvPr id="9" name="Group 9">
              <a:extLst>
                <a:ext uri="{FF2B5EF4-FFF2-40B4-BE49-F238E27FC236}">
                  <a16:creationId xmlns:a16="http://schemas.microsoft.com/office/drawing/2014/main" id="{EC0A6E9A-B95D-47B1-9C7F-651F9CB97F4F}"/>
                </a:ext>
              </a:extLst>
            </p:cNvPr>
            <p:cNvGrpSpPr>
              <a:grpSpLocks/>
            </p:cNvGrpSpPr>
            <p:nvPr/>
          </p:nvGrpSpPr>
          <p:grpSpPr bwMode="auto">
            <a:xfrm>
              <a:off x="1193" y="899"/>
              <a:ext cx="283" cy="192"/>
              <a:chOff x="1185" y="903"/>
              <a:chExt cx="283" cy="192"/>
            </a:xfrm>
          </p:grpSpPr>
          <p:sp>
            <p:nvSpPr>
              <p:cNvPr id="60" name="Rectangle 7">
                <a:extLst>
                  <a:ext uri="{FF2B5EF4-FFF2-40B4-BE49-F238E27FC236}">
                    <a16:creationId xmlns:a16="http://schemas.microsoft.com/office/drawing/2014/main" id="{C92219D0-96A0-4951-ACB5-84C25CB92B9F}"/>
                  </a:ext>
                </a:extLst>
              </p:cNvPr>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61" name="Text Box 8">
                <a:extLst>
                  <a:ext uri="{FF2B5EF4-FFF2-40B4-BE49-F238E27FC236}">
                    <a16:creationId xmlns:a16="http://schemas.microsoft.com/office/drawing/2014/main" id="{406E86BF-07C7-4EA1-B324-87461A2768A1}"/>
                  </a:ext>
                </a:extLst>
              </p:cNvPr>
              <p:cNvSpPr txBox="1">
                <a:spLocks noChangeArrowheads="1"/>
              </p:cNvSpPr>
              <p:nvPr/>
            </p:nvSpPr>
            <p:spPr bwMode="auto">
              <a:xfrm>
                <a:off x="1236" y="903"/>
                <a:ext cx="178"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1</a:t>
                </a:r>
              </a:p>
            </p:txBody>
          </p:sp>
        </p:grpSp>
        <p:grpSp>
          <p:nvGrpSpPr>
            <p:cNvPr id="10" name="Group 10">
              <a:extLst>
                <a:ext uri="{FF2B5EF4-FFF2-40B4-BE49-F238E27FC236}">
                  <a16:creationId xmlns:a16="http://schemas.microsoft.com/office/drawing/2014/main" id="{1F08787A-0094-4E1F-8AC7-28D066D4643F}"/>
                </a:ext>
              </a:extLst>
            </p:cNvPr>
            <p:cNvGrpSpPr>
              <a:grpSpLocks/>
            </p:cNvGrpSpPr>
            <p:nvPr/>
          </p:nvGrpSpPr>
          <p:grpSpPr bwMode="auto">
            <a:xfrm>
              <a:off x="1811" y="901"/>
              <a:ext cx="283" cy="192"/>
              <a:chOff x="1185" y="903"/>
              <a:chExt cx="283" cy="192"/>
            </a:xfrm>
          </p:grpSpPr>
          <p:sp>
            <p:nvSpPr>
              <p:cNvPr id="58" name="Rectangle 11">
                <a:extLst>
                  <a:ext uri="{FF2B5EF4-FFF2-40B4-BE49-F238E27FC236}">
                    <a16:creationId xmlns:a16="http://schemas.microsoft.com/office/drawing/2014/main" id="{54924D7C-DDF2-4B03-9967-5FD9A1092E6D}"/>
                  </a:ext>
                </a:extLst>
              </p:cNvPr>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59" name="Text Box 12">
                <a:extLst>
                  <a:ext uri="{FF2B5EF4-FFF2-40B4-BE49-F238E27FC236}">
                    <a16:creationId xmlns:a16="http://schemas.microsoft.com/office/drawing/2014/main" id="{9C42C51D-C5B3-4957-8033-CE3DD132F292}"/>
                  </a:ext>
                </a:extLst>
              </p:cNvPr>
              <p:cNvSpPr txBox="1">
                <a:spLocks noChangeArrowheads="1"/>
              </p:cNvSpPr>
              <p:nvPr/>
            </p:nvSpPr>
            <p:spPr bwMode="auto">
              <a:xfrm>
                <a:off x="1236" y="903"/>
                <a:ext cx="178"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1</a:t>
                </a:r>
              </a:p>
            </p:txBody>
          </p:sp>
        </p:grpSp>
        <p:grpSp>
          <p:nvGrpSpPr>
            <p:cNvPr id="11" name="Group 13">
              <a:extLst>
                <a:ext uri="{FF2B5EF4-FFF2-40B4-BE49-F238E27FC236}">
                  <a16:creationId xmlns:a16="http://schemas.microsoft.com/office/drawing/2014/main" id="{112ABE1D-229D-4C4D-BCAB-D5E46B2B11BC}"/>
                </a:ext>
              </a:extLst>
            </p:cNvPr>
            <p:cNvGrpSpPr>
              <a:grpSpLocks/>
            </p:cNvGrpSpPr>
            <p:nvPr/>
          </p:nvGrpSpPr>
          <p:grpSpPr bwMode="auto">
            <a:xfrm>
              <a:off x="2779" y="902"/>
              <a:ext cx="283" cy="192"/>
              <a:chOff x="1185" y="903"/>
              <a:chExt cx="283" cy="192"/>
            </a:xfrm>
          </p:grpSpPr>
          <p:sp>
            <p:nvSpPr>
              <p:cNvPr id="56" name="Rectangle 14">
                <a:extLst>
                  <a:ext uri="{FF2B5EF4-FFF2-40B4-BE49-F238E27FC236}">
                    <a16:creationId xmlns:a16="http://schemas.microsoft.com/office/drawing/2014/main" id="{2BCB7B78-5B58-4573-BF65-1C19C44E0BEC}"/>
                  </a:ext>
                </a:extLst>
              </p:cNvPr>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57" name="Text Box 15">
                <a:extLst>
                  <a:ext uri="{FF2B5EF4-FFF2-40B4-BE49-F238E27FC236}">
                    <a16:creationId xmlns:a16="http://schemas.microsoft.com/office/drawing/2014/main" id="{F745D9FA-D4A3-4A6D-983F-46048900120B}"/>
                  </a:ext>
                </a:extLst>
              </p:cNvPr>
              <p:cNvSpPr txBox="1">
                <a:spLocks noChangeArrowheads="1"/>
              </p:cNvSpPr>
              <p:nvPr/>
            </p:nvSpPr>
            <p:spPr bwMode="auto">
              <a:xfrm>
                <a:off x="1236" y="903"/>
                <a:ext cx="178"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1</a:t>
                </a:r>
              </a:p>
            </p:txBody>
          </p:sp>
        </p:grpSp>
        <p:grpSp>
          <p:nvGrpSpPr>
            <p:cNvPr id="12" name="Group 16">
              <a:extLst>
                <a:ext uri="{FF2B5EF4-FFF2-40B4-BE49-F238E27FC236}">
                  <a16:creationId xmlns:a16="http://schemas.microsoft.com/office/drawing/2014/main" id="{84C098FC-3FFE-47B2-8F37-AC05373FE172}"/>
                </a:ext>
              </a:extLst>
            </p:cNvPr>
            <p:cNvGrpSpPr>
              <a:grpSpLocks/>
            </p:cNvGrpSpPr>
            <p:nvPr/>
          </p:nvGrpSpPr>
          <p:grpSpPr bwMode="auto">
            <a:xfrm>
              <a:off x="3419" y="899"/>
              <a:ext cx="283" cy="192"/>
              <a:chOff x="1185" y="903"/>
              <a:chExt cx="283" cy="192"/>
            </a:xfrm>
          </p:grpSpPr>
          <p:sp>
            <p:nvSpPr>
              <p:cNvPr id="54" name="Rectangle 17">
                <a:extLst>
                  <a:ext uri="{FF2B5EF4-FFF2-40B4-BE49-F238E27FC236}">
                    <a16:creationId xmlns:a16="http://schemas.microsoft.com/office/drawing/2014/main" id="{6BF2C01A-4EA1-4342-9EFF-68FB4DEF94CB}"/>
                  </a:ext>
                </a:extLst>
              </p:cNvPr>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55" name="Text Box 18">
                <a:extLst>
                  <a:ext uri="{FF2B5EF4-FFF2-40B4-BE49-F238E27FC236}">
                    <a16:creationId xmlns:a16="http://schemas.microsoft.com/office/drawing/2014/main" id="{FA27EA12-A2E4-439F-8887-DC2A65DA2A4E}"/>
                  </a:ext>
                </a:extLst>
              </p:cNvPr>
              <p:cNvSpPr txBox="1">
                <a:spLocks noChangeArrowheads="1"/>
              </p:cNvSpPr>
              <p:nvPr/>
            </p:nvSpPr>
            <p:spPr bwMode="auto">
              <a:xfrm>
                <a:off x="1236" y="903"/>
                <a:ext cx="178"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1</a:t>
                </a:r>
              </a:p>
            </p:txBody>
          </p:sp>
        </p:grpSp>
        <p:grpSp>
          <p:nvGrpSpPr>
            <p:cNvPr id="13" name="Group 24">
              <a:extLst>
                <a:ext uri="{FF2B5EF4-FFF2-40B4-BE49-F238E27FC236}">
                  <a16:creationId xmlns:a16="http://schemas.microsoft.com/office/drawing/2014/main" id="{02B3AC0F-58DC-464F-8DCA-11C641F6A269}"/>
                </a:ext>
              </a:extLst>
            </p:cNvPr>
            <p:cNvGrpSpPr>
              <a:grpSpLocks/>
            </p:cNvGrpSpPr>
            <p:nvPr/>
          </p:nvGrpSpPr>
          <p:grpSpPr bwMode="auto">
            <a:xfrm>
              <a:off x="1194" y="1225"/>
              <a:ext cx="283" cy="192"/>
              <a:chOff x="4584" y="1229"/>
              <a:chExt cx="283" cy="192"/>
            </a:xfrm>
          </p:grpSpPr>
          <p:sp>
            <p:nvSpPr>
              <p:cNvPr id="52" name="Rectangle 20">
                <a:extLst>
                  <a:ext uri="{FF2B5EF4-FFF2-40B4-BE49-F238E27FC236}">
                    <a16:creationId xmlns:a16="http://schemas.microsoft.com/office/drawing/2014/main" id="{BF1B2F2B-03A4-40B3-A9CA-803CEA079812}"/>
                  </a:ext>
                </a:extLst>
              </p:cNvPr>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53" name="Text Box 21">
                <a:extLst>
                  <a:ext uri="{FF2B5EF4-FFF2-40B4-BE49-F238E27FC236}">
                    <a16:creationId xmlns:a16="http://schemas.microsoft.com/office/drawing/2014/main" id="{E3A6A91C-2D8C-407C-89AA-9788F9A3C4E1}"/>
                  </a:ext>
                </a:extLst>
              </p:cNvPr>
              <p:cNvSpPr txBox="1">
                <a:spLocks noChangeArrowheads="1"/>
              </p:cNvSpPr>
              <p:nvPr/>
            </p:nvSpPr>
            <p:spPr bwMode="auto">
              <a:xfrm>
                <a:off x="4636" y="1229"/>
                <a:ext cx="178" cy="192"/>
              </a:xfrm>
              <a:prstGeom prst="rect">
                <a:avLst/>
              </a:prstGeom>
              <a:noFill/>
              <a:ln>
                <a:noFill/>
              </a:ln>
              <a:effectLst/>
              <a:extLst>
                <a:ext uri="{909E8E84-426E-40dd-AFC4-6F175D3DCCD1}">
                  <a14:hiddenFill xmlns="" xmlns:a14="http://schemas.microsoft.com/office/drawing/2010/main">
                    <a:solidFill>
                      <a:srgbClr val="0080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2</a:t>
                </a:r>
              </a:p>
            </p:txBody>
          </p:sp>
        </p:grpSp>
        <p:grpSp>
          <p:nvGrpSpPr>
            <p:cNvPr id="14" name="Group 31">
              <a:extLst>
                <a:ext uri="{FF2B5EF4-FFF2-40B4-BE49-F238E27FC236}">
                  <a16:creationId xmlns:a16="http://schemas.microsoft.com/office/drawing/2014/main" id="{2B81777D-DB70-4892-A0C3-9D99A254DB4B}"/>
                </a:ext>
              </a:extLst>
            </p:cNvPr>
            <p:cNvGrpSpPr>
              <a:grpSpLocks/>
            </p:cNvGrpSpPr>
            <p:nvPr/>
          </p:nvGrpSpPr>
          <p:grpSpPr bwMode="auto">
            <a:xfrm>
              <a:off x="1195" y="1546"/>
              <a:ext cx="283" cy="192"/>
              <a:chOff x="4827" y="1591"/>
              <a:chExt cx="283" cy="192"/>
            </a:xfrm>
          </p:grpSpPr>
          <p:sp>
            <p:nvSpPr>
              <p:cNvPr id="50" name="Rectangle 22">
                <a:extLst>
                  <a:ext uri="{FF2B5EF4-FFF2-40B4-BE49-F238E27FC236}">
                    <a16:creationId xmlns:a16="http://schemas.microsoft.com/office/drawing/2014/main" id="{12A6BD5D-5B78-4B7A-A5E2-1BFB819DA816}"/>
                  </a:ext>
                </a:extLst>
              </p:cNvPr>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51" name="Text Box 23">
                <a:extLst>
                  <a:ext uri="{FF2B5EF4-FFF2-40B4-BE49-F238E27FC236}">
                    <a16:creationId xmlns:a16="http://schemas.microsoft.com/office/drawing/2014/main" id="{DC894937-584C-4C7C-B69A-F838D1C029AB}"/>
                  </a:ext>
                </a:extLst>
              </p:cNvPr>
              <p:cNvSpPr txBox="1">
                <a:spLocks noChangeArrowheads="1"/>
              </p:cNvSpPr>
              <p:nvPr/>
            </p:nvSpPr>
            <p:spPr bwMode="auto">
              <a:xfrm>
                <a:off x="4872" y="1591"/>
                <a:ext cx="178" cy="192"/>
              </a:xfrm>
              <a:prstGeom prst="rect">
                <a:avLst/>
              </a:prstGeom>
              <a:noFill/>
              <a:ln>
                <a:noFill/>
              </a:ln>
              <a:effectLst/>
              <a:extLst>
                <a:ext uri="{909E8E84-426E-40dd-AFC4-6F175D3DCCD1}">
                  <a14:hiddenFill xmlns="" xmlns:a14="http://schemas.microsoft.com/office/drawing/2010/main">
                    <a:solidFill>
                      <a:srgbClr val="0080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3</a:t>
                </a:r>
              </a:p>
            </p:txBody>
          </p:sp>
        </p:grpSp>
        <p:grpSp>
          <p:nvGrpSpPr>
            <p:cNvPr id="15" name="Group 25">
              <a:extLst>
                <a:ext uri="{FF2B5EF4-FFF2-40B4-BE49-F238E27FC236}">
                  <a16:creationId xmlns:a16="http://schemas.microsoft.com/office/drawing/2014/main" id="{3A1AEB4D-91AC-4F3C-8578-73633F0E6614}"/>
                </a:ext>
              </a:extLst>
            </p:cNvPr>
            <p:cNvGrpSpPr>
              <a:grpSpLocks/>
            </p:cNvGrpSpPr>
            <p:nvPr/>
          </p:nvGrpSpPr>
          <p:grpSpPr bwMode="auto">
            <a:xfrm>
              <a:off x="1817" y="1226"/>
              <a:ext cx="283" cy="192"/>
              <a:chOff x="4584" y="1229"/>
              <a:chExt cx="283" cy="192"/>
            </a:xfrm>
          </p:grpSpPr>
          <p:sp>
            <p:nvSpPr>
              <p:cNvPr id="48" name="Rectangle 26">
                <a:extLst>
                  <a:ext uri="{FF2B5EF4-FFF2-40B4-BE49-F238E27FC236}">
                    <a16:creationId xmlns:a16="http://schemas.microsoft.com/office/drawing/2014/main" id="{EF54C913-B838-4D2C-AF74-6716C1449ABF}"/>
                  </a:ext>
                </a:extLst>
              </p:cNvPr>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9" name="Text Box 27">
                <a:extLst>
                  <a:ext uri="{FF2B5EF4-FFF2-40B4-BE49-F238E27FC236}">
                    <a16:creationId xmlns:a16="http://schemas.microsoft.com/office/drawing/2014/main" id="{DABD7083-5FD6-42BA-B98A-EA365DBA577C}"/>
                  </a:ext>
                </a:extLst>
              </p:cNvPr>
              <p:cNvSpPr txBox="1">
                <a:spLocks noChangeArrowheads="1"/>
              </p:cNvSpPr>
              <p:nvPr/>
            </p:nvSpPr>
            <p:spPr bwMode="auto">
              <a:xfrm>
                <a:off x="4636" y="1229"/>
                <a:ext cx="178" cy="192"/>
              </a:xfrm>
              <a:prstGeom prst="rect">
                <a:avLst/>
              </a:prstGeom>
              <a:noFill/>
              <a:ln>
                <a:noFill/>
              </a:ln>
              <a:effectLst/>
              <a:extLst>
                <a:ext uri="{909E8E84-426E-40dd-AFC4-6F175D3DCCD1}">
                  <a14:hiddenFill xmlns="" xmlns:a14="http://schemas.microsoft.com/office/drawing/2010/main">
                    <a:solidFill>
                      <a:srgbClr val="0080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2</a:t>
                </a:r>
              </a:p>
            </p:txBody>
          </p:sp>
        </p:grpSp>
        <p:grpSp>
          <p:nvGrpSpPr>
            <p:cNvPr id="16" name="Group 28">
              <a:extLst>
                <a:ext uri="{FF2B5EF4-FFF2-40B4-BE49-F238E27FC236}">
                  <a16:creationId xmlns:a16="http://schemas.microsoft.com/office/drawing/2014/main" id="{756FBF1F-E261-44C1-B1D4-ADB8996455C5}"/>
                </a:ext>
              </a:extLst>
            </p:cNvPr>
            <p:cNvGrpSpPr>
              <a:grpSpLocks/>
            </p:cNvGrpSpPr>
            <p:nvPr/>
          </p:nvGrpSpPr>
          <p:grpSpPr bwMode="auto">
            <a:xfrm>
              <a:off x="2143" y="1227"/>
              <a:ext cx="283" cy="192"/>
              <a:chOff x="4584" y="1229"/>
              <a:chExt cx="283" cy="192"/>
            </a:xfrm>
          </p:grpSpPr>
          <p:sp>
            <p:nvSpPr>
              <p:cNvPr id="46" name="Rectangle 29">
                <a:extLst>
                  <a:ext uri="{FF2B5EF4-FFF2-40B4-BE49-F238E27FC236}">
                    <a16:creationId xmlns:a16="http://schemas.microsoft.com/office/drawing/2014/main" id="{99EC390C-3DAB-43E3-9C97-50DA12440B97}"/>
                  </a:ext>
                </a:extLst>
              </p:cNvPr>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7" name="Text Box 30">
                <a:extLst>
                  <a:ext uri="{FF2B5EF4-FFF2-40B4-BE49-F238E27FC236}">
                    <a16:creationId xmlns:a16="http://schemas.microsoft.com/office/drawing/2014/main" id="{DCE7F1F6-17FC-40CC-B854-A9DAF369CE4A}"/>
                  </a:ext>
                </a:extLst>
              </p:cNvPr>
              <p:cNvSpPr txBox="1">
                <a:spLocks noChangeArrowheads="1"/>
              </p:cNvSpPr>
              <p:nvPr/>
            </p:nvSpPr>
            <p:spPr bwMode="auto">
              <a:xfrm>
                <a:off x="4636" y="1229"/>
                <a:ext cx="178" cy="192"/>
              </a:xfrm>
              <a:prstGeom prst="rect">
                <a:avLst/>
              </a:prstGeom>
              <a:noFill/>
              <a:ln>
                <a:noFill/>
              </a:ln>
              <a:effectLst/>
              <a:extLst>
                <a:ext uri="{909E8E84-426E-40dd-AFC4-6F175D3DCCD1}">
                  <a14:hiddenFill xmlns="" xmlns:a14="http://schemas.microsoft.com/office/drawing/2010/main">
                    <a:solidFill>
                      <a:srgbClr val="0080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2</a:t>
                </a:r>
              </a:p>
            </p:txBody>
          </p:sp>
        </p:grpSp>
        <p:grpSp>
          <p:nvGrpSpPr>
            <p:cNvPr id="17" name="Group 32">
              <a:extLst>
                <a:ext uri="{FF2B5EF4-FFF2-40B4-BE49-F238E27FC236}">
                  <a16:creationId xmlns:a16="http://schemas.microsoft.com/office/drawing/2014/main" id="{48594784-DAA2-4AD4-BE6F-772E0A0306C9}"/>
                </a:ext>
              </a:extLst>
            </p:cNvPr>
            <p:cNvGrpSpPr>
              <a:grpSpLocks/>
            </p:cNvGrpSpPr>
            <p:nvPr/>
          </p:nvGrpSpPr>
          <p:grpSpPr bwMode="auto">
            <a:xfrm>
              <a:off x="2780" y="1547"/>
              <a:ext cx="283" cy="192"/>
              <a:chOff x="4827" y="1591"/>
              <a:chExt cx="283" cy="192"/>
            </a:xfrm>
          </p:grpSpPr>
          <p:sp>
            <p:nvSpPr>
              <p:cNvPr id="44" name="Rectangle 33">
                <a:extLst>
                  <a:ext uri="{FF2B5EF4-FFF2-40B4-BE49-F238E27FC236}">
                    <a16:creationId xmlns:a16="http://schemas.microsoft.com/office/drawing/2014/main" id="{32DF627F-36CD-4B56-89E9-349B03C0F142}"/>
                  </a:ext>
                </a:extLst>
              </p:cNvPr>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5" name="Text Box 34">
                <a:extLst>
                  <a:ext uri="{FF2B5EF4-FFF2-40B4-BE49-F238E27FC236}">
                    <a16:creationId xmlns:a16="http://schemas.microsoft.com/office/drawing/2014/main" id="{8ED8B2B3-CE05-4F18-A3AF-3E0DFBE6E0FF}"/>
                  </a:ext>
                </a:extLst>
              </p:cNvPr>
              <p:cNvSpPr txBox="1">
                <a:spLocks noChangeArrowheads="1"/>
              </p:cNvSpPr>
              <p:nvPr/>
            </p:nvSpPr>
            <p:spPr bwMode="auto">
              <a:xfrm>
                <a:off x="4872" y="1591"/>
                <a:ext cx="178" cy="192"/>
              </a:xfrm>
              <a:prstGeom prst="rect">
                <a:avLst/>
              </a:prstGeom>
              <a:noFill/>
              <a:ln>
                <a:noFill/>
              </a:ln>
              <a:effectLst/>
              <a:extLst>
                <a:ext uri="{909E8E84-426E-40dd-AFC4-6F175D3DCCD1}">
                  <a14:hiddenFill xmlns="" xmlns:a14="http://schemas.microsoft.com/office/drawing/2010/main">
                    <a:solidFill>
                      <a:srgbClr val="0080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3</a:t>
                </a:r>
              </a:p>
            </p:txBody>
          </p:sp>
        </p:grpSp>
        <p:grpSp>
          <p:nvGrpSpPr>
            <p:cNvPr id="18" name="Group 35">
              <a:extLst>
                <a:ext uri="{FF2B5EF4-FFF2-40B4-BE49-F238E27FC236}">
                  <a16:creationId xmlns:a16="http://schemas.microsoft.com/office/drawing/2014/main" id="{C70999F0-1596-4D70-873A-04CE4B7839BD}"/>
                </a:ext>
              </a:extLst>
            </p:cNvPr>
            <p:cNvGrpSpPr>
              <a:grpSpLocks/>
            </p:cNvGrpSpPr>
            <p:nvPr/>
          </p:nvGrpSpPr>
          <p:grpSpPr bwMode="auto">
            <a:xfrm>
              <a:off x="3732" y="1548"/>
              <a:ext cx="283" cy="192"/>
              <a:chOff x="4827" y="1591"/>
              <a:chExt cx="283" cy="192"/>
            </a:xfrm>
          </p:grpSpPr>
          <p:sp>
            <p:nvSpPr>
              <p:cNvPr id="42" name="Rectangle 36">
                <a:extLst>
                  <a:ext uri="{FF2B5EF4-FFF2-40B4-BE49-F238E27FC236}">
                    <a16:creationId xmlns:a16="http://schemas.microsoft.com/office/drawing/2014/main" id="{E03A070C-DEAA-4C56-B0C7-414DC8937C23}"/>
                  </a:ext>
                </a:extLst>
              </p:cNvPr>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3" name="Text Box 37">
                <a:extLst>
                  <a:ext uri="{FF2B5EF4-FFF2-40B4-BE49-F238E27FC236}">
                    <a16:creationId xmlns:a16="http://schemas.microsoft.com/office/drawing/2014/main" id="{EC7EC8DF-7292-4795-80DB-6921CEECDCA6}"/>
                  </a:ext>
                </a:extLst>
              </p:cNvPr>
              <p:cNvSpPr txBox="1">
                <a:spLocks noChangeArrowheads="1"/>
              </p:cNvSpPr>
              <p:nvPr/>
            </p:nvSpPr>
            <p:spPr bwMode="auto">
              <a:xfrm>
                <a:off x="4872" y="1591"/>
                <a:ext cx="178" cy="192"/>
              </a:xfrm>
              <a:prstGeom prst="rect">
                <a:avLst/>
              </a:prstGeom>
              <a:noFill/>
              <a:ln>
                <a:noFill/>
              </a:ln>
              <a:effectLst/>
              <a:extLst>
                <a:ext uri="{909E8E84-426E-40dd-AFC4-6F175D3DCCD1}">
                  <a14:hiddenFill xmlns="" xmlns:a14="http://schemas.microsoft.com/office/drawing/2010/main">
                    <a:solidFill>
                      <a:srgbClr val="0080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b="1" i="0" dirty="0">
                    <a:latin typeface="Arial" charset="0"/>
                  </a:rPr>
                  <a:t>3</a:t>
                </a:r>
              </a:p>
            </p:txBody>
          </p:sp>
        </p:grpSp>
        <p:sp>
          <p:nvSpPr>
            <p:cNvPr id="19" name="Text Box 38">
              <a:extLst>
                <a:ext uri="{FF2B5EF4-FFF2-40B4-BE49-F238E27FC236}">
                  <a16:creationId xmlns:a16="http://schemas.microsoft.com/office/drawing/2014/main" id="{E34706D7-9073-429D-B17F-876D8AE71650}"/>
                </a:ext>
              </a:extLst>
            </p:cNvPr>
            <p:cNvSpPr txBox="1">
              <a:spLocks noChangeArrowheads="1"/>
            </p:cNvSpPr>
            <p:nvPr/>
          </p:nvSpPr>
          <p:spPr bwMode="auto">
            <a:xfrm>
              <a:off x="659" y="921"/>
              <a:ext cx="457"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node 1</a:t>
              </a:r>
            </a:p>
          </p:txBody>
        </p:sp>
        <p:sp>
          <p:nvSpPr>
            <p:cNvPr id="20" name="Text Box 39">
              <a:extLst>
                <a:ext uri="{FF2B5EF4-FFF2-40B4-BE49-F238E27FC236}">
                  <a16:creationId xmlns:a16="http://schemas.microsoft.com/office/drawing/2014/main" id="{E4FD2BF7-C837-4F57-8815-492D56B03DD9}"/>
                </a:ext>
              </a:extLst>
            </p:cNvPr>
            <p:cNvSpPr txBox="1">
              <a:spLocks noChangeArrowheads="1"/>
            </p:cNvSpPr>
            <p:nvPr/>
          </p:nvSpPr>
          <p:spPr bwMode="auto">
            <a:xfrm>
              <a:off x="648" y="1245"/>
              <a:ext cx="457"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node 2</a:t>
              </a:r>
            </a:p>
          </p:txBody>
        </p:sp>
        <p:sp>
          <p:nvSpPr>
            <p:cNvPr id="21" name="Text Box 40">
              <a:extLst>
                <a:ext uri="{FF2B5EF4-FFF2-40B4-BE49-F238E27FC236}">
                  <a16:creationId xmlns:a16="http://schemas.microsoft.com/office/drawing/2014/main" id="{463421E8-1C82-41D6-859B-6E1DAFC1C18B}"/>
                </a:ext>
              </a:extLst>
            </p:cNvPr>
            <p:cNvSpPr txBox="1">
              <a:spLocks noChangeArrowheads="1"/>
            </p:cNvSpPr>
            <p:nvPr/>
          </p:nvSpPr>
          <p:spPr bwMode="auto">
            <a:xfrm>
              <a:off x="677" y="1562"/>
              <a:ext cx="457"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node 3</a:t>
              </a:r>
            </a:p>
          </p:txBody>
        </p:sp>
        <p:sp>
          <p:nvSpPr>
            <p:cNvPr id="22" name="Line 41">
              <a:extLst>
                <a:ext uri="{FF2B5EF4-FFF2-40B4-BE49-F238E27FC236}">
                  <a16:creationId xmlns:a16="http://schemas.microsoft.com/office/drawing/2014/main" id="{84C3AC2A-235E-4A87-90B6-AF3944CA6747}"/>
                </a:ext>
              </a:extLst>
            </p:cNvPr>
            <p:cNvSpPr>
              <a:spLocks noChangeShapeType="1"/>
            </p:cNvSpPr>
            <p:nvPr/>
          </p:nvSpPr>
          <p:spPr bwMode="auto">
            <a:xfrm>
              <a:off x="1179" y="1882"/>
              <a:ext cx="328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3" name="Line 42">
              <a:extLst>
                <a:ext uri="{FF2B5EF4-FFF2-40B4-BE49-F238E27FC236}">
                  <a16:creationId xmlns:a16="http://schemas.microsoft.com/office/drawing/2014/main" id="{3D5014A6-76E7-4890-AF90-CAE5FAEDB95E}"/>
                </a:ext>
              </a:extLst>
            </p:cNvPr>
            <p:cNvSpPr>
              <a:spLocks noChangeShapeType="1"/>
            </p:cNvSpPr>
            <p:nvPr/>
          </p:nvSpPr>
          <p:spPr bwMode="auto">
            <a:xfrm>
              <a:off x="1181" y="1819"/>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4" name="Line 43">
              <a:extLst>
                <a:ext uri="{FF2B5EF4-FFF2-40B4-BE49-F238E27FC236}">
                  <a16:creationId xmlns:a16="http://schemas.microsoft.com/office/drawing/2014/main" id="{E96F5B8B-689C-43E0-A96D-E817599F3974}"/>
                </a:ext>
              </a:extLst>
            </p:cNvPr>
            <p:cNvSpPr>
              <a:spLocks noChangeShapeType="1"/>
            </p:cNvSpPr>
            <p:nvPr/>
          </p:nvSpPr>
          <p:spPr bwMode="auto">
            <a:xfrm>
              <a:off x="1496" y="1819"/>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5" name="Line 44">
              <a:extLst>
                <a:ext uri="{FF2B5EF4-FFF2-40B4-BE49-F238E27FC236}">
                  <a16:creationId xmlns:a16="http://schemas.microsoft.com/office/drawing/2014/main" id="{B871049B-AC49-4CBE-803D-FA1CC73ED86D}"/>
                </a:ext>
              </a:extLst>
            </p:cNvPr>
            <p:cNvSpPr>
              <a:spLocks noChangeShapeType="1"/>
            </p:cNvSpPr>
            <p:nvPr/>
          </p:nvSpPr>
          <p:spPr bwMode="auto">
            <a:xfrm>
              <a:off x="1813" y="1817"/>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6" name="Line 45">
              <a:extLst>
                <a:ext uri="{FF2B5EF4-FFF2-40B4-BE49-F238E27FC236}">
                  <a16:creationId xmlns:a16="http://schemas.microsoft.com/office/drawing/2014/main" id="{94C2B2A8-2F68-4E09-BE0E-D031B5E5919B}"/>
                </a:ext>
              </a:extLst>
            </p:cNvPr>
            <p:cNvSpPr>
              <a:spLocks noChangeShapeType="1"/>
            </p:cNvSpPr>
            <p:nvPr/>
          </p:nvSpPr>
          <p:spPr bwMode="auto">
            <a:xfrm>
              <a:off x="2132" y="1819"/>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7" name="Line 46">
              <a:extLst>
                <a:ext uri="{FF2B5EF4-FFF2-40B4-BE49-F238E27FC236}">
                  <a16:creationId xmlns:a16="http://schemas.microsoft.com/office/drawing/2014/main" id="{2E60583B-A115-40D6-8809-63BC3F171330}"/>
                </a:ext>
              </a:extLst>
            </p:cNvPr>
            <p:cNvSpPr>
              <a:spLocks noChangeShapeType="1"/>
            </p:cNvSpPr>
            <p:nvPr/>
          </p:nvSpPr>
          <p:spPr bwMode="auto">
            <a:xfrm>
              <a:off x="2450" y="1817"/>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8" name="Line 47">
              <a:extLst>
                <a:ext uri="{FF2B5EF4-FFF2-40B4-BE49-F238E27FC236}">
                  <a16:creationId xmlns:a16="http://schemas.microsoft.com/office/drawing/2014/main" id="{2F5B96EB-2A49-4D8E-A4D4-674422242789}"/>
                </a:ext>
              </a:extLst>
            </p:cNvPr>
            <p:cNvSpPr>
              <a:spLocks noChangeShapeType="1"/>
            </p:cNvSpPr>
            <p:nvPr/>
          </p:nvSpPr>
          <p:spPr bwMode="auto">
            <a:xfrm>
              <a:off x="2770" y="1819"/>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9" name="Line 48">
              <a:extLst>
                <a:ext uri="{FF2B5EF4-FFF2-40B4-BE49-F238E27FC236}">
                  <a16:creationId xmlns:a16="http://schemas.microsoft.com/office/drawing/2014/main" id="{AB84AED4-F6AE-427F-9C71-8978CFD6F73F}"/>
                </a:ext>
              </a:extLst>
            </p:cNvPr>
            <p:cNvSpPr>
              <a:spLocks noChangeShapeType="1"/>
            </p:cNvSpPr>
            <p:nvPr/>
          </p:nvSpPr>
          <p:spPr bwMode="auto">
            <a:xfrm>
              <a:off x="3088" y="1819"/>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0" name="Line 49">
              <a:extLst>
                <a:ext uri="{FF2B5EF4-FFF2-40B4-BE49-F238E27FC236}">
                  <a16:creationId xmlns:a16="http://schemas.microsoft.com/office/drawing/2014/main" id="{46A4AB19-70D2-425D-ABAB-49DEA4241AC7}"/>
                </a:ext>
              </a:extLst>
            </p:cNvPr>
            <p:cNvSpPr>
              <a:spLocks noChangeShapeType="1"/>
            </p:cNvSpPr>
            <p:nvPr/>
          </p:nvSpPr>
          <p:spPr bwMode="auto">
            <a:xfrm>
              <a:off x="3406" y="1817"/>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1" name="Line 50">
              <a:extLst>
                <a:ext uri="{FF2B5EF4-FFF2-40B4-BE49-F238E27FC236}">
                  <a16:creationId xmlns:a16="http://schemas.microsoft.com/office/drawing/2014/main" id="{50141658-FB71-49FE-B4D4-A19E8A83DF9B}"/>
                </a:ext>
              </a:extLst>
            </p:cNvPr>
            <p:cNvSpPr>
              <a:spLocks noChangeShapeType="1"/>
            </p:cNvSpPr>
            <p:nvPr/>
          </p:nvSpPr>
          <p:spPr bwMode="auto">
            <a:xfrm>
              <a:off x="3726" y="1815"/>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2" name="Line 51">
              <a:extLst>
                <a:ext uri="{FF2B5EF4-FFF2-40B4-BE49-F238E27FC236}">
                  <a16:creationId xmlns:a16="http://schemas.microsoft.com/office/drawing/2014/main" id="{9A8A63EC-C95F-47AF-B4C1-703EBA798BF0}"/>
                </a:ext>
              </a:extLst>
            </p:cNvPr>
            <p:cNvSpPr>
              <a:spLocks noChangeShapeType="1"/>
            </p:cNvSpPr>
            <p:nvPr/>
          </p:nvSpPr>
          <p:spPr bwMode="auto">
            <a:xfrm>
              <a:off x="4034" y="1813"/>
              <a:ext cx="0" cy="13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3" name="Text Box 54">
              <a:extLst>
                <a:ext uri="{FF2B5EF4-FFF2-40B4-BE49-F238E27FC236}">
                  <a16:creationId xmlns:a16="http://schemas.microsoft.com/office/drawing/2014/main" id="{119F89E9-A63C-4477-B4ED-1B86983D08E5}"/>
                </a:ext>
              </a:extLst>
            </p:cNvPr>
            <p:cNvSpPr txBox="1">
              <a:spLocks noChangeArrowheads="1"/>
            </p:cNvSpPr>
            <p:nvPr/>
          </p:nvSpPr>
          <p:spPr bwMode="auto">
            <a:xfrm>
              <a:off x="1220" y="1883"/>
              <a:ext cx="22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000099"/>
                  </a:solidFill>
                  <a:latin typeface="Arial" charset="0"/>
                </a:rPr>
                <a:t>C</a:t>
              </a:r>
            </a:p>
          </p:txBody>
        </p:sp>
        <p:sp>
          <p:nvSpPr>
            <p:cNvPr id="34" name="Text Box 55">
              <a:extLst>
                <a:ext uri="{FF2B5EF4-FFF2-40B4-BE49-F238E27FC236}">
                  <a16:creationId xmlns:a16="http://schemas.microsoft.com/office/drawing/2014/main" id="{9F90F3E1-D8B4-4696-874F-458A04843AAE}"/>
                </a:ext>
              </a:extLst>
            </p:cNvPr>
            <p:cNvSpPr txBox="1">
              <a:spLocks noChangeArrowheads="1"/>
            </p:cNvSpPr>
            <p:nvPr/>
          </p:nvSpPr>
          <p:spPr bwMode="auto">
            <a:xfrm>
              <a:off x="1862" y="1889"/>
              <a:ext cx="22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000099"/>
                  </a:solidFill>
                  <a:latin typeface="Arial" charset="0"/>
                </a:rPr>
                <a:t>C</a:t>
              </a:r>
            </a:p>
          </p:txBody>
        </p:sp>
        <p:sp>
          <p:nvSpPr>
            <p:cNvPr id="35" name="Text Box 56">
              <a:extLst>
                <a:ext uri="{FF2B5EF4-FFF2-40B4-BE49-F238E27FC236}">
                  <a16:creationId xmlns:a16="http://schemas.microsoft.com/office/drawing/2014/main" id="{F9B81A23-63FB-4E3F-B752-6A9736850614}"/>
                </a:ext>
              </a:extLst>
            </p:cNvPr>
            <p:cNvSpPr txBox="1">
              <a:spLocks noChangeArrowheads="1"/>
            </p:cNvSpPr>
            <p:nvPr/>
          </p:nvSpPr>
          <p:spPr bwMode="auto">
            <a:xfrm>
              <a:off x="2816" y="1889"/>
              <a:ext cx="22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000099"/>
                  </a:solidFill>
                  <a:latin typeface="Arial" charset="0"/>
                </a:rPr>
                <a:t>C</a:t>
              </a:r>
            </a:p>
          </p:txBody>
        </p:sp>
        <p:sp>
          <p:nvSpPr>
            <p:cNvPr id="36" name="Text Box 58">
              <a:extLst>
                <a:ext uri="{FF2B5EF4-FFF2-40B4-BE49-F238E27FC236}">
                  <a16:creationId xmlns:a16="http://schemas.microsoft.com/office/drawing/2014/main" id="{6E95E051-ED99-4F90-9E6D-861A863343E4}"/>
                </a:ext>
              </a:extLst>
            </p:cNvPr>
            <p:cNvSpPr txBox="1">
              <a:spLocks noChangeArrowheads="1"/>
            </p:cNvSpPr>
            <p:nvPr/>
          </p:nvSpPr>
          <p:spPr bwMode="auto">
            <a:xfrm>
              <a:off x="2186" y="1889"/>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000099"/>
                  </a:solidFill>
                  <a:latin typeface="Arial" charset="0"/>
                </a:rPr>
                <a:t>S</a:t>
              </a:r>
            </a:p>
          </p:txBody>
        </p:sp>
        <p:sp>
          <p:nvSpPr>
            <p:cNvPr id="37" name="Text Box 59">
              <a:extLst>
                <a:ext uri="{FF2B5EF4-FFF2-40B4-BE49-F238E27FC236}">
                  <a16:creationId xmlns:a16="http://schemas.microsoft.com/office/drawing/2014/main" id="{DCD7CFFD-3FBF-419B-A960-929E035C6D95}"/>
                </a:ext>
              </a:extLst>
            </p:cNvPr>
            <p:cNvSpPr txBox="1">
              <a:spLocks noChangeArrowheads="1"/>
            </p:cNvSpPr>
            <p:nvPr/>
          </p:nvSpPr>
          <p:spPr bwMode="auto">
            <a:xfrm>
              <a:off x="3446" y="1889"/>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000099"/>
                  </a:solidFill>
                  <a:latin typeface="Arial" charset="0"/>
                </a:rPr>
                <a:t>S</a:t>
              </a:r>
            </a:p>
          </p:txBody>
        </p:sp>
        <p:sp>
          <p:nvSpPr>
            <p:cNvPr id="38" name="Text Box 60">
              <a:extLst>
                <a:ext uri="{FF2B5EF4-FFF2-40B4-BE49-F238E27FC236}">
                  <a16:creationId xmlns:a16="http://schemas.microsoft.com/office/drawing/2014/main" id="{04DE526D-B8D3-4F93-8157-39F0EF69DDE4}"/>
                </a:ext>
              </a:extLst>
            </p:cNvPr>
            <p:cNvSpPr txBox="1">
              <a:spLocks noChangeArrowheads="1"/>
            </p:cNvSpPr>
            <p:nvPr/>
          </p:nvSpPr>
          <p:spPr bwMode="auto">
            <a:xfrm>
              <a:off x="3752" y="1883"/>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000099"/>
                  </a:solidFill>
                  <a:latin typeface="Arial" charset="0"/>
                </a:rPr>
                <a:t>S</a:t>
              </a:r>
            </a:p>
          </p:txBody>
        </p:sp>
        <p:sp>
          <p:nvSpPr>
            <p:cNvPr id="39" name="Text Box 61">
              <a:extLst>
                <a:ext uri="{FF2B5EF4-FFF2-40B4-BE49-F238E27FC236}">
                  <a16:creationId xmlns:a16="http://schemas.microsoft.com/office/drawing/2014/main" id="{CE9989CF-6A1F-4E02-9BF6-FD416D1A76F6}"/>
                </a:ext>
              </a:extLst>
            </p:cNvPr>
            <p:cNvSpPr txBox="1">
              <a:spLocks noChangeArrowheads="1"/>
            </p:cNvSpPr>
            <p:nvPr/>
          </p:nvSpPr>
          <p:spPr bwMode="auto">
            <a:xfrm>
              <a:off x="1544" y="1883"/>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000099"/>
                  </a:solidFill>
                  <a:latin typeface="Arial" charset="0"/>
                </a:rPr>
                <a:t>E</a:t>
              </a:r>
            </a:p>
          </p:txBody>
        </p:sp>
        <p:sp>
          <p:nvSpPr>
            <p:cNvPr id="40" name="Text Box 62">
              <a:extLst>
                <a:ext uri="{FF2B5EF4-FFF2-40B4-BE49-F238E27FC236}">
                  <a16:creationId xmlns:a16="http://schemas.microsoft.com/office/drawing/2014/main" id="{04D97C76-DC90-4431-8026-38D43DE681A0}"/>
                </a:ext>
              </a:extLst>
            </p:cNvPr>
            <p:cNvSpPr txBox="1">
              <a:spLocks noChangeArrowheads="1"/>
            </p:cNvSpPr>
            <p:nvPr/>
          </p:nvSpPr>
          <p:spPr bwMode="auto">
            <a:xfrm>
              <a:off x="2504" y="1889"/>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000099"/>
                  </a:solidFill>
                  <a:latin typeface="Arial" charset="0"/>
                </a:rPr>
                <a:t>E</a:t>
              </a:r>
            </a:p>
          </p:txBody>
        </p:sp>
        <p:sp>
          <p:nvSpPr>
            <p:cNvPr id="41" name="Text Box 63">
              <a:extLst>
                <a:ext uri="{FF2B5EF4-FFF2-40B4-BE49-F238E27FC236}">
                  <a16:creationId xmlns:a16="http://schemas.microsoft.com/office/drawing/2014/main" id="{A6B68188-67A9-45FF-9D96-F0C4126D4474}"/>
                </a:ext>
              </a:extLst>
            </p:cNvPr>
            <p:cNvSpPr txBox="1">
              <a:spLocks noChangeArrowheads="1"/>
            </p:cNvSpPr>
            <p:nvPr/>
          </p:nvSpPr>
          <p:spPr bwMode="auto">
            <a:xfrm>
              <a:off x="3134" y="1889"/>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000099"/>
                  </a:solidFill>
                  <a:latin typeface="Arial" charset="0"/>
                </a:rPr>
                <a:t>E</a:t>
              </a:r>
            </a:p>
          </p:txBody>
        </p:sp>
      </p:grpSp>
    </p:spTree>
    <p:extLst>
      <p:ext uri="{BB962C8B-B14F-4D97-AF65-F5344CB8AC3E}">
        <p14:creationId xmlns:p14="http://schemas.microsoft.com/office/powerpoint/2010/main" val="2979911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8557B-E156-485D-90C1-2906EF6B2286}"/>
              </a:ext>
            </a:extLst>
          </p:cNvPr>
          <p:cNvSpPr>
            <a:spLocks noGrp="1"/>
          </p:cNvSpPr>
          <p:nvPr>
            <p:ph type="title"/>
          </p:nvPr>
        </p:nvSpPr>
        <p:spPr/>
        <p:txBody>
          <a:bodyPr/>
          <a:lstStyle/>
          <a:p>
            <a:r>
              <a:rPr lang="zh-CN" altLang="en-US" dirty="0"/>
              <a:t>分隙</a:t>
            </a:r>
            <a:r>
              <a:rPr lang="en-US" altLang="zh-CN" dirty="0"/>
              <a:t>ALOHA</a:t>
            </a:r>
            <a:r>
              <a:rPr lang="zh-CN" altLang="en-US" dirty="0"/>
              <a:t>的效率：教科书版本</a:t>
            </a:r>
          </a:p>
        </p:txBody>
      </p:sp>
      <p:sp>
        <p:nvSpPr>
          <p:cNvPr id="5" name="灯片编号占位符 4">
            <a:extLst>
              <a:ext uri="{FF2B5EF4-FFF2-40B4-BE49-F238E27FC236}">
                <a16:creationId xmlns:a16="http://schemas.microsoft.com/office/drawing/2014/main" id="{802C5459-11E9-4363-B032-71FC79655824}"/>
              </a:ext>
            </a:extLst>
          </p:cNvPr>
          <p:cNvSpPr>
            <a:spLocks noGrp="1"/>
          </p:cNvSpPr>
          <p:nvPr>
            <p:ph type="sldNum" sz="quarter" idx="11"/>
          </p:nvPr>
        </p:nvSpPr>
        <p:spPr/>
        <p:txBody>
          <a:bodyPr/>
          <a:lstStyle/>
          <a:p>
            <a:pPr>
              <a:defRPr/>
            </a:pPr>
            <a:fld id="{138DC131-9A15-4746-A2F6-35F31BCF58C6}" type="slidenum">
              <a:rPr lang="en-US" smtClean="0"/>
              <a:pPr>
                <a:defRPr/>
              </a:pPr>
              <a:t>83</a:t>
            </a:fld>
            <a:endParaRPr lang="en-US" dirty="0"/>
          </a:p>
        </p:txBody>
      </p:sp>
      <p:sp>
        <p:nvSpPr>
          <p:cNvPr id="6" name="Text Box 9">
            <a:extLst>
              <a:ext uri="{FF2B5EF4-FFF2-40B4-BE49-F238E27FC236}">
                <a16:creationId xmlns:a16="http://schemas.microsoft.com/office/drawing/2014/main" id="{A0D9579E-E577-4F30-A7A6-3844CF757E20}"/>
              </a:ext>
            </a:extLst>
          </p:cNvPr>
          <p:cNvSpPr txBox="1">
            <a:spLocks noChangeArrowheads="1"/>
          </p:cNvSpPr>
          <p:nvPr/>
        </p:nvSpPr>
        <p:spPr bwMode="auto">
          <a:xfrm>
            <a:off x="2438400" y="1447800"/>
            <a:ext cx="6781800" cy="458587"/>
          </a:xfrm>
          <a:prstGeom prst="rect">
            <a:avLst/>
          </a:prstGeom>
          <a:noFill/>
          <a:ln w="2540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zh-CN" altLang="en-US" sz="2800" i="0" dirty="0">
                <a:solidFill>
                  <a:srgbClr val="CC0000"/>
                </a:solidFill>
                <a:latin typeface="微软雅黑" panose="020B0503020204020204" pitchFamily="34" charset="-122"/>
                <a:ea typeface="微软雅黑" panose="020B0503020204020204" pitchFamily="34" charset="-122"/>
              </a:rPr>
              <a:t>效率的指标</a:t>
            </a:r>
            <a:r>
              <a:rPr lang="en-US" sz="2400" i="0" dirty="0">
                <a:latin typeface="微软雅黑" panose="020B0503020204020204" pitchFamily="34" charset="-122"/>
                <a:ea typeface="微软雅黑" panose="020B0503020204020204" pitchFamily="34" charset="-122"/>
              </a:rPr>
              <a:t>: </a:t>
            </a:r>
            <a:r>
              <a:rPr lang="en-US" altLang="zh-CN" sz="2400" i="0" dirty="0">
                <a:latin typeface="微软雅黑" panose="020B0503020204020204" pitchFamily="34" charset="-122"/>
                <a:ea typeface="微软雅黑" panose="020B0503020204020204" pitchFamily="34" charset="-122"/>
              </a:rPr>
              <a:t>N</a:t>
            </a:r>
            <a:r>
              <a:rPr lang="zh-CN" altLang="en-US" sz="2400" i="0" dirty="0">
                <a:latin typeface="微软雅黑" panose="020B0503020204020204" pitchFamily="34" charset="-122"/>
                <a:ea typeface="微软雅黑" panose="020B0503020204020204" pitchFamily="34" charset="-122"/>
              </a:rPr>
              <a:t>个站点时，信道传输成功的概率</a:t>
            </a:r>
            <a:endParaRPr lang="en-US" sz="2400" i="0" dirty="0">
              <a:latin typeface="微软雅黑" panose="020B0503020204020204" pitchFamily="34" charset="-122"/>
              <a:ea typeface="微软雅黑" panose="020B0503020204020204" pitchFamily="34" charset="-122"/>
            </a:endParaRPr>
          </a:p>
        </p:txBody>
      </p:sp>
      <p:sp>
        <p:nvSpPr>
          <p:cNvPr id="7" name="Rectangle 3">
            <a:extLst>
              <a:ext uri="{FF2B5EF4-FFF2-40B4-BE49-F238E27FC236}">
                <a16:creationId xmlns:a16="http://schemas.microsoft.com/office/drawing/2014/main" id="{447A0AB3-F696-4DC9-8834-451962719008}"/>
              </a:ext>
            </a:extLst>
          </p:cNvPr>
          <p:cNvSpPr>
            <a:spLocks noGrp="1" noChangeArrowheads="1"/>
          </p:cNvSpPr>
          <p:nvPr>
            <p:ph idx="1"/>
          </p:nvPr>
        </p:nvSpPr>
        <p:spPr>
          <a:xfrm>
            <a:off x="609600" y="2209800"/>
            <a:ext cx="10972800" cy="3916363"/>
          </a:xfrm>
        </p:spPr>
        <p:txBody>
          <a:bodyPr/>
          <a:lstStyle/>
          <a:p>
            <a:pPr>
              <a:defRPr/>
            </a:pPr>
            <a:r>
              <a:rPr lang="zh-CN" altLang="en-US" sz="2400" dirty="0">
                <a:latin typeface="微软雅黑" panose="020B0503020204020204" pitchFamily="34" charset="-122"/>
                <a:ea typeface="微软雅黑" panose="020B0503020204020204" pitchFamily="34" charset="-122"/>
              </a:rPr>
              <a:t>假设</a:t>
            </a:r>
            <a:r>
              <a:rPr lang="en-US" sz="2400" dirty="0">
                <a:latin typeface="微软雅黑" panose="020B0503020204020204" pitchFamily="34" charset="-122"/>
                <a:ea typeface="微软雅黑" panose="020B0503020204020204" pitchFamily="34" charset="-122"/>
              </a:rPr>
              <a:t>: </a:t>
            </a:r>
          </a:p>
          <a:p>
            <a:pPr lvl="1">
              <a:defRPr/>
            </a:pPr>
            <a:r>
              <a:rPr lang="zh-CN" altLang="en-US" sz="2100" dirty="0">
                <a:latin typeface="微软雅黑" panose="020B0503020204020204" pitchFamily="34" charset="-122"/>
                <a:ea typeface="微软雅黑" panose="020B0503020204020204" pitchFamily="34" charset="-122"/>
              </a:rPr>
              <a:t>传输时间为</a:t>
            </a:r>
            <a:r>
              <a:rPr lang="en-US" altLang="zh-CN" sz="21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单位时间</a:t>
            </a:r>
            <a:endParaRPr lang="en-US" sz="2100" dirty="0">
              <a:latin typeface="微软雅黑" panose="020B0503020204020204" pitchFamily="34" charset="-122"/>
              <a:ea typeface="微软雅黑" panose="020B0503020204020204" pitchFamily="34" charset="-122"/>
            </a:endParaRPr>
          </a:p>
          <a:p>
            <a:pPr lvl="1">
              <a:defRPr/>
            </a:pPr>
            <a:r>
              <a:rPr lang="en-US" sz="2100" dirty="0">
                <a:latin typeface="微软雅黑" panose="020B0503020204020204" pitchFamily="34" charset="-122"/>
                <a:ea typeface="微软雅黑" panose="020B0503020204020204" pitchFamily="34" charset="-122"/>
              </a:rPr>
              <a:t>N</a:t>
            </a:r>
            <a:r>
              <a:rPr lang="zh-CN" altLang="en-US" sz="2100" dirty="0">
                <a:latin typeface="微软雅黑" panose="020B0503020204020204" pitchFamily="34" charset="-122"/>
                <a:ea typeface="微软雅黑" panose="020B0503020204020204" pitchFamily="34" charset="-122"/>
              </a:rPr>
              <a:t>个站点，每个站点在单位时间内的传输概率为</a:t>
            </a:r>
            <a:r>
              <a:rPr lang="en-US" altLang="zh-CN" sz="2100" dirty="0">
                <a:latin typeface="微软雅黑" panose="020B0503020204020204" pitchFamily="34" charset="-122"/>
                <a:ea typeface="微软雅黑" panose="020B0503020204020204" pitchFamily="34" charset="-122"/>
              </a:rPr>
              <a:t>p</a:t>
            </a:r>
          </a:p>
        </p:txBody>
      </p:sp>
      <p:sp>
        <p:nvSpPr>
          <p:cNvPr id="8" name="矩形 7">
            <a:extLst>
              <a:ext uri="{FF2B5EF4-FFF2-40B4-BE49-F238E27FC236}">
                <a16:creationId xmlns:a16="http://schemas.microsoft.com/office/drawing/2014/main" id="{58DB478C-A5B7-462D-8D6B-7BABE55E02E1}"/>
              </a:ext>
            </a:extLst>
          </p:cNvPr>
          <p:cNvSpPr/>
          <p:nvPr/>
        </p:nvSpPr>
        <p:spPr>
          <a:xfrm>
            <a:off x="736601" y="3715148"/>
            <a:ext cx="8077200" cy="1231106"/>
          </a:xfrm>
          <a:prstGeom prst="rect">
            <a:avLst/>
          </a:prstGeom>
        </p:spPr>
        <p:txBody>
          <a:bodyPr wrap="square">
            <a:spAutoFit/>
          </a:bodyPr>
          <a:lstStyle/>
          <a:p>
            <a:pPr>
              <a:buFont typeface="Wingdings" charset="0"/>
              <a:buNone/>
              <a:defRPr/>
            </a:pP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某个站点传输成功概率</a:t>
            </a:r>
            <a:r>
              <a:rPr lang="en-US" altLang="zh-CN" dirty="0">
                <a:latin typeface="微软雅黑" panose="020B0503020204020204" pitchFamily="34" charset="-122"/>
                <a:ea typeface="微软雅黑" panose="020B0503020204020204" pitchFamily="34" charset="-122"/>
              </a:rPr>
              <a:t>) = P(</a:t>
            </a:r>
            <a:r>
              <a:rPr lang="zh-CN" altLang="en-US" dirty="0">
                <a:latin typeface="微软雅黑" panose="020B0503020204020204" pitchFamily="34" charset="-122"/>
                <a:ea typeface="微软雅黑" panose="020B0503020204020204" pitchFamily="34" charset="-122"/>
              </a:rPr>
              <a:t>该站点在</a:t>
            </a:r>
            <a:r>
              <a:rPr lang="en-US" altLang="zh-CN" dirty="0">
                <a:latin typeface="微软雅黑" panose="020B0503020204020204" pitchFamily="34" charset="-122"/>
                <a:ea typeface="微软雅黑" panose="020B0503020204020204" pitchFamily="34" charset="-122"/>
              </a:rPr>
              <a:t>t</a:t>
            </a:r>
            <a:r>
              <a:rPr lang="en-US" altLang="zh-CN" baseline="-25000"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开始传输</a:t>
            </a:r>
            <a:r>
              <a:rPr lang="en-US" altLang="zh-CN" dirty="0">
                <a:latin typeface="微软雅黑" panose="020B0503020204020204" pitchFamily="34" charset="-122"/>
                <a:ea typeface="微软雅黑" panose="020B0503020204020204" pitchFamily="34" charset="-122"/>
              </a:rPr>
              <a:t>) </a:t>
            </a:r>
            <a:r>
              <a:rPr lang="en-US" altLang="zh-CN" baseline="16000"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buFont typeface="Wingdings" charset="0"/>
              <a:buNone/>
              <a:defRPr/>
            </a:pPr>
            <a:r>
              <a:rPr lang="en-US" altLang="zh-CN" dirty="0">
                <a:latin typeface="微软雅黑" panose="020B0503020204020204" pitchFamily="34" charset="-122"/>
                <a:ea typeface="微软雅黑" panose="020B0503020204020204" pitchFamily="34" charset="-122"/>
              </a:rPr>
              <a:t>                                           P(</a:t>
            </a:r>
            <a:r>
              <a:rPr lang="zh-CN" altLang="en-US" dirty="0">
                <a:latin typeface="微软雅黑" panose="020B0503020204020204" pitchFamily="34" charset="-122"/>
                <a:ea typeface="微软雅黑" panose="020B0503020204020204" pitchFamily="34" charset="-122"/>
              </a:rPr>
              <a:t>其他站点在</a:t>
            </a:r>
            <a:r>
              <a:rPr lang="en-US" altLang="zh-CN" dirty="0">
                <a:latin typeface="微软雅黑" panose="020B0503020204020204" pitchFamily="34" charset="-122"/>
                <a:ea typeface="微软雅黑" panose="020B0503020204020204" pitchFamily="34" charset="-122"/>
              </a:rPr>
              <a:t>t</a:t>
            </a:r>
            <a:r>
              <a:rPr lang="en-US" altLang="zh-CN" baseline="-2500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未发生传输</a:t>
            </a:r>
            <a:r>
              <a:rPr lang="en-US" altLang="zh-CN" dirty="0">
                <a:latin typeface="微软雅黑" panose="020B0503020204020204" pitchFamily="34" charset="-122"/>
                <a:ea typeface="微软雅黑" panose="020B0503020204020204" pitchFamily="34" charset="-122"/>
              </a:rPr>
              <a:t>)</a:t>
            </a:r>
          </a:p>
          <a:p>
            <a:pPr>
              <a:buFont typeface="Wingdings" charset="0"/>
              <a:buNone/>
              <a:defRPr/>
            </a:pPr>
            <a:endParaRPr lang="en-US" altLang="zh-CN" dirty="0">
              <a:latin typeface="微软雅黑" panose="020B0503020204020204" pitchFamily="34" charset="-122"/>
              <a:ea typeface="微软雅黑" panose="020B0503020204020204" pitchFamily="34" charset="-122"/>
            </a:endParaRPr>
          </a:p>
          <a:p>
            <a:pPr>
              <a:buFont typeface="Wingdings" charset="0"/>
              <a:buNone/>
              <a:defRPr/>
            </a:pPr>
            <a:r>
              <a:rPr lang="en-US" altLang="zh-CN" sz="2000"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 p </a:t>
            </a:r>
            <a:r>
              <a:rPr lang="en-US" altLang="zh-CN" sz="2000" i="1" baseline="16000"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(1-p)</a:t>
            </a:r>
            <a:r>
              <a:rPr lang="en-US" altLang="zh-CN" sz="2000" b="1" i="1" baseline="30000" dirty="0">
                <a:latin typeface="微软雅黑" panose="020B0503020204020204" pitchFamily="34" charset="-122"/>
                <a:ea typeface="微软雅黑" panose="020B0503020204020204" pitchFamily="34" charset="-122"/>
              </a:rPr>
              <a:t>N-1</a:t>
            </a:r>
            <a:endParaRPr lang="en-US" altLang="zh-CN" i="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4AEB000-2BF2-45BC-8289-3FE0BCFC8BBA}"/>
              </a:ext>
            </a:extLst>
          </p:cNvPr>
          <p:cNvSpPr/>
          <p:nvPr/>
        </p:nvSpPr>
        <p:spPr>
          <a:xfrm>
            <a:off x="5765801" y="5562600"/>
            <a:ext cx="6096000" cy="677108"/>
          </a:xfrm>
          <a:prstGeom prst="rect">
            <a:avLst/>
          </a:prstGeom>
        </p:spPr>
        <p:txBody>
          <a:bodyPr>
            <a:spAutoFit/>
          </a:bodyPr>
          <a:lstStyle/>
          <a:p>
            <a:pPr>
              <a:buFont typeface="Wingdings" charset="0"/>
              <a:buNone/>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选取最优的</a:t>
            </a:r>
            <a:r>
              <a:rPr lang="en-US" altLang="zh-CN" dirty="0">
                <a:latin typeface="微软雅黑" panose="020B0503020204020204" pitchFamily="34" charset="-122"/>
                <a:ea typeface="微软雅黑" panose="020B0503020204020204" pitchFamily="34" charset="-122"/>
              </a:rPr>
              <a:t> p </a:t>
            </a:r>
            <a:r>
              <a:rPr lang="zh-CN" altLang="en-US" dirty="0">
                <a:latin typeface="微软雅黑" panose="020B0503020204020204" pitchFamily="34" charset="-122"/>
                <a:ea typeface="微软雅黑" panose="020B0503020204020204" pitchFamily="34" charset="-122"/>
              </a:rPr>
              <a:t>并使得 </a:t>
            </a:r>
            <a:r>
              <a:rPr lang="en-US" altLang="zh-CN" dirty="0">
                <a:latin typeface="微软雅黑" panose="020B0503020204020204" pitchFamily="34" charset="-122"/>
                <a:ea typeface="微软雅黑" panose="020B0503020204020204" pitchFamily="34" charset="-122"/>
              </a:rPr>
              <a:t>N</a:t>
            </a:r>
          </a:p>
          <a:p>
            <a:pPr>
              <a:buFont typeface="Wingdings" charset="0"/>
              <a:buNone/>
              <a:defRPr/>
            </a:pPr>
            <a:r>
              <a:rPr lang="en-US" altLang="zh-CN" baseline="16000" dirty="0">
                <a:latin typeface="Gill Sans MT" charset="0"/>
              </a:rPr>
              <a:t>                                        </a:t>
            </a:r>
            <a:r>
              <a:rPr lang="en-US" altLang="zh-CN" i="1" baseline="16000" dirty="0">
                <a:latin typeface="Gill Sans MT" charset="0"/>
              </a:rPr>
              <a:t>                                       </a:t>
            </a:r>
            <a:r>
              <a:rPr lang="en-US" altLang="zh-CN" sz="2000" i="1" dirty="0">
                <a:latin typeface="微软雅黑" panose="020B0503020204020204" pitchFamily="34" charset="-122"/>
                <a:ea typeface="微软雅黑" panose="020B0503020204020204" pitchFamily="34" charset="-122"/>
              </a:rPr>
              <a:t>= </a:t>
            </a:r>
            <a:r>
              <a:rPr lang="en-US" altLang="zh-CN" sz="2000" i="1" dirty="0">
                <a:solidFill>
                  <a:srgbClr val="C00000"/>
                </a:solidFill>
                <a:latin typeface="微软雅黑" panose="020B0503020204020204" pitchFamily="34" charset="-122"/>
                <a:ea typeface="微软雅黑" panose="020B0503020204020204" pitchFamily="34" charset="-122"/>
              </a:rPr>
              <a:t>1/e = 0. 368</a:t>
            </a:r>
          </a:p>
        </p:txBody>
      </p:sp>
      <p:grpSp>
        <p:nvGrpSpPr>
          <p:cNvPr id="10" name="Group 10">
            <a:extLst>
              <a:ext uri="{FF2B5EF4-FFF2-40B4-BE49-F238E27FC236}">
                <a16:creationId xmlns:a16="http://schemas.microsoft.com/office/drawing/2014/main" id="{86805D75-BB9C-40FA-A81D-31C7CA7AA85E}"/>
              </a:ext>
            </a:extLst>
          </p:cNvPr>
          <p:cNvGrpSpPr>
            <a:grpSpLocks/>
          </p:cNvGrpSpPr>
          <p:nvPr/>
        </p:nvGrpSpPr>
        <p:grpSpPr bwMode="auto">
          <a:xfrm>
            <a:off x="8509001" y="5713613"/>
            <a:ext cx="736600" cy="90487"/>
            <a:chOff x="3242" y="3679"/>
            <a:chExt cx="464" cy="57"/>
          </a:xfrm>
        </p:grpSpPr>
        <p:sp>
          <p:nvSpPr>
            <p:cNvPr id="11" name="Line 7">
              <a:extLst>
                <a:ext uri="{FF2B5EF4-FFF2-40B4-BE49-F238E27FC236}">
                  <a16:creationId xmlns:a16="http://schemas.microsoft.com/office/drawing/2014/main" id="{B44E5D65-3272-41A9-B589-D7BAB103BD31}"/>
                </a:ext>
              </a:extLst>
            </p:cNvPr>
            <p:cNvSpPr>
              <a:spLocks noChangeShapeType="1"/>
            </p:cNvSpPr>
            <p:nvPr/>
          </p:nvSpPr>
          <p:spPr bwMode="auto">
            <a:xfrm>
              <a:off x="3242" y="3711"/>
              <a:ext cx="207"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2" name="Oval 8">
              <a:extLst>
                <a:ext uri="{FF2B5EF4-FFF2-40B4-BE49-F238E27FC236}">
                  <a16:creationId xmlns:a16="http://schemas.microsoft.com/office/drawing/2014/main" id="{38FCECB5-D702-4C4E-8B42-51A8BBB801C4}"/>
                </a:ext>
              </a:extLst>
            </p:cNvPr>
            <p:cNvSpPr>
              <a:spLocks noChangeArrowheads="1"/>
            </p:cNvSpPr>
            <p:nvPr/>
          </p:nvSpPr>
          <p:spPr bwMode="auto">
            <a:xfrm>
              <a:off x="3494" y="3680"/>
              <a:ext cx="107" cy="56"/>
            </a:xfrm>
            <a:prstGeom prst="ellipse">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13" name="Oval 9">
              <a:extLst>
                <a:ext uri="{FF2B5EF4-FFF2-40B4-BE49-F238E27FC236}">
                  <a16:creationId xmlns:a16="http://schemas.microsoft.com/office/drawing/2014/main" id="{A400AFA1-A830-45C2-A20D-9EB21B2D5A47}"/>
                </a:ext>
              </a:extLst>
            </p:cNvPr>
            <p:cNvSpPr>
              <a:spLocks noChangeArrowheads="1"/>
            </p:cNvSpPr>
            <p:nvPr/>
          </p:nvSpPr>
          <p:spPr bwMode="auto">
            <a:xfrm>
              <a:off x="3599" y="3679"/>
              <a:ext cx="107" cy="56"/>
            </a:xfrm>
            <a:prstGeom prst="ellipse">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grpSp>
      <p:sp>
        <p:nvSpPr>
          <p:cNvPr id="14" name="矩形 13">
            <a:extLst>
              <a:ext uri="{FF2B5EF4-FFF2-40B4-BE49-F238E27FC236}">
                <a16:creationId xmlns:a16="http://schemas.microsoft.com/office/drawing/2014/main" id="{3C4E86CC-FA6F-4EF5-A906-E5D5DC678692}"/>
              </a:ext>
            </a:extLst>
          </p:cNvPr>
          <p:cNvSpPr/>
          <p:nvPr/>
        </p:nvSpPr>
        <p:spPr>
          <a:xfrm>
            <a:off x="7140754" y="5014169"/>
            <a:ext cx="3869970" cy="400110"/>
          </a:xfrm>
          <a:prstGeom prst="rect">
            <a:avLst/>
          </a:prstGeom>
        </p:spPr>
        <p:txBody>
          <a:bodyPr wrap="none">
            <a:spAutoFit/>
          </a:bodyPr>
          <a:lstStyle/>
          <a:p>
            <a:pPr>
              <a:defRPr/>
            </a:pPr>
            <a:r>
              <a:rPr lang="zh-CN" altLang="en-US" sz="2000" dirty="0">
                <a:latin typeface="微软雅黑" panose="020B0503020204020204" pitchFamily="34" charset="-122"/>
                <a:ea typeface="微软雅黑" panose="020B0503020204020204" pitchFamily="34" charset="-122"/>
              </a:rPr>
              <a:t>信道传输成功概率</a:t>
            </a:r>
            <a:r>
              <a:rPr lang="en-US" altLang="zh-CN" sz="2000" dirty="0">
                <a:latin typeface="微软雅黑" panose="020B0503020204020204" pitchFamily="34" charset="-122"/>
                <a:ea typeface="微软雅黑" panose="020B0503020204020204" pitchFamily="34" charset="-122"/>
              </a:rPr>
              <a:t> = </a:t>
            </a:r>
            <a:r>
              <a:rPr lang="en-US" altLang="zh-CN" sz="2000" i="1" dirty="0">
                <a:latin typeface="微软雅黑" panose="020B0503020204020204" pitchFamily="34" charset="-122"/>
                <a:ea typeface="微软雅黑" panose="020B0503020204020204" pitchFamily="34" charset="-122"/>
              </a:rPr>
              <a:t>Np(1-p)</a:t>
            </a:r>
            <a:r>
              <a:rPr lang="en-US" altLang="zh-CN" sz="2000" b="1" i="1" baseline="30000" dirty="0">
                <a:latin typeface="微软雅黑" panose="020B0503020204020204" pitchFamily="34" charset="-122"/>
                <a:ea typeface="微软雅黑" panose="020B0503020204020204" pitchFamily="34" charset="-122"/>
              </a:rPr>
              <a:t>N-1</a:t>
            </a:r>
            <a:endParaRPr lang="en-US" altLang="zh-CN" sz="2000" i="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5763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dirty="0"/>
              <a:t>分隙</a:t>
            </a:r>
            <a:r>
              <a:rPr lang="en-US" altLang="zh-CN" dirty="0"/>
              <a:t>ALOHA</a:t>
            </a:r>
            <a:r>
              <a:rPr lang="zh-CN" altLang="en-US" dirty="0"/>
              <a:t>的效率：基于泊松模型的计算</a:t>
            </a:r>
          </a:p>
        </p:txBody>
      </p:sp>
      <p:sp>
        <p:nvSpPr>
          <p:cNvPr id="36867" name="Rectangle 3"/>
          <p:cNvSpPr>
            <a:spLocks noGrp="1" noChangeArrowheads="1"/>
          </p:cNvSpPr>
          <p:nvPr>
            <p:ph idx="1"/>
          </p:nvPr>
        </p:nvSpPr>
        <p:spPr/>
        <p:txBody>
          <a:bodyPr/>
          <a:lstStyle/>
          <a:p>
            <a:pPr eaLnBrk="1" hangingPunct="1">
              <a:lnSpc>
                <a:spcPct val="150000"/>
              </a:lnSpc>
            </a:pPr>
            <a:r>
              <a:rPr lang="en-US" altLang="zh-CN" dirty="0" err="1">
                <a:latin typeface="微软雅黑" panose="020B0503020204020204" pitchFamily="34" charset="-122"/>
                <a:ea typeface="微软雅黑" panose="020B0503020204020204" pitchFamily="34" charset="-122"/>
              </a:rPr>
              <a:t>Pr</a:t>
            </a:r>
            <a:r>
              <a:rPr lang="en-US" altLang="zh-CN" dirty="0">
                <a:latin typeface="微软雅黑" panose="020B0503020204020204" pitchFamily="34" charset="-122"/>
                <a:ea typeface="微软雅黑" panose="020B0503020204020204" pitchFamily="34" charset="-122"/>
              </a:rPr>
              <a:t>[k=0]</a:t>
            </a:r>
            <a:r>
              <a:rPr lang="en-US" altLang="zh-CN" dirty="0"/>
              <a:t> = e</a:t>
            </a:r>
            <a:r>
              <a:rPr lang="en-US" altLang="zh-CN" baseline="30000" dirty="0"/>
              <a:t>-G</a:t>
            </a:r>
          </a:p>
          <a:p>
            <a:pPr lvl="1" eaLnBrk="1" hangingPunct="1">
              <a:lnSpc>
                <a:spcPct val="150000"/>
              </a:lnSpc>
            </a:pPr>
            <a:r>
              <a:rPr lang="en-US" altLang="zh-CN" dirty="0"/>
              <a:t>P</a:t>
            </a:r>
            <a:r>
              <a:rPr lang="en-US" altLang="zh-CN" baseline="-25000" dirty="0"/>
              <a:t>0</a:t>
            </a:r>
            <a:r>
              <a:rPr lang="en-US" altLang="zh-CN" dirty="0"/>
              <a:t> = </a:t>
            </a:r>
            <a:r>
              <a:rPr lang="en-US" altLang="zh-CN" dirty="0" err="1">
                <a:latin typeface="微软雅黑" panose="020B0503020204020204" pitchFamily="34" charset="-122"/>
                <a:ea typeface="微软雅黑" panose="020B0503020204020204" pitchFamily="34" charset="-122"/>
              </a:rPr>
              <a:t>Pr</a:t>
            </a:r>
            <a:r>
              <a:rPr lang="en-US" altLang="zh-CN" dirty="0">
                <a:latin typeface="微软雅黑" panose="020B0503020204020204" pitchFamily="34" charset="-122"/>
                <a:ea typeface="微软雅黑" panose="020B0503020204020204" pitchFamily="34" charset="-122"/>
              </a:rPr>
              <a:t>[k=0]</a:t>
            </a:r>
            <a:r>
              <a:rPr lang="en-US" altLang="zh-CN" dirty="0"/>
              <a:t> = e</a:t>
            </a:r>
            <a:r>
              <a:rPr lang="en-US" altLang="zh-CN" baseline="30000" dirty="0"/>
              <a:t>-G</a:t>
            </a:r>
            <a:endParaRPr lang="zh-CN" altLang="en-US" dirty="0"/>
          </a:p>
          <a:p>
            <a:pPr lvl="1" eaLnBrk="1" hangingPunct="1">
              <a:lnSpc>
                <a:spcPct val="150000"/>
              </a:lnSpc>
            </a:pPr>
            <a:r>
              <a:rPr lang="en-US" altLang="zh-CN" dirty="0"/>
              <a:t>S = Ge</a:t>
            </a:r>
            <a:r>
              <a:rPr lang="en-US" altLang="zh-CN" baseline="30000" dirty="0"/>
              <a:t>-G</a:t>
            </a:r>
          </a:p>
          <a:p>
            <a:pPr eaLnBrk="1" hangingPunct="1">
              <a:lnSpc>
                <a:spcPct val="150000"/>
              </a:lnSpc>
            </a:pPr>
            <a:r>
              <a:rPr lang="zh-CN" altLang="en-US" dirty="0"/>
              <a:t>在</a:t>
            </a:r>
            <a:r>
              <a:rPr lang="en-US" altLang="zh-CN" dirty="0"/>
              <a:t>G = 1 </a:t>
            </a:r>
            <a:r>
              <a:rPr lang="zh-CN" altLang="en-US" dirty="0"/>
              <a:t>时得到最大吞吐率：</a:t>
            </a:r>
          </a:p>
          <a:p>
            <a:pPr eaLnBrk="1" hangingPunct="1">
              <a:lnSpc>
                <a:spcPct val="150000"/>
              </a:lnSpc>
            </a:pPr>
            <a:r>
              <a:rPr lang="en-US" altLang="zh-CN" dirty="0" err="1"/>
              <a:t>S</a:t>
            </a:r>
            <a:r>
              <a:rPr lang="en-US" altLang="zh-CN" baseline="-25000" dirty="0" err="1"/>
              <a:t>max</a:t>
            </a:r>
            <a:r>
              <a:rPr lang="en-US" altLang="zh-CN" dirty="0"/>
              <a:t>= 1/e ≌ </a:t>
            </a:r>
            <a:r>
              <a:rPr lang="en-US" altLang="zh-CN" dirty="0">
                <a:solidFill>
                  <a:srgbClr val="C00000"/>
                </a:solidFill>
              </a:rPr>
              <a:t>0.368</a:t>
            </a:r>
          </a:p>
          <a:p>
            <a:pPr eaLnBrk="1" hangingPunct="1">
              <a:lnSpc>
                <a:spcPct val="150000"/>
              </a:lnSpc>
            </a:pPr>
            <a:r>
              <a:rPr lang="zh-CN" altLang="en-US" dirty="0"/>
              <a:t>该值是纯</a:t>
            </a:r>
            <a:r>
              <a:rPr lang="en-US" altLang="zh-CN" dirty="0"/>
              <a:t>ALOHA S</a:t>
            </a:r>
            <a:r>
              <a:rPr lang="zh-CN" altLang="en-US" dirty="0"/>
              <a:t>值的两倍</a:t>
            </a:r>
          </a:p>
        </p:txBody>
      </p:sp>
      <p:sp>
        <p:nvSpPr>
          <p:cNvPr id="7" name="灯片编号占位符 3"/>
          <p:cNvSpPr>
            <a:spLocks noGrp="1"/>
          </p:cNvSpPr>
          <p:nvPr>
            <p:ph type="sldNum" sz="quarter" idx="4294967295"/>
          </p:nvPr>
        </p:nvSpPr>
        <p:spPr>
          <a:xfrm>
            <a:off x="8872538" y="6489700"/>
            <a:ext cx="3319462" cy="365125"/>
          </a:xfrm>
        </p:spPr>
        <p:txBody>
          <a:bodyPr/>
          <a:lstStyle/>
          <a:p>
            <a:fld id="{0EB1152A-6694-4C1E-BA08-32A679787F23}" type="slidenum">
              <a:rPr kumimoji="1" lang="zh-CN" altLang="en-US" smtClean="0"/>
              <a:t>84</a:t>
            </a:fld>
            <a:endParaRPr kumimoji="1" lang="zh-CN" altLang="en-US" dirty="0"/>
          </a:p>
        </p:txBody>
      </p:sp>
      <p:sp>
        <p:nvSpPr>
          <p:cNvPr id="8" name="圆角矩形 7"/>
          <p:cNvSpPr/>
          <p:nvPr/>
        </p:nvSpPr>
        <p:spPr>
          <a:xfrm>
            <a:off x="7604759" y="2247900"/>
            <a:ext cx="2814125" cy="16992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200" b="1" dirty="0">
                <a:solidFill>
                  <a:schemeClr val="tx1"/>
                </a:solidFill>
              </a:rPr>
              <a:t>S</a:t>
            </a:r>
            <a:r>
              <a:rPr lang="zh-CN" altLang="en-US" sz="2200" b="1" dirty="0">
                <a:solidFill>
                  <a:schemeClr val="tx1"/>
                </a:solidFill>
              </a:rPr>
              <a:t>：吞吐量</a:t>
            </a:r>
            <a:endParaRPr lang="en-US" altLang="zh-CN" sz="2200" b="1" dirty="0">
              <a:solidFill>
                <a:schemeClr val="tx1"/>
              </a:solidFill>
            </a:endParaRPr>
          </a:p>
          <a:p>
            <a:pPr>
              <a:lnSpc>
                <a:spcPct val="150000"/>
              </a:lnSpc>
            </a:pPr>
            <a:r>
              <a:rPr lang="en-US" altLang="zh-CN" sz="2200" b="1" dirty="0">
                <a:solidFill>
                  <a:schemeClr val="tx1"/>
                </a:solidFill>
              </a:rPr>
              <a:t>G</a:t>
            </a:r>
            <a:r>
              <a:rPr lang="zh-CN" altLang="en-US" sz="2200" b="1" dirty="0">
                <a:solidFill>
                  <a:schemeClr val="tx1"/>
                </a:solidFill>
              </a:rPr>
              <a:t>：网络负载</a:t>
            </a:r>
            <a:endParaRPr lang="en-US" altLang="zh-CN" sz="2200" b="1" dirty="0">
              <a:solidFill>
                <a:schemeClr val="tx1"/>
              </a:solidFill>
            </a:endParaRPr>
          </a:p>
          <a:p>
            <a:pPr>
              <a:lnSpc>
                <a:spcPct val="150000"/>
              </a:lnSpc>
            </a:pPr>
            <a:r>
              <a:rPr lang="en-US" altLang="zh-CN" sz="2200" b="1" dirty="0">
                <a:solidFill>
                  <a:schemeClr val="tx1"/>
                </a:solidFill>
              </a:rPr>
              <a:t>P</a:t>
            </a:r>
            <a:r>
              <a:rPr lang="en-US" altLang="zh-CN" sz="2200" b="1" baseline="-25000" dirty="0">
                <a:solidFill>
                  <a:schemeClr val="tx1"/>
                </a:solidFill>
              </a:rPr>
              <a:t>0</a:t>
            </a:r>
            <a:r>
              <a:rPr lang="zh-CN" altLang="en-US" sz="2200" b="1" dirty="0">
                <a:solidFill>
                  <a:schemeClr val="tx1"/>
                </a:solidFill>
              </a:rPr>
              <a:t>：成功传输概率</a:t>
            </a:r>
          </a:p>
        </p:txBody>
      </p:sp>
    </p:spTree>
    <p:extLst>
      <p:ext uri="{BB962C8B-B14F-4D97-AF65-F5344CB8AC3E}">
        <p14:creationId xmlns:p14="http://schemas.microsoft.com/office/powerpoint/2010/main" val="1037481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dirty="0"/>
              <a:t>小结两种</a:t>
            </a:r>
            <a:r>
              <a:rPr lang="en-US" altLang="zh-CN" dirty="0"/>
              <a:t>ALOHA</a:t>
            </a:r>
            <a:r>
              <a:rPr lang="zh-CN" altLang="en-US" dirty="0"/>
              <a:t>协议</a:t>
            </a:r>
          </a:p>
        </p:txBody>
      </p:sp>
      <p:sp>
        <p:nvSpPr>
          <p:cNvPr id="38915" name="Rectangle 3"/>
          <p:cNvSpPr>
            <a:spLocks noGrp="1" noChangeArrowheads="1"/>
          </p:cNvSpPr>
          <p:nvPr>
            <p:ph idx="1"/>
          </p:nvPr>
        </p:nvSpPr>
        <p:spPr/>
        <p:txBody>
          <a:bodyPr>
            <a:normAutofit lnSpcReduction="10000"/>
          </a:bodyPr>
          <a:lstStyle/>
          <a:p>
            <a:pPr eaLnBrk="1" hangingPunct="1">
              <a:lnSpc>
                <a:spcPct val="120000"/>
              </a:lnSpc>
            </a:pPr>
            <a:r>
              <a:rPr lang="en-US" altLang="zh-CN" sz="2900" dirty="0">
                <a:latin typeface="微软雅黑" panose="020B0503020204020204" pitchFamily="34" charset="-122"/>
                <a:ea typeface="微软雅黑" panose="020B0503020204020204" pitchFamily="34" charset="-122"/>
              </a:rPr>
              <a:t>ALOHA</a:t>
            </a:r>
          </a:p>
          <a:p>
            <a:pPr lvl="1" eaLnBrk="1" hangingPunct="1">
              <a:lnSpc>
                <a:spcPct val="120000"/>
              </a:lnSpc>
            </a:pPr>
            <a:r>
              <a:rPr lang="zh-CN" altLang="en-US" sz="2500" dirty="0">
                <a:latin typeface="微软雅黑" panose="020B0503020204020204" pitchFamily="34" charset="-122"/>
                <a:ea typeface="微软雅黑" panose="020B0503020204020204" pitchFamily="34" charset="-122"/>
              </a:rPr>
              <a:t>冲突危险期</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2D</a:t>
            </a:r>
          </a:p>
          <a:p>
            <a:pPr lvl="1">
              <a:lnSpc>
                <a:spcPct val="120000"/>
              </a:lnSpc>
            </a:pPr>
            <a:r>
              <a:rPr lang="zh-CN" altLang="en-US" sz="2500" dirty="0">
                <a:latin typeface="微软雅黑" panose="020B0503020204020204" pitchFamily="34" charset="-122"/>
                <a:ea typeface="微软雅黑" panose="020B0503020204020204" pitchFamily="34" charset="-122"/>
              </a:rPr>
              <a:t>生成帧均值</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2G</a:t>
            </a:r>
          </a:p>
          <a:p>
            <a:pPr lvl="1" eaLnBrk="1" hangingPunct="1">
              <a:lnSpc>
                <a:spcPct val="120000"/>
              </a:lnSpc>
            </a:pPr>
            <a:r>
              <a:rPr lang="zh-CN" altLang="en-US" sz="2500" dirty="0">
                <a:latin typeface="微软雅黑" panose="020B0503020204020204" pitchFamily="34" charset="-122"/>
                <a:ea typeface="微软雅黑" panose="020B0503020204020204" pitchFamily="34" charset="-122"/>
              </a:rPr>
              <a:t>吞吐量：</a:t>
            </a:r>
            <a:r>
              <a:rPr lang="en-US" altLang="zh-CN" sz="2500" dirty="0">
                <a:latin typeface="微软雅黑" panose="020B0503020204020204" pitchFamily="34" charset="-122"/>
                <a:ea typeface="微软雅黑" panose="020B0503020204020204" pitchFamily="34" charset="-122"/>
              </a:rPr>
              <a:t>S = G P</a:t>
            </a:r>
            <a:r>
              <a:rPr lang="en-US" altLang="zh-CN" sz="2500" baseline="-25000" dirty="0">
                <a:latin typeface="微软雅黑" panose="020B0503020204020204" pitchFamily="34" charset="-122"/>
                <a:ea typeface="微软雅黑" panose="020B0503020204020204" pitchFamily="34" charset="-122"/>
              </a:rPr>
              <a:t>0</a:t>
            </a:r>
            <a:r>
              <a:rPr lang="en-US" altLang="zh-CN" sz="2500" dirty="0">
                <a:latin typeface="微软雅黑" panose="020B0503020204020204" pitchFamily="34" charset="-122"/>
                <a:ea typeface="微软雅黑" panose="020B0503020204020204" pitchFamily="34" charset="-122"/>
              </a:rPr>
              <a:t> = G e</a:t>
            </a:r>
            <a:r>
              <a:rPr lang="en-US" altLang="zh-CN" sz="2500" baseline="30000" dirty="0">
                <a:latin typeface="微软雅黑" panose="020B0503020204020204" pitchFamily="34" charset="-122"/>
                <a:ea typeface="微软雅黑" panose="020B0503020204020204" pitchFamily="34" charset="-122"/>
              </a:rPr>
              <a:t>-2G</a:t>
            </a:r>
            <a:r>
              <a:rPr lang="en-US" altLang="zh-CN" sz="2500" dirty="0">
                <a:latin typeface="微软雅黑" panose="020B0503020204020204" pitchFamily="34" charset="-122"/>
                <a:ea typeface="微软雅黑" panose="020B0503020204020204" pitchFamily="34" charset="-122"/>
              </a:rPr>
              <a:t> </a:t>
            </a:r>
          </a:p>
          <a:p>
            <a:pPr eaLnBrk="1" hangingPunct="1">
              <a:lnSpc>
                <a:spcPct val="120000"/>
              </a:lnSpc>
            </a:pPr>
            <a:r>
              <a:rPr lang="zh-CN" altLang="en-US" sz="2900" dirty="0">
                <a:latin typeface="微软雅黑" panose="020B0503020204020204" pitchFamily="34" charset="-122"/>
                <a:ea typeface="微软雅黑" panose="020B0503020204020204" pitchFamily="34" charset="-122"/>
              </a:rPr>
              <a:t>分隙</a:t>
            </a:r>
            <a:r>
              <a:rPr lang="en-US" altLang="zh-CN" sz="2900" dirty="0">
                <a:latin typeface="微软雅黑" panose="020B0503020204020204" pitchFamily="34" charset="-122"/>
                <a:ea typeface="微软雅黑" panose="020B0503020204020204" pitchFamily="34" charset="-122"/>
              </a:rPr>
              <a:t>ALOHA</a:t>
            </a:r>
            <a:endParaRPr lang="zh-CN" altLang="en-US" sz="1700" dirty="0">
              <a:latin typeface="微软雅黑" panose="020B0503020204020204" pitchFamily="34" charset="-122"/>
              <a:ea typeface="微软雅黑" panose="020B0503020204020204" pitchFamily="34" charset="-122"/>
            </a:endParaRPr>
          </a:p>
          <a:p>
            <a:pPr lvl="1" eaLnBrk="1" hangingPunct="1">
              <a:lnSpc>
                <a:spcPct val="120000"/>
              </a:lnSpc>
            </a:pPr>
            <a:r>
              <a:rPr lang="zh-CN" altLang="en-US" sz="2500" dirty="0">
                <a:latin typeface="微软雅黑" panose="020B0503020204020204" pitchFamily="34" charset="-122"/>
                <a:ea typeface="微软雅黑" panose="020B0503020204020204" pitchFamily="34" charset="-122"/>
              </a:rPr>
              <a:t>以帧时</a:t>
            </a:r>
            <a:r>
              <a:rPr lang="en-US" altLang="zh-CN" sz="2500" dirty="0">
                <a:latin typeface="微软雅黑" panose="020B0503020204020204" pitchFamily="34" charset="-122"/>
                <a:ea typeface="微软雅黑" panose="020B0503020204020204" pitchFamily="34" charset="-122"/>
              </a:rPr>
              <a:t>t</a:t>
            </a:r>
            <a:r>
              <a:rPr lang="zh-CN" altLang="en-US" sz="2500" dirty="0">
                <a:latin typeface="微软雅黑" panose="020B0503020204020204" pitchFamily="34" charset="-122"/>
                <a:ea typeface="微软雅黑" panose="020B0503020204020204" pitchFamily="34" charset="-122"/>
              </a:rPr>
              <a:t>为离散间隔</a:t>
            </a:r>
          </a:p>
          <a:p>
            <a:pPr lvl="1" eaLnBrk="1" hangingPunct="1">
              <a:lnSpc>
                <a:spcPct val="120000"/>
              </a:lnSpc>
            </a:pPr>
            <a:r>
              <a:rPr lang="zh-CN" altLang="en-US" sz="2500" dirty="0">
                <a:latin typeface="微软雅黑" panose="020B0503020204020204" pitchFamily="34" charset="-122"/>
                <a:ea typeface="微软雅黑" panose="020B0503020204020204" pitchFamily="34" charset="-122"/>
              </a:rPr>
              <a:t>冲突危险期减半：</a:t>
            </a:r>
            <a:r>
              <a:rPr lang="en-US" altLang="zh-CN" sz="2500" dirty="0">
                <a:latin typeface="微软雅黑" panose="020B0503020204020204" pitchFamily="34" charset="-122"/>
                <a:ea typeface="微软雅黑" panose="020B0503020204020204" pitchFamily="34" charset="-122"/>
              </a:rPr>
              <a:t>D</a:t>
            </a:r>
          </a:p>
          <a:p>
            <a:pPr lvl="1" eaLnBrk="1" hangingPunct="1">
              <a:lnSpc>
                <a:spcPct val="120000"/>
              </a:lnSpc>
            </a:pPr>
            <a:r>
              <a:rPr lang="zh-CN" altLang="en-US" sz="2500" dirty="0">
                <a:latin typeface="微软雅黑" panose="020B0503020204020204" pitchFamily="34" charset="-122"/>
                <a:ea typeface="微软雅黑" panose="020B0503020204020204" pitchFamily="34" charset="-122"/>
              </a:rPr>
              <a:t>吞吐量：</a:t>
            </a:r>
            <a:r>
              <a:rPr lang="en-US" altLang="zh-CN" sz="2500" dirty="0">
                <a:latin typeface="微软雅黑" panose="020B0503020204020204" pitchFamily="34" charset="-122"/>
                <a:ea typeface="微软雅黑" panose="020B0503020204020204" pitchFamily="34" charset="-122"/>
              </a:rPr>
              <a:t>S = G P</a:t>
            </a:r>
            <a:r>
              <a:rPr lang="en-US" altLang="zh-CN" sz="2500" baseline="-25000" dirty="0">
                <a:latin typeface="微软雅黑" panose="020B0503020204020204" pitchFamily="34" charset="-122"/>
                <a:ea typeface="微软雅黑" panose="020B0503020204020204" pitchFamily="34" charset="-122"/>
              </a:rPr>
              <a:t>0</a:t>
            </a:r>
            <a:r>
              <a:rPr lang="en-US" altLang="zh-CN" sz="2500" dirty="0">
                <a:latin typeface="微软雅黑" panose="020B0503020204020204" pitchFamily="34" charset="-122"/>
                <a:ea typeface="微软雅黑" panose="020B0503020204020204" pitchFamily="34" charset="-122"/>
              </a:rPr>
              <a:t> = G e</a:t>
            </a:r>
            <a:r>
              <a:rPr lang="en-US" altLang="zh-CN" sz="2500" baseline="30000" dirty="0">
                <a:latin typeface="微软雅黑" panose="020B0503020204020204" pitchFamily="34" charset="-122"/>
                <a:ea typeface="微软雅黑" panose="020B0503020204020204" pitchFamily="34" charset="-122"/>
              </a:rPr>
              <a:t>-G</a:t>
            </a:r>
          </a:p>
        </p:txBody>
      </p:sp>
      <p:sp>
        <p:nvSpPr>
          <p:cNvPr id="8" name="灯片编号占位符 3"/>
          <p:cNvSpPr>
            <a:spLocks noGrp="1"/>
          </p:cNvSpPr>
          <p:nvPr>
            <p:ph type="sldNum" sz="quarter" idx="4294967295"/>
          </p:nvPr>
        </p:nvSpPr>
        <p:spPr>
          <a:xfrm>
            <a:off x="8872538" y="6489700"/>
            <a:ext cx="3319462" cy="365125"/>
          </a:xfrm>
        </p:spPr>
        <p:txBody>
          <a:bodyPr/>
          <a:lstStyle/>
          <a:p>
            <a:fld id="{FAA8609A-2631-43E0-BDF5-02AE6FA110A2}" type="slidenum">
              <a:rPr kumimoji="1" lang="zh-CN" altLang="en-US" smtClean="0"/>
              <a:t>85</a:t>
            </a:fld>
            <a:endParaRPr kumimoji="1" lang="zh-CN" altLang="en-US" dirty="0"/>
          </a:p>
        </p:txBody>
      </p:sp>
      <p:pic>
        <p:nvPicPr>
          <p:cNvPr id="5" name="Picture 3" descr="4-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15000" y="1787733"/>
            <a:ext cx="6111465" cy="2792413"/>
          </a:xfrm>
          <a:prstGeom prst="rect">
            <a:avLst/>
          </a:prstGeom>
          <a:noFill/>
        </p:spPr>
      </p:pic>
      <p:sp>
        <p:nvSpPr>
          <p:cNvPr id="2" name="文本框 1">
            <a:extLst>
              <a:ext uri="{FF2B5EF4-FFF2-40B4-BE49-F238E27FC236}">
                <a16:creationId xmlns:a16="http://schemas.microsoft.com/office/drawing/2014/main" id="{A4C81C83-D932-47B2-8519-CC463F798D0D}"/>
              </a:ext>
            </a:extLst>
          </p:cNvPr>
          <p:cNvSpPr txBox="1"/>
          <p:nvPr/>
        </p:nvSpPr>
        <p:spPr>
          <a:xfrm>
            <a:off x="7718678" y="5047100"/>
            <a:ext cx="2813591" cy="923330"/>
          </a:xfrm>
          <a:prstGeom prst="rect">
            <a:avLst/>
          </a:prstGeom>
          <a:noFill/>
        </p:spPr>
        <p:txBody>
          <a:bodyPr wrap="none" rtlCol="0">
            <a:spAutoFit/>
          </a:bodyPr>
          <a:lstStyle/>
          <a:p>
            <a:r>
              <a:rPr lang="zh-CN" altLang="en-US" dirty="0">
                <a:solidFill>
                  <a:srgbClr val="0070C0"/>
                </a:solidFill>
              </a:rPr>
              <a:t>分隙</a:t>
            </a:r>
            <a:r>
              <a:rPr lang="en-US" altLang="zh-CN" dirty="0">
                <a:solidFill>
                  <a:srgbClr val="0070C0"/>
                </a:solidFill>
              </a:rPr>
              <a:t>ALOHA</a:t>
            </a:r>
            <a:r>
              <a:rPr lang="zh-CN" altLang="en-US" dirty="0">
                <a:solidFill>
                  <a:srgbClr val="0070C0"/>
                </a:solidFill>
              </a:rPr>
              <a:t>的应用：</a:t>
            </a:r>
            <a:endParaRPr lang="en-US" altLang="zh-CN" dirty="0">
              <a:solidFill>
                <a:srgbClr val="0070C0"/>
              </a:solidFill>
            </a:endParaRPr>
          </a:p>
          <a:p>
            <a:r>
              <a:rPr lang="zh-CN" altLang="en-US" dirty="0">
                <a:solidFill>
                  <a:srgbClr val="0070C0"/>
                </a:solidFill>
              </a:rPr>
              <a:t>有线电视电缆接入</a:t>
            </a:r>
            <a:r>
              <a:rPr lang="en-US" altLang="zh-CN" dirty="0">
                <a:solidFill>
                  <a:srgbClr val="0070C0"/>
                </a:solidFill>
              </a:rPr>
              <a:t>Internet</a:t>
            </a:r>
          </a:p>
          <a:p>
            <a:r>
              <a:rPr lang="en-US" altLang="zh-CN" dirty="0">
                <a:solidFill>
                  <a:srgbClr val="0070C0"/>
                </a:solidFill>
              </a:rPr>
              <a:t>RFID</a:t>
            </a:r>
            <a:r>
              <a:rPr lang="zh-CN" altLang="en-US" dirty="0">
                <a:solidFill>
                  <a:srgbClr val="0070C0"/>
                </a:solidFill>
              </a:rPr>
              <a:t>多标签独写访问</a:t>
            </a:r>
          </a:p>
        </p:txBody>
      </p:sp>
    </p:spTree>
    <p:extLst>
      <p:ext uri="{BB962C8B-B14F-4D97-AF65-F5344CB8AC3E}">
        <p14:creationId xmlns:p14="http://schemas.microsoft.com/office/powerpoint/2010/main" val="3051212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A35C35-749B-47DD-8333-0D4B37602122}"/>
              </a:ext>
            </a:extLst>
          </p:cNvPr>
          <p:cNvSpPr>
            <a:spLocks noGrp="1"/>
          </p:cNvSpPr>
          <p:nvPr>
            <p:ph type="title"/>
          </p:nvPr>
        </p:nvSpPr>
        <p:spPr/>
        <p:txBody>
          <a:bodyPr/>
          <a:lstStyle/>
          <a:p>
            <a:r>
              <a:rPr lang="zh-CN" altLang="en-US" dirty="0"/>
              <a:t>目录</a:t>
            </a:r>
          </a:p>
        </p:txBody>
      </p:sp>
      <p:sp>
        <p:nvSpPr>
          <p:cNvPr id="7" name="内容占位符 6">
            <a:extLst>
              <a:ext uri="{FF2B5EF4-FFF2-40B4-BE49-F238E27FC236}">
                <a16:creationId xmlns:a16="http://schemas.microsoft.com/office/drawing/2014/main" id="{824D9CC0-37C0-485A-ABDB-37DD72F2701D}"/>
              </a:ext>
            </a:extLst>
          </p:cNvPr>
          <p:cNvSpPr>
            <a:spLocks noGrp="1"/>
          </p:cNvSpPr>
          <p:nvPr>
            <p:ph idx="1"/>
          </p:nvPr>
        </p:nvSpPr>
        <p:spPr/>
        <p:txBody>
          <a:bodyPr/>
          <a:lstStyle/>
          <a:p>
            <a:r>
              <a:rPr lang="zh-CN" altLang="en-US" dirty="0"/>
              <a:t>链路层概述</a:t>
            </a:r>
            <a:endParaRPr lang="en-US" altLang="zh-CN" dirty="0"/>
          </a:p>
          <a:p>
            <a:r>
              <a:rPr lang="zh-CN" altLang="en-US" dirty="0"/>
              <a:t>成帧</a:t>
            </a:r>
            <a:endParaRPr lang="en-US" altLang="zh-CN" dirty="0"/>
          </a:p>
          <a:p>
            <a:r>
              <a:rPr lang="zh-CN" altLang="en-US" dirty="0"/>
              <a:t>差错检测与修复</a:t>
            </a:r>
            <a:endParaRPr lang="en-US" altLang="zh-CN" dirty="0"/>
          </a:p>
          <a:p>
            <a:r>
              <a:rPr lang="zh-CN" altLang="en-US" dirty="0">
                <a:solidFill>
                  <a:srgbClr val="FF0000"/>
                </a:solidFill>
              </a:rPr>
              <a:t>访问控制</a:t>
            </a:r>
            <a:endParaRPr lang="en-US" altLang="zh-CN" dirty="0">
              <a:solidFill>
                <a:srgbClr val="FF0000"/>
              </a:solidFill>
            </a:endParaRPr>
          </a:p>
          <a:p>
            <a:pPr lvl="1"/>
            <a:r>
              <a:rPr lang="zh-CN" altLang="en-US" dirty="0"/>
              <a:t>信道划分：</a:t>
            </a:r>
            <a:r>
              <a:rPr lang="en-US" altLang="zh-CN" dirty="0"/>
              <a:t>TDMA</a:t>
            </a:r>
            <a:r>
              <a:rPr lang="zh-CN" altLang="en-US" dirty="0"/>
              <a:t>、</a:t>
            </a:r>
            <a:r>
              <a:rPr lang="en-US" altLang="zh-CN" dirty="0"/>
              <a:t>FDMA</a:t>
            </a:r>
            <a:r>
              <a:rPr lang="zh-CN" altLang="en-US" dirty="0"/>
              <a:t>、基于编码</a:t>
            </a:r>
            <a:endParaRPr lang="en-US" altLang="zh-CN" dirty="0"/>
          </a:p>
          <a:p>
            <a:pPr lvl="1"/>
            <a:r>
              <a:rPr lang="zh-CN" altLang="en-US" dirty="0">
                <a:solidFill>
                  <a:srgbClr val="FF0000"/>
                </a:solidFill>
              </a:rPr>
              <a:t>随机访问：</a:t>
            </a:r>
            <a:endParaRPr lang="en-US" altLang="zh-CN" dirty="0">
              <a:solidFill>
                <a:srgbClr val="FF0000"/>
              </a:solidFill>
            </a:endParaRPr>
          </a:p>
          <a:p>
            <a:pPr lvl="2"/>
            <a:r>
              <a:rPr lang="en-US" altLang="zh-CN" dirty="0"/>
              <a:t>ALOHA</a:t>
            </a:r>
            <a:r>
              <a:rPr lang="zh-CN" altLang="en-US" dirty="0"/>
              <a:t>类：纯</a:t>
            </a:r>
            <a:r>
              <a:rPr lang="en-US" altLang="zh-CN" dirty="0"/>
              <a:t>ALOHA</a:t>
            </a:r>
            <a:r>
              <a:rPr lang="zh-CN" altLang="en-US" dirty="0"/>
              <a:t>、时隙</a:t>
            </a:r>
            <a:r>
              <a:rPr lang="en-US" altLang="zh-CN" dirty="0"/>
              <a:t>ALOHA</a:t>
            </a:r>
          </a:p>
          <a:p>
            <a:pPr lvl="2"/>
            <a:r>
              <a:rPr lang="en-US" altLang="zh-CN" dirty="0">
                <a:solidFill>
                  <a:srgbClr val="FF0000"/>
                </a:solidFill>
              </a:rPr>
              <a:t>CSMA</a:t>
            </a:r>
            <a:r>
              <a:rPr lang="zh-CN" altLang="en-US" dirty="0">
                <a:solidFill>
                  <a:srgbClr val="FF0000"/>
                </a:solidFill>
              </a:rPr>
              <a:t>类：非持续</a:t>
            </a:r>
            <a:r>
              <a:rPr lang="en-US" altLang="zh-CN" dirty="0">
                <a:solidFill>
                  <a:srgbClr val="FF0000"/>
                </a:solidFill>
              </a:rPr>
              <a:t>CSMA</a:t>
            </a:r>
            <a:r>
              <a:rPr lang="zh-CN" altLang="en-US" dirty="0">
                <a:solidFill>
                  <a:srgbClr val="FF0000"/>
                </a:solidFill>
              </a:rPr>
              <a:t>、</a:t>
            </a:r>
            <a:r>
              <a:rPr lang="en-US" altLang="zh-CN" dirty="0">
                <a:solidFill>
                  <a:srgbClr val="FF0000"/>
                </a:solidFill>
              </a:rPr>
              <a:t>1-</a:t>
            </a:r>
            <a:r>
              <a:rPr lang="zh-CN" altLang="en-US" dirty="0">
                <a:solidFill>
                  <a:srgbClr val="FF0000"/>
                </a:solidFill>
              </a:rPr>
              <a:t>持续</a:t>
            </a:r>
            <a:r>
              <a:rPr lang="en-US" altLang="zh-CN" dirty="0">
                <a:solidFill>
                  <a:srgbClr val="FF0000"/>
                </a:solidFill>
              </a:rPr>
              <a:t>CSMA</a:t>
            </a:r>
            <a:r>
              <a:rPr lang="zh-CN" altLang="en-US" dirty="0">
                <a:solidFill>
                  <a:srgbClr val="FF0000"/>
                </a:solidFill>
              </a:rPr>
              <a:t>、</a:t>
            </a:r>
            <a:r>
              <a:rPr lang="en-US" altLang="zh-CN" dirty="0">
                <a:solidFill>
                  <a:srgbClr val="FF0000"/>
                </a:solidFill>
              </a:rPr>
              <a:t>p-</a:t>
            </a:r>
            <a:r>
              <a:rPr lang="zh-CN" altLang="en-US" dirty="0">
                <a:solidFill>
                  <a:srgbClr val="FF0000"/>
                </a:solidFill>
              </a:rPr>
              <a:t>持续</a:t>
            </a:r>
            <a:r>
              <a:rPr lang="en-US" altLang="zh-CN" dirty="0">
                <a:solidFill>
                  <a:srgbClr val="FF0000"/>
                </a:solidFill>
              </a:rPr>
              <a:t>CSMA</a:t>
            </a:r>
            <a:r>
              <a:rPr lang="zh-CN" altLang="en-US" dirty="0">
                <a:solidFill>
                  <a:srgbClr val="FF0000"/>
                </a:solidFill>
              </a:rPr>
              <a:t>、</a:t>
            </a:r>
            <a:r>
              <a:rPr lang="en-US" altLang="zh-CN" dirty="0">
                <a:solidFill>
                  <a:srgbClr val="FF0000"/>
                </a:solidFill>
              </a:rPr>
              <a:t>CSMA/CD</a:t>
            </a:r>
          </a:p>
          <a:p>
            <a:pPr lvl="1"/>
            <a:r>
              <a:rPr lang="zh-CN" altLang="en-US" dirty="0"/>
              <a:t>轮流协议</a:t>
            </a:r>
          </a:p>
        </p:txBody>
      </p:sp>
      <p:sp>
        <p:nvSpPr>
          <p:cNvPr id="5" name="灯片编号占位符 4">
            <a:extLst>
              <a:ext uri="{FF2B5EF4-FFF2-40B4-BE49-F238E27FC236}">
                <a16:creationId xmlns:a16="http://schemas.microsoft.com/office/drawing/2014/main" id="{78046BEA-48F0-42A7-BA1A-E6890BE5C25D}"/>
              </a:ext>
            </a:extLst>
          </p:cNvPr>
          <p:cNvSpPr>
            <a:spLocks noGrp="1"/>
          </p:cNvSpPr>
          <p:nvPr>
            <p:ph type="sldNum" sz="quarter" idx="11"/>
          </p:nvPr>
        </p:nvSpPr>
        <p:spPr/>
        <p:txBody>
          <a:bodyPr/>
          <a:lstStyle/>
          <a:p>
            <a:pPr>
              <a:defRPr/>
            </a:pPr>
            <a:fld id="{138DC131-9A15-4746-A2F6-35F31BCF58C6}" type="slidenum">
              <a:rPr lang="en-US" smtClean="0"/>
              <a:pPr>
                <a:defRPr/>
              </a:pPr>
              <a:t>86</a:t>
            </a:fld>
            <a:endParaRPr lang="en-US" dirty="0"/>
          </a:p>
        </p:txBody>
      </p:sp>
    </p:spTree>
    <p:extLst>
      <p:ext uri="{BB962C8B-B14F-4D97-AF65-F5344CB8AC3E}">
        <p14:creationId xmlns:p14="http://schemas.microsoft.com/office/powerpoint/2010/main" val="19712542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dirty="0"/>
              <a:t>载波侦听多路访问协议 </a:t>
            </a:r>
            <a:endParaRPr lang="en-US" altLang="zh-CN" sz="1100" dirty="0"/>
          </a:p>
        </p:txBody>
      </p:sp>
      <p:sp>
        <p:nvSpPr>
          <p:cNvPr id="40963" name="Rectangle 3"/>
          <p:cNvSpPr>
            <a:spLocks noGrp="1" noChangeArrowheads="1"/>
          </p:cNvSpPr>
          <p:nvPr>
            <p:ph idx="1"/>
          </p:nvPr>
        </p:nvSpPr>
        <p:spPr/>
        <p:txBody>
          <a:bodyPr/>
          <a:lstStyle/>
          <a:p>
            <a:pPr eaLnBrk="1" hangingPunct="1">
              <a:lnSpc>
                <a:spcPct val="150000"/>
              </a:lnSpc>
            </a:pPr>
            <a:r>
              <a:rPr lang="en-US" altLang="zh-CN" dirty="0"/>
              <a:t>CSMA</a:t>
            </a:r>
            <a:r>
              <a:rPr lang="zh-CN" altLang="en-US" dirty="0"/>
              <a:t>：</a:t>
            </a:r>
            <a:r>
              <a:rPr lang="en-US" altLang="zh-CN" dirty="0"/>
              <a:t>Carrier Sense Multiple Access</a:t>
            </a:r>
          </a:p>
          <a:p>
            <a:pPr eaLnBrk="1" hangingPunct="1">
              <a:lnSpc>
                <a:spcPct val="150000"/>
              </a:lnSpc>
            </a:pPr>
            <a:r>
              <a:rPr lang="zh-CN" altLang="en-US" dirty="0"/>
              <a:t>特点：</a:t>
            </a:r>
            <a:r>
              <a:rPr lang="zh-CN" altLang="en-US" dirty="0">
                <a:latin typeface="Arial" panose="020B0604020202020204" pitchFamily="34" charset="0"/>
              </a:rPr>
              <a:t>“</a:t>
            </a:r>
            <a:r>
              <a:rPr lang="zh-CN" altLang="en-US" dirty="0"/>
              <a:t>先听后发</a:t>
            </a:r>
            <a:r>
              <a:rPr lang="zh-CN" altLang="en-US" dirty="0">
                <a:latin typeface="Arial" panose="020B0604020202020204" pitchFamily="34" charset="0"/>
              </a:rPr>
              <a:t>”</a:t>
            </a:r>
            <a:endParaRPr lang="en-US" altLang="zh-CN" dirty="0">
              <a:latin typeface="Arial" panose="020B0604020202020204" pitchFamily="34" charset="0"/>
            </a:endParaRPr>
          </a:p>
          <a:p>
            <a:pPr lvl="1" eaLnBrk="1" hangingPunct="1">
              <a:lnSpc>
                <a:spcPct val="150000"/>
              </a:lnSpc>
            </a:pPr>
            <a:r>
              <a:rPr lang="zh-CN" altLang="en-US" dirty="0"/>
              <a:t>如果信道空闲，则发送</a:t>
            </a:r>
            <a:endParaRPr lang="en-US" altLang="zh-CN" dirty="0"/>
          </a:p>
          <a:p>
            <a:pPr lvl="1" eaLnBrk="1" hangingPunct="1">
              <a:lnSpc>
                <a:spcPct val="150000"/>
              </a:lnSpc>
            </a:pPr>
            <a:r>
              <a:rPr lang="zh-CN" altLang="en-US" dirty="0"/>
              <a:t>如果信道忙，则推迟发送</a:t>
            </a:r>
            <a:endParaRPr lang="en-US" altLang="zh-CN" dirty="0">
              <a:latin typeface="Arial" panose="020B0604020202020204" pitchFamily="34" charset="0"/>
            </a:endParaRPr>
          </a:p>
          <a:p>
            <a:pPr eaLnBrk="1" hangingPunct="1">
              <a:lnSpc>
                <a:spcPct val="150000"/>
              </a:lnSpc>
            </a:pPr>
            <a:r>
              <a:rPr lang="zh-CN" altLang="en-US" dirty="0">
                <a:latin typeface="Arial" panose="020B0604020202020204" pitchFamily="34" charset="0"/>
              </a:rPr>
              <a:t>类比：会议上有人说话时，不要打断</a:t>
            </a:r>
            <a:endParaRPr lang="zh-CN" altLang="en-US" dirty="0"/>
          </a:p>
        </p:txBody>
      </p:sp>
      <p:sp>
        <p:nvSpPr>
          <p:cNvPr id="9" name="灯片编号占位符 3"/>
          <p:cNvSpPr>
            <a:spLocks noGrp="1"/>
          </p:cNvSpPr>
          <p:nvPr>
            <p:ph type="sldNum" sz="quarter" idx="4294967295"/>
          </p:nvPr>
        </p:nvSpPr>
        <p:spPr>
          <a:xfrm>
            <a:off x="8872538" y="6489700"/>
            <a:ext cx="3319462" cy="365125"/>
          </a:xfrm>
        </p:spPr>
        <p:txBody>
          <a:bodyPr/>
          <a:lstStyle/>
          <a:p>
            <a:fld id="{5373DEC9-35E7-4144-B008-1A9D0C6CC6A1}" type="slidenum">
              <a:rPr kumimoji="1" lang="zh-CN" altLang="en-US" smtClean="0"/>
              <a:t>87</a:t>
            </a:fld>
            <a:endParaRPr kumimoji="1" lang="zh-CN" altLang="en-US" dirty="0"/>
          </a:p>
        </p:txBody>
      </p:sp>
      <p:sp>
        <p:nvSpPr>
          <p:cNvPr id="7" name="波形 6"/>
          <p:cNvSpPr/>
          <p:nvPr/>
        </p:nvSpPr>
        <p:spPr>
          <a:xfrm>
            <a:off x="7620000" y="2209800"/>
            <a:ext cx="3200400" cy="2143572"/>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不再任性！</a:t>
            </a:r>
            <a:endParaRPr lang="en-US" altLang="zh-CN" sz="2800" b="1" dirty="0">
              <a:solidFill>
                <a:srgbClr val="C00000"/>
              </a:solidFill>
            </a:endParaRPr>
          </a:p>
          <a:p>
            <a:pPr algn="ctr">
              <a:lnSpc>
                <a:spcPct val="150000"/>
              </a:lnSpc>
            </a:pPr>
            <a:r>
              <a:rPr lang="zh-CN" altLang="en-US" sz="2800" b="1" dirty="0">
                <a:solidFill>
                  <a:srgbClr val="C00000"/>
                </a:solidFill>
              </a:rPr>
              <a:t>变得礼貌了！</a:t>
            </a:r>
          </a:p>
        </p:txBody>
      </p:sp>
      <p:sp>
        <p:nvSpPr>
          <p:cNvPr id="3" name="文本框 2">
            <a:extLst>
              <a:ext uri="{FF2B5EF4-FFF2-40B4-BE49-F238E27FC236}">
                <a16:creationId xmlns:a16="http://schemas.microsoft.com/office/drawing/2014/main" id="{7DCA1243-5A1F-4F87-837F-BAAF3A3E8F4E}"/>
              </a:ext>
            </a:extLst>
          </p:cNvPr>
          <p:cNvSpPr txBox="1"/>
          <p:nvPr/>
        </p:nvSpPr>
        <p:spPr>
          <a:xfrm>
            <a:off x="2133600" y="5410200"/>
            <a:ext cx="8153400" cy="369332"/>
          </a:xfrm>
          <a:prstGeom prst="rect">
            <a:avLst/>
          </a:prstGeom>
          <a:noFill/>
        </p:spPr>
        <p:txBody>
          <a:bodyPr wrap="square" rtlCol="0">
            <a:spAutoFit/>
          </a:bodyPr>
          <a:lstStyle/>
          <a:p>
            <a:pPr algn="ctr"/>
            <a:r>
              <a:rPr lang="zh-CN" altLang="en-US" dirty="0">
                <a:solidFill>
                  <a:srgbClr val="C00000"/>
                </a:solidFill>
              </a:rPr>
              <a:t>听完之后，决定如何发送有不同策略</a:t>
            </a:r>
            <a:r>
              <a:rPr lang="zh-CN" altLang="en-US" dirty="0"/>
              <a:t>：</a:t>
            </a:r>
            <a:r>
              <a:rPr lang="zh-CN" altLang="en-US" dirty="0">
                <a:solidFill>
                  <a:srgbClr val="0070C0"/>
                </a:solidFill>
              </a:rPr>
              <a:t>非持续式、</a:t>
            </a:r>
            <a:r>
              <a:rPr lang="en-US" altLang="zh-CN" dirty="0">
                <a:solidFill>
                  <a:srgbClr val="0070C0"/>
                </a:solidFill>
              </a:rPr>
              <a:t>1-</a:t>
            </a:r>
            <a:r>
              <a:rPr lang="zh-CN" altLang="en-US" dirty="0">
                <a:solidFill>
                  <a:srgbClr val="0070C0"/>
                </a:solidFill>
              </a:rPr>
              <a:t>持续式、</a:t>
            </a:r>
            <a:r>
              <a:rPr lang="en-US" altLang="zh-CN" dirty="0">
                <a:solidFill>
                  <a:srgbClr val="0070C0"/>
                </a:solidFill>
              </a:rPr>
              <a:t>p-</a:t>
            </a:r>
            <a:r>
              <a:rPr lang="zh-CN" altLang="en-US" dirty="0">
                <a:solidFill>
                  <a:srgbClr val="0070C0"/>
                </a:solidFill>
              </a:rPr>
              <a:t>持续式</a:t>
            </a:r>
          </a:p>
        </p:txBody>
      </p:sp>
    </p:spTree>
    <p:extLst>
      <p:ext uri="{BB962C8B-B14F-4D97-AF65-F5344CB8AC3E}">
        <p14:creationId xmlns:p14="http://schemas.microsoft.com/office/powerpoint/2010/main" val="20511940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a:t> </a:t>
            </a:r>
            <a:r>
              <a:rPr lang="zh-CN" altLang="en-US" dirty="0"/>
              <a:t>非持续式</a:t>
            </a:r>
            <a:r>
              <a:rPr lang="en-US" altLang="zh-CN" dirty="0"/>
              <a:t>CSMA</a:t>
            </a:r>
            <a:endParaRPr lang="zh-CN" altLang="en-US" dirty="0"/>
          </a:p>
        </p:txBody>
      </p:sp>
      <p:sp>
        <p:nvSpPr>
          <p:cNvPr id="43011" name="Rectangle 3"/>
          <p:cNvSpPr>
            <a:spLocks noGrp="1" noChangeArrowheads="1"/>
          </p:cNvSpPr>
          <p:nvPr>
            <p:ph idx="1"/>
          </p:nvPr>
        </p:nvSpPr>
        <p:spPr/>
        <p:txBody>
          <a:bodyPr>
            <a:normAutofit/>
          </a:bodyPr>
          <a:lstStyle/>
          <a:p>
            <a:pPr eaLnBrk="1" hangingPunct="1">
              <a:lnSpc>
                <a:spcPct val="150000"/>
              </a:lnSpc>
            </a:pPr>
            <a:r>
              <a:rPr lang="zh-CN" altLang="en-US" dirty="0">
                <a:solidFill>
                  <a:srgbClr val="C00000"/>
                </a:solidFill>
              </a:rPr>
              <a:t>特点</a:t>
            </a:r>
            <a:endParaRPr lang="zh-CN" altLang="en-US" dirty="0"/>
          </a:p>
          <a:p>
            <a:pPr lvl="1" eaLnBrk="1" hangingPunct="1">
              <a:lnSpc>
                <a:spcPct val="150000"/>
              </a:lnSpc>
            </a:pPr>
            <a:r>
              <a:rPr lang="zh-CN" altLang="en-US" dirty="0"/>
              <a:t>①经侦听，如果介质空闲，开始发送</a:t>
            </a:r>
          </a:p>
          <a:p>
            <a:pPr lvl="1" eaLnBrk="1" hangingPunct="1">
              <a:lnSpc>
                <a:spcPct val="150000"/>
              </a:lnSpc>
            </a:pPr>
            <a:r>
              <a:rPr lang="zh-CN" altLang="en-US" dirty="0"/>
              <a:t>②如果介质忙，则</a:t>
            </a:r>
            <a:r>
              <a:rPr lang="zh-CN" altLang="en-US" dirty="0">
                <a:solidFill>
                  <a:srgbClr val="0070C0"/>
                </a:solidFill>
              </a:rPr>
              <a:t>等待一个随机分布</a:t>
            </a:r>
            <a:r>
              <a:rPr lang="zh-CN" altLang="en-US" dirty="0"/>
              <a:t>的时间，然后重复步骤①</a:t>
            </a:r>
          </a:p>
          <a:p>
            <a:pPr eaLnBrk="1" hangingPunct="1">
              <a:lnSpc>
                <a:spcPct val="150000"/>
              </a:lnSpc>
            </a:pPr>
            <a:r>
              <a:rPr lang="zh-CN" altLang="en-US" dirty="0">
                <a:solidFill>
                  <a:srgbClr val="C00000"/>
                </a:solidFill>
              </a:rPr>
              <a:t>好处</a:t>
            </a:r>
            <a:endParaRPr lang="en-US" altLang="zh-CN" dirty="0">
              <a:solidFill>
                <a:srgbClr val="C00000"/>
              </a:solidFill>
            </a:endParaRPr>
          </a:p>
          <a:p>
            <a:pPr lvl="1">
              <a:lnSpc>
                <a:spcPct val="150000"/>
              </a:lnSpc>
            </a:pPr>
            <a:r>
              <a:rPr lang="zh-CN" altLang="en-US" dirty="0"/>
              <a:t>等待一个随机时间可以减少再次碰撞冲突的可能性</a:t>
            </a:r>
            <a:endParaRPr lang="en-US" altLang="zh-CN" dirty="0"/>
          </a:p>
          <a:p>
            <a:pPr eaLnBrk="1" hangingPunct="1">
              <a:lnSpc>
                <a:spcPct val="150000"/>
              </a:lnSpc>
            </a:pPr>
            <a:r>
              <a:rPr lang="zh-CN" altLang="en-US" dirty="0">
                <a:solidFill>
                  <a:srgbClr val="C00000"/>
                </a:solidFill>
              </a:rPr>
              <a:t>缺点</a:t>
            </a:r>
            <a:endParaRPr lang="en-US" altLang="zh-CN" dirty="0"/>
          </a:p>
          <a:p>
            <a:pPr lvl="1">
              <a:lnSpc>
                <a:spcPct val="150000"/>
              </a:lnSpc>
            </a:pPr>
            <a:r>
              <a:rPr lang="zh-CN" altLang="en-US" dirty="0"/>
              <a:t>等待时间内介质上如果没有数据传送，这段时间是浪费的</a:t>
            </a:r>
          </a:p>
        </p:txBody>
      </p:sp>
      <p:sp>
        <p:nvSpPr>
          <p:cNvPr id="10" name="灯片编号占位符 3"/>
          <p:cNvSpPr>
            <a:spLocks noGrp="1"/>
          </p:cNvSpPr>
          <p:nvPr>
            <p:ph type="sldNum" sz="quarter" idx="4294967295"/>
          </p:nvPr>
        </p:nvSpPr>
        <p:spPr>
          <a:xfrm>
            <a:off x="8872538" y="6489700"/>
            <a:ext cx="3319462" cy="365125"/>
          </a:xfrm>
        </p:spPr>
        <p:txBody>
          <a:bodyPr/>
          <a:lstStyle/>
          <a:p>
            <a:fld id="{CD3F7040-07CA-4082-9C18-29B8D6F4DA40}" type="slidenum">
              <a:rPr kumimoji="1" lang="zh-CN" altLang="en-US" smtClean="0"/>
              <a:t>88</a:t>
            </a:fld>
            <a:endParaRPr kumimoji="1" lang="zh-CN" altLang="en-US" dirty="0"/>
          </a:p>
        </p:txBody>
      </p:sp>
    </p:spTree>
    <p:extLst>
      <p:ext uri="{BB962C8B-B14F-4D97-AF65-F5344CB8AC3E}">
        <p14:creationId xmlns:p14="http://schemas.microsoft.com/office/powerpoint/2010/main" val="3943358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D0B07-94BC-414F-B97D-9AAA93399CF8}"/>
              </a:ext>
            </a:extLst>
          </p:cNvPr>
          <p:cNvSpPr>
            <a:spLocks noGrp="1"/>
          </p:cNvSpPr>
          <p:nvPr>
            <p:ph type="title"/>
          </p:nvPr>
        </p:nvSpPr>
        <p:spPr/>
        <p:txBody>
          <a:bodyPr/>
          <a:lstStyle/>
          <a:p>
            <a:r>
              <a:rPr lang="en-US" altLang="zh-CN" dirty="0"/>
              <a:t>1-</a:t>
            </a:r>
            <a:r>
              <a:rPr lang="zh-CN" altLang="en-US" dirty="0"/>
              <a:t>持续式</a:t>
            </a:r>
            <a:r>
              <a:rPr lang="en-US" altLang="zh-CN" dirty="0"/>
              <a:t>CSMA</a:t>
            </a:r>
            <a:endParaRPr lang="zh-CN" altLang="en-US" dirty="0"/>
          </a:p>
        </p:txBody>
      </p:sp>
      <p:sp>
        <p:nvSpPr>
          <p:cNvPr id="3" name="内容占位符 2">
            <a:extLst>
              <a:ext uri="{FF2B5EF4-FFF2-40B4-BE49-F238E27FC236}">
                <a16:creationId xmlns:a16="http://schemas.microsoft.com/office/drawing/2014/main" id="{903AFCF3-7324-415D-B4BC-95A349F59219}"/>
              </a:ext>
            </a:extLst>
          </p:cNvPr>
          <p:cNvSpPr>
            <a:spLocks noGrp="1"/>
          </p:cNvSpPr>
          <p:nvPr>
            <p:ph idx="1"/>
          </p:nvPr>
        </p:nvSpPr>
        <p:spPr/>
        <p:txBody>
          <a:bodyPr/>
          <a:lstStyle/>
          <a:p>
            <a:pPr eaLnBrk="1" hangingPunct="1"/>
            <a:r>
              <a:rPr lang="zh-CN" altLang="en-US" sz="3200" dirty="0">
                <a:solidFill>
                  <a:srgbClr val="C00000"/>
                </a:solidFill>
              </a:rPr>
              <a:t>步骤</a:t>
            </a:r>
            <a:endParaRPr lang="zh-CN" altLang="en-US" sz="3200" dirty="0"/>
          </a:p>
          <a:p>
            <a:pPr lvl="1" eaLnBrk="1" hangingPunct="1"/>
            <a:r>
              <a:rPr lang="zh-CN" altLang="en-US" dirty="0"/>
              <a:t>①经侦听，如介质空闲，那么</a:t>
            </a:r>
            <a:r>
              <a:rPr lang="zh-CN" altLang="en-US" dirty="0">
                <a:solidFill>
                  <a:srgbClr val="0070C0"/>
                </a:solidFill>
              </a:rPr>
              <a:t>立刻</a:t>
            </a:r>
            <a:r>
              <a:rPr lang="zh-CN" altLang="en-US" dirty="0"/>
              <a:t>发送</a:t>
            </a:r>
          </a:p>
          <a:p>
            <a:pPr lvl="1" eaLnBrk="1" hangingPunct="1"/>
            <a:r>
              <a:rPr lang="zh-CN" altLang="en-US" dirty="0"/>
              <a:t>②如介质忙，持续侦听，一旦空闲</a:t>
            </a:r>
            <a:r>
              <a:rPr lang="zh-CN" altLang="en-US"/>
              <a:t>重复①</a:t>
            </a:r>
            <a:endParaRPr lang="zh-CN" altLang="en-US" dirty="0"/>
          </a:p>
          <a:p>
            <a:pPr eaLnBrk="1" hangingPunct="1"/>
            <a:endParaRPr lang="en-US" altLang="zh-CN" sz="3200" dirty="0">
              <a:solidFill>
                <a:srgbClr val="C00000"/>
              </a:solidFill>
            </a:endParaRPr>
          </a:p>
          <a:p>
            <a:pPr eaLnBrk="1" hangingPunct="1"/>
            <a:r>
              <a:rPr lang="zh-CN" altLang="en-US" dirty="0">
                <a:solidFill>
                  <a:srgbClr val="C00000"/>
                </a:solidFill>
              </a:rPr>
              <a:t>好处</a:t>
            </a:r>
            <a:r>
              <a:rPr lang="zh-CN" altLang="en-US" dirty="0"/>
              <a:t>：</a:t>
            </a:r>
            <a:r>
              <a:rPr lang="zh-CN" altLang="en-US" sz="2400" dirty="0"/>
              <a:t>持续式的延迟时间要少于非持续式</a:t>
            </a:r>
          </a:p>
          <a:p>
            <a:pPr eaLnBrk="1" hangingPunct="1"/>
            <a:endParaRPr lang="en-US" altLang="zh-CN" dirty="0">
              <a:solidFill>
                <a:srgbClr val="C00000"/>
              </a:solidFill>
            </a:endParaRPr>
          </a:p>
          <a:p>
            <a:pPr eaLnBrk="1" hangingPunct="1"/>
            <a:r>
              <a:rPr lang="zh-CN" altLang="en-US" dirty="0">
                <a:solidFill>
                  <a:srgbClr val="C00000"/>
                </a:solidFill>
              </a:rPr>
              <a:t>仍存在问题</a:t>
            </a:r>
            <a:r>
              <a:rPr lang="zh-CN" altLang="en-US" dirty="0"/>
              <a:t>：</a:t>
            </a:r>
            <a:r>
              <a:rPr lang="zh-CN" altLang="en-US" sz="2400" dirty="0"/>
              <a:t>如果两个以上的站等待发送，一旦介质空闲就一定会发生冲突</a:t>
            </a:r>
            <a:endParaRPr lang="en-US" altLang="zh-CN" sz="2400" dirty="0"/>
          </a:p>
          <a:p>
            <a:pPr lvl="1" eaLnBrk="1" hangingPunct="1"/>
            <a:r>
              <a:rPr lang="zh-CN" altLang="en-US" sz="2100" dirty="0"/>
              <a:t>原因：只要空闲就发送，这种方式又被称作</a:t>
            </a:r>
            <a:r>
              <a:rPr lang="en-US" altLang="zh-CN" sz="2100" dirty="0"/>
              <a:t>1-</a:t>
            </a:r>
            <a:r>
              <a:rPr lang="zh-CN" altLang="en-US" sz="2100" dirty="0"/>
              <a:t>持续式</a:t>
            </a:r>
          </a:p>
        </p:txBody>
      </p:sp>
      <p:sp>
        <p:nvSpPr>
          <p:cNvPr id="4" name="灯片编号占位符 3">
            <a:extLst>
              <a:ext uri="{FF2B5EF4-FFF2-40B4-BE49-F238E27FC236}">
                <a16:creationId xmlns:a16="http://schemas.microsoft.com/office/drawing/2014/main" id="{D8CD2F57-CF60-4B97-B712-25D5B699365A}"/>
              </a:ext>
            </a:extLst>
          </p:cNvPr>
          <p:cNvSpPr>
            <a:spLocks noGrp="1"/>
          </p:cNvSpPr>
          <p:nvPr>
            <p:ph type="sldNum" sz="quarter" idx="11"/>
          </p:nvPr>
        </p:nvSpPr>
        <p:spPr/>
        <p:txBody>
          <a:bodyPr/>
          <a:lstStyle/>
          <a:p>
            <a:pPr>
              <a:defRPr/>
            </a:pPr>
            <a:fld id="{3FFE790D-BCFB-4008-9260-CA63AEE325FD}" type="slidenum">
              <a:rPr lang="en-US" smtClean="0"/>
              <a:pPr>
                <a:defRPr/>
              </a:pPr>
              <a:t>89</a:t>
            </a:fld>
            <a:endParaRPr lang="en-US" dirty="0"/>
          </a:p>
        </p:txBody>
      </p:sp>
    </p:spTree>
    <p:extLst>
      <p:ext uri="{BB962C8B-B14F-4D97-AF65-F5344CB8AC3E}">
        <p14:creationId xmlns:p14="http://schemas.microsoft.com/office/powerpoint/2010/main" val="3189634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数据链路层提供的服务</a:t>
            </a:r>
          </a:p>
        </p:txBody>
      </p:sp>
      <p:sp>
        <p:nvSpPr>
          <p:cNvPr id="3" name="内容占位符 2"/>
          <p:cNvSpPr>
            <a:spLocks noGrp="1"/>
          </p:cNvSpPr>
          <p:nvPr>
            <p:ph idx="1"/>
          </p:nvPr>
        </p:nvSpPr>
        <p:spPr/>
        <p:txBody>
          <a:bodyPr>
            <a:normAutofit/>
          </a:bodyPr>
          <a:lstStyle/>
          <a:p>
            <a:r>
              <a:rPr lang="zh-CN" altLang="en-US" dirty="0">
                <a:solidFill>
                  <a:srgbClr val="5B307E"/>
                </a:solidFill>
              </a:rPr>
              <a:t>无确认 无连接 </a:t>
            </a:r>
            <a:r>
              <a:rPr lang="zh-CN" altLang="en-US" dirty="0"/>
              <a:t>服务（</a:t>
            </a:r>
            <a:r>
              <a:rPr lang="en-US" altLang="zh-CN" dirty="0">
                <a:solidFill>
                  <a:srgbClr val="00B0F0"/>
                </a:solidFill>
              </a:rPr>
              <a:t> </a:t>
            </a:r>
            <a:r>
              <a:rPr lang="en-US" altLang="zh-CN" dirty="0">
                <a:solidFill>
                  <a:srgbClr val="7030A0"/>
                </a:solidFill>
              </a:rPr>
              <a:t>Unack</a:t>
            </a:r>
            <a:r>
              <a:rPr lang="en-US" altLang="zh-CN" dirty="0"/>
              <a:t>nowledged connection</a:t>
            </a:r>
            <a:r>
              <a:rPr lang="en-US" altLang="zh-CN" dirty="0">
                <a:solidFill>
                  <a:srgbClr val="7030A0"/>
                </a:solidFill>
              </a:rPr>
              <a:t>less</a:t>
            </a:r>
            <a:r>
              <a:rPr lang="en-US" altLang="zh-CN" dirty="0"/>
              <a:t> </a:t>
            </a:r>
            <a:r>
              <a:rPr lang="zh-CN" altLang="en-US" dirty="0"/>
              <a:t>）</a:t>
            </a:r>
            <a:endParaRPr lang="en-US" altLang="zh-CN" dirty="0"/>
          </a:p>
          <a:p>
            <a:pPr lvl="1"/>
            <a:r>
              <a:rPr lang="zh-CN" altLang="en-US" dirty="0"/>
              <a:t>接收方不对收到的帧进行确认</a:t>
            </a:r>
            <a:endParaRPr lang="en-US" altLang="zh-CN" dirty="0"/>
          </a:p>
          <a:p>
            <a:pPr lvl="1"/>
            <a:r>
              <a:rPr lang="zh-CN" altLang="en-US" dirty="0"/>
              <a:t>适用场景：误码率低的可靠信道；实时通信；</a:t>
            </a:r>
            <a:endParaRPr lang="en-US" altLang="zh-CN" dirty="0"/>
          </a:p>
          <a:p>
            <a:pPr lvl="1"/>
            <a:r>
              <a:rPr lang="zh-CN" altLang="en-US" dirty="0"/>
              <a:t>网络实例：以太网</a:t>
            </a:r>
            <a:endParaRPr lang="en-US" altLang="zh-CN" dirty="0"/>
          </a:p>
          <a:p>
            <a:pPr>
              <a:spcBef>
                <a:spcPts val="2400"/>
              </a:spcBef>
            </a:pPr>
            <a:r>
              <a:rPr lang="zh-CN" altLang="en-US" dirty="0">
                <a:solidFill>
                  <a:srgbClr val="C00000"/>
                </a:solidFill>
              </a:rPr>
              <a:t>有确认 </a:t>
            </a:r>
            <a:r>
              <a:rPr lang="zh-CN" altLang="en-US" dirty="0">
                <a:solidFill>
                  <a:srgbClr val="7030A0"/>
                </a:solidFill>
              </a:rPr>
              <a:t>无连接 </a:t>
            </a:r>
            <a:r>
              <a:rPr lang="zh-CN" altLang="en-US" dirty="0"/>
              <a:t>服务（</a:t>
            </a:r>
            <a:r>
              <a:rPr lang="en-US" altLang="zh-CN" dirty="0">
                <a:solidFill>
                  <a:srgbClr val="00B0F0"/>
                </a:solidFill>
              </a:rPr>
              <a:t> </a:t>
            </a:r>
            <a:r>
              <a:rPr lang="en-US" altLang="zh-CN" dirty="0">
                <a:solidFill>
                  <a:srgbClr val="C00000"/>
                </a:solidFill>
              </a:rPr>
              <a:t>Ack</a:t>
            </a:r>
            <a:r>
              <a:rPr lang="en-US" altLang="zh-CN" dirty="0"/>
              <a:t>nowledged connection</a:t>
            </a:r>
            <a:r>
              <a:rPr lang="en-US" altLang="zh-CN" dirty="0">
                <a:solidFill>
                  <a:srgbClr val="7030A0"/>
                </a:solidFill>
              </a:rPr>
              <a:t>less</a:t>
            </a:r>
            <a:r>
              <a:rPr lang="en-US" altLang="zh-CN" dirty="0"/>
              <a:t> </a:t>
            </a:r>
            <a:r>
              <a:rPr lang="zh-CN" altLang="en-US" dirty="0"/>
              <a:t>）</a:t>
            </a:r>
            <a:endParaRPr lang="en-US" altLang="zh-CN" dirty="0"/>
          </a:p>
          <a:p>
            <a:pPr lvl="1"/>
            <a:r>
              <a:rPr lang="zh-CN" altLang="en-US" dirty="0"/>
              <a:t>每一帧都得到单独的确认</a:t>
            </a:r>
            <a:endParaRPr lang="en-US" altLang="zh-CN" dirty="0"/>
          </a:p>
          <a:p>
            <a:pPr lvl="1"/>
            <a:r>
              <a:rPr lang="zh-CN" altLang="en-US" dirty="0"/>
              <a:t>适用场景：不可靠的信道（无线信道）</a:t>
            </a:r>
            <a:endParaRPr lang="en-US" altLang="zh-CN" dirty="0"/>
          </a:p>
          <a:p>
            <a:pPr lvl="1"/>
            <a:r>
              <a:rPr lang="zh-CN" altLang="en-US" dirty="0"/>
              <a:t>网络实例：</a:t>
            </a:r>
            <a:r>
              <a:rPr lang="en-US" altLang="zh-CN" dirty="0"/>
              <a:t>802.11</a:t>
            </a:r>
          </a:p>
          <a:p>
            <a:pPr>
              <a:spcBef>
                <a:spcPts val="2400"/>
              </a:spcBef>
            </a:pPr>
            <a:r>
              <a:rPr lang="zh-CN" altLang="en-US" dirty="0">
                <a:solidFill>
                  <a:srgbClr val="C00000"/>
                </a:solidFill>
              </a:rPr>
              <a:t>有确认 有连接 </a:t>
            </a:r>
            <a:r>
              <a:rPr lang="zh-CN" altLang="en-US" dirty="0"/>
              <a:t>服务（</a:t>
            </a:r>
            <a:r>
              <a:rPr lang="en-US" altLang="zh-CN" dirty="0">
                <a:solidFill>
                  <a:srgbClr val="00B0F0"/>
                </a:solidFill>
              </a:rPr>
              <a:t> </a:t>
            </a:r>
            <a:r>
              <a:rPr lang="en-US" altLang="zh-CN" dirty="0">
                <a:solidFill>
                  <a:srgbClr val="C00000"/>
                </a:solidFill>
              </a:rPr>
              <a:t>Ack</a:t>
            </a:r>
            <a:r>
              <a:rPr lang="en-US" altLang="zh-CN" dirty="0"/>
              <a:t>nowledged connection-</a:t>
            </a:r>
            <a:r>
              <a:rPr lang="en-US" altLang="zh-CN" dirty="0">
                <a:solidFill>
                  <a:srgbClr val="C00000"/>
                </a:solidFill>
              </a:rPr>
              <a:t>oriented</a:t>
            </a:r>
            <a:r>
              <a:rPr lang="en-US" altLang="zh-CN" dirty="0"/>
              <a:t> </a:t>
            </a:r>
            <a:r>
              <a:rPr lang="zh-CN" altLang="en-US" dirty="0"/>
              <a:t>）</a:t>
            </a:r>
            <a:endParaRPr lang="en-US" altLang="zh-CN" dirty="0"/>
          </a:p>
          <a:p>
            <a:pPr lvl="1"/>
            <a:r>
              <a:rPr lang="zh-CN" altLang="en-US" dirty="0"/>
              <a:t>适用场景：长延迟的不可靠信道</a:t>
            </a:r>
          </a:p>
        </p:txBody>
      </p:sp>
      <p:sp>
        <p:nvSpPr>
          <p:cNvPr id="4" name="灯片编号占位符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B56F8D3-B6FE-4210-B807-D254AC4963A2}"/>
              </a:ext>
            </a:extLst>
          </p:cNvPr>
          <p:cNvSpPr txBox="1"/>
          <p:nvPr/>
        </p:nvSpPr>
        <p:spPr>
          <a:xfrm>
            <a:off x="6206366" y="5638800"/>
            <a:ext cx="5929828" cy="584775"/>
          </a:xfrm>
          <a:prstGeom prst="rect">
            <a:avLst/>
          </a:prstGeom>
          <a:noFill/>
        </p:spPr>
        <p:txBody>
          <a:bodyPr wrap="none" rtlCol="0">
            <a:spAutoFit/>
          </a:bodyPr>
          <a:lstStyle/>
          <a:p>
            <a:r>
              <a:rPr lang="zh-CN" altLang="en-US" sz="3200" dirty="0">
                <a:solidFill>
                  <a:srgbClr val="0070C0"/>
                </a:solidFill>
              </a:rPr>
              <a:t>许多服务被不断放弃、重启使用</a:t>
            </a:r>
            <a:endParaRPr lang="en-US" altLang="zh-CN" sz="3200" dirty="0">
              <a:solidFill>
                <a:srgbClr val="0070C0"/>
              </a:solidFill>
            </a:endParaRPr>
          </a:p>
        </p:txBody>
      </p:sp>
    </p:spTree>
    <p:extLst>
      <p:ext uri="{BB962C8B-B14F-4D97-AF65-F5344CB8AC3E}">
        <p14:creationId xmlns:p14="http://schemas.microsoft.com/office/powerpoint/2010/main" val="33376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left)">
                                      <p:cBhvr>
                                        <p:cTn id="10" dur="500"/>
                                        <p:tgtEl>
                                          <p:spTgt spid="3">
                                            <p:txEl>
                                              <p:pRg st="5" end="5"/>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left)">
                                      <p:cBhvr>
                                        <p:cTn id="13" dur="500"/>
                                        <p:tgtEl>
                                          <p:spTgt spid="3">
                                            <p:txEl>
                                              <p:pRg st="6" end="6"/>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left)">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left)">
                                      <p:cBhvr>
                                        <p:cTn id="21" dur="500"/>
                                        <p:tgtEl>
                                          <p:spTgt spid="3">
                                            <p:txEl>
                                              <p:pRg st="8" end="8"/>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wipe(left)">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D0B07-94BC-414F-B97D-9AAA93399CF8}"/>
              </a:ext>
            </a:extLst>
          </p:cNvPr>
          <p:cNvSpPr>
            <a:spLocks noGrp="1"/>
          </p:cNvSpPr>
          <p:nvPr>
            <p:ph type="title"/>
          </p:nvPr>
        </p:nvSpPr>
        <p:spPr/>
        <p:txBody>
          <a:bodyPr/>
          <a:lstStyle/>
          <a:p>
            <a:r>
              <a:rPr lang="en-US" altLang="zh-CN" dirty="0"/>
              <a:t>p-</a:t>
            </a:r>
            <a:r>
              <a:rPr lang="zh-CN" altLang="en-US" dirty="0"/>
              <a:t>持续式</a:t>
            </a:r>
            <a:r>
              <a:rPr lang="en-US" altLang="zh-CN" dirty="0"/>
              <a:t>CSMA</a:t>
            </a:r>
            <a:endParaRPr lang="zh-CN" altLang="en-US" dirty="0"/>
          </a:p>
        </p:txBody>
      </p:sp>
      <p:sp>
        <p:nvSpPr>
          <p:cNvPr id="3" name="内容占位符 2">
            <a:extLst>
              <a:ext uri="{FF2B5EF4-FFF2-40B4-BE49-F238E27FC236}">
                <a16:creationId xmlns:a16="http://schemas.microsoft.com/office/drawing/2014/main" id="{903AFCF3-7324-415D-B4BC-95A349F59219}"/>
              </a:ext>
            </a:extLst>
          </p:cNvPr>
          <p:cNvSpPr>
            <a:spLocks noGrp="1"/>
          </p:cNvSpPr>
          <p:nvPr>
            <p:ph idx="1"/>
          </p:nvPr>
        </p:nvSpPr>
        <p:spPr/>
        <p:txBody>
          <a:bodyPr/>
          <a:lstStyle/>
          <a:p>
            <a:pPr eaLnBrk="1" hangingPunct="1"/>
            <a:r>
              <a:rPr lang="zh-CN" altLang="en-US" sz="3200" dirty="0">
                <a:solidFill>
                  <a:srgbClr val="C00000"/>
                </a:solidFill>
              </a:rPr>
              <a:t>步骤</a:t>
            </a:r>
            <a:endParaRPr lang="zh-CN" altLang="en-US" sz="3200" dirty="0"/>
          </a:p>
          <a:p>
            <a:pPr lvl="1" eaLnBrk="1" hangingPunct="1"/>
            <a:r>
              <a:rPr lang="zh-CN" altLang="en-US" dirty="0"/>
              <a:t>①经侦听，如介质空闲，那么以 </a:t>
            </a:r>
            <a:r>
              <a:rPr lang="en-US" altLang="zh-CN" dirty="0"/>
              <a:t>p</a:t>
            </a:r>
            <a:r>
              <a:rPr lang="zh-CN" altLang="en-US" dirty="0"/>
              <a:t>的概率</a:t>
            </a:r>
            <a:r>
              <a:rPr lang="zh-CN" altLang="en-US" dirty="0">
                <a:solidFill>
                  <a:srgbClr val="0070C0"/>
                </a:solidFill>
              </a:rPr>
              <a:t>立刻</a:t>
            </a:r>
            <a:r>
              <a:rPr lang="zh-CN" altLang="en-US" dirty="0"/>
              <a:t>发送，以</a:t>
            </a:r>
            <a:r>
              <a:rPr lang="en-US" altLang="zh-CN" dirty="0"/>
              <a:t>(1</a:t>
            </a:r>
            <a:r>
              <a:rPr lang="en-US" altLang="zh-CN" dirty="0">
                <a:latin typeface="Arial" panose="020B0604020202020204" pitchFamily="34" charset="0"/>
              </a:rPr>
              <a:t>–</a:t>
            </a:r>
            <a:r>
              <a:rPr lang="en-US" altLang="zh-CN" dirty="0"/>
              <a:t>p)</a:t>
            </a:r>
            <a:r>
              <a:rPr lang="zh-CN" altLang="en-US" dirty="0"/>
              <a:t>的概率</a:t>
            </a:r>
            <a:r>
              <a:rPr lang="zh-CN" altLang="en-US" dirty="0">
                <a:solidFill>
                  <a:srgbClr val="0070C0"/>
                </a:solidFill>
              </a:rPr>
              <a:t>推迟</a:t>
            </a:r>
            <a:r>
              <a:rPr lang="zh-CN" altLang="en-US" dirty="0"/>
              <a:t>一个时间单元再进行处理</a:t>
            </a:r>
          </a:p>
          <a:p>
            <a:pPr lvl="1" eaLnBrk="1" hangingPunct="1"/>
            <a:r>
              <a:rPr lang="zh-CN" altLang="en-US" dirty="0"/>
              <a:t>②如介质忙，持续侦听，一旦空闲重复①</a:t>
            </a:r>
          </a:p>
          <a:p>
            <a:pPr lvl="1" eaLnBrk="1" hangingPunct="1"/>
            <a:r>
              <a:rPr lang="zh-CN" altLang="en-US" dirty="0"/>
              <a:t>③如果发送已推迟一个时间单元，再重复步骤①</a:t>
            </a:r>
          </a:p>
          <a:p>
            <a:pPr eaLnBrk="1" hangingPunct="1"/>
            <a:endParaRPr lang="en-US" altLang="zh-CN" sz="3200" dirty="0">
              <a:solidFill>
                <a:srgbClr val="C00000"/>
              </a:solidFill>
            </a:endParaRPr>
          </a:p>
          <a:p>
            <a:pPr eaLnBrk="1" hangingPunct="1"/>
            <a:r>
              <a:rPr lang="zh-CN" altLang="en-US" sz="3200" dirty="0">
                <a:solidFill>
                  <a:srgbClr val="C00000"/>
                </a:solidFill>
              </a:rPr>
              <a:t>注意</a:t>
            </a:r>
            <a:endParaRPr lang="en-US" altLang="zh-CN" sz="3200" dirty="0"/>
          </a:p>
          <a:p>
            <a:pPr lvl="1"/>
            <a:r>
              <a:rPr lang="en-US" altLang="zh-CN" dirty="0">
                <a:solidFill>
                  <a:srgbClr val="0070C0"/>
                </a:solidFill>
              </a:rPr>
              <a:t>1-</a:t>
            </a:r>
            <a:r>
              <a:rPr lang="zh-CN" altLang="en-US" dirty="0">
                <a:solidFill>
                  <a:srgbClr val="0070C0"/>
                </a:solidFill>
              </a:rPr>
              <a:t>持续式</a:t>
            </a:r>
            <a:r>
              <a:rPr lang="zh-CN" altLang="en-US" dirty="0"/>
              <a:t>是</a:t>
            </a:r>
            <a:r>
              <a:rPr lang="en-US" altLang="zh-CN" dirty="0">
                <a:solidFill>
                  <a:srgbClr val="0070C0"/>
                </a:solidFill>
              </a:rPr>
              <a:t>p-</a:t>
            </a:r>
            <a:r>
              <a:rPr lang="zh-CN" altLang="en-US" dirty="0">
                <a:solidFill>
                  <a:srgbClr val="0070C0"/>
                </a:solidFill>
              </a:rPr>
              <a:t>持续式</a:t>
            </a:r>
            <a:r>
              <a:rPr lang="zh-CN" altLang="en-US" dirty="0"/>
              <a:t>的特例</a:t>
            </a:r>
            <a:endParaRPr lang="en-US" altLang="zh-CN" sz="2800" dirty="0"/>
          </a:p>
          <a:p>
            <a:endParaRPr lang="zh-CN" altLang="en-US" dirty="0"/>
          </a:p>
        </p:txBody>
      </p:sp>
      <p:sp>
        <p:nvSpPr>
          <p:cNvPr id="4" name="灯片编号占位符 3">
            <a:extLst>
              <a:ext uri="{FF2B5EF4-FFF2-40B4-BE49-F238E27FC236}">
                <a16:creationId xmlns:a16="http://schemas.microsoft.com/office/drawing/2014/main" id="{D8CD2F57-CF60-4B97-B712-25D5B699365A}"/>
              </a:ext>
            </a:extLst>
          </p:cNvPr>
          <p:cNvSpPr>
            <a:spLocks noGrp="1"/>
          </p:cNvSpPr>
          <p:nvPr>
            <p:ph type="sldNum" sz="quarter" idx="11"/>
          </p:nvPr>
        </p:nvSpPr>
        <p:spPr/>
        <p:txBody>
          <a:bodyPr/>
          <a:lstStyle/>
          <a:p>
            <a:pPr>
              <a:defRPr/>
            </a:pPr>
            <a:fld id="{3FFE790D-BCFB-4008-9260-CA63AEE325FD}" type="slidenum">
              <a:rPr lang="en-US" smtClean="0"/>
              <a:pPr>
                <a:defRPr/>
              </a:pPr>
              <a:t>90</a:t>
            </a:fld>
            <a:endParaRPr lang="en-US" dirty="0"/>
          </a:p>
        </p:txBody>
      </p:sp>
    </p:spTree>
    <p:extLst>
      <p:ext uri="{BB962C8B-B14F-4D97-AF65-F5344CB8AC3E}">
        <p14:creationId xmlns:p14="http://schemas.microsoft.com/office/powerpoint/2010/main" val="1397282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dirty="0"/>
              <a:t>问题：先听再发，避免了冲突吗？</a:t>
            </a:r>
          </a:p>
        </p:txBody>
      </p:sp>
      <p:sp>
        <p:nvSpPr>
          <p:cNvPr id="46083" name="Rectangle 3"/>
          <p:cNvSpPr>
            <a:spLocks noGrp="1" noChangeArrowheads="1"/>
          </p:cNvSpPr>
          <p:nvPr>
            <p:ph idx="1"/>
          </p:nvPr>
        </p:nvSpPr>
        <p:spPr/>
        <p:txBody>
          <a:bodyPr>
            <a:normAutofit/>
          </a:bodyPr>
          <a:lstStyle/>
          <a:p>
            <a:pPr eaLnBrk="1" hangingPunct="1">
              <a:lnSpc>
                <a:spcPct val="150000"/>
              </a:lnSpc>
            </a:pPr>
            <a:r>
              <a:rPr lang="en-US" altLang="zh-CN" dirty="0">
                <a:latin typeface="微软雅黑" panose="020B0503020204020204" pitchFamily="34" charset="-122"/>
                <a:ea typeface="微软雅黑" panose="020B0503020204020204" pitchFamily="34" charset="-122"/>
              </a:rPr>
              <a:t>CSMA</a:t>
            </a:r>
            <a:r>
              <a:rPr lang="zh-CN" altLang="en-US" dirty="0">
                <a:latin typeface="微软雅黑" panose="020B0503020204020204" pitchFamily="34" charset="-122"/>
                <a:ea typeface="微软雅黑" panose="020B0503020204020204" pitchFamily="34" charset="-122"/>
              </a:rPr>
              <a:t>：如侦听到介质上无数据发送才发送，发送后</a:t>
            </a:r>
            <a:r>
              <a:rPr lang="zh-CN" altLang="en-US" dirty="0">
                <a:solidFill>
                  <a:srgbClr val="C00000"/>
                </a:solidFill>
                <a:latin typeface="微软雅黑" panose="020B0503020204020204" pitchFamily="34" charset="-122"/>
                <a:ea typeface="微软雅黑" panose="020B0503020204020204" pitchFamily="34" charset="-122"/>
              </a:rPr>
              <a:t>还会发生冲突吗</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eaLnBrk="1" hangingPunct="1">
              <a:lnSpc>
                <a:spcPct val="150000"/>
              </a:lnSpc>
            </a:pPr>
            <a:r>
              <a:rPr lang="zh-CN" altLang="en-US" dirty="0">
                <a:latin typeface="微软雅黑" panose="020B0503020204020204" pitchFamily="34" charset="-122"/>
                <a:ea typeface="微软雅黑" panose="020B0503020204020204" pitchFamily="34" charset="-122"/>
              </a:rPr>
              <a:t>肯定会！</a:t>
            </a:r>
            <a:endParaRPr lang="en-US" altLang="zh-CN" dirty="0">
              <a:latin typeface="微软雅黑" panose="020B0503020204020204" pitchFamily="34" charset="-122"/>
              <a:ea typeface="微软雅黑" panose="020B0503020204020204" pitchFamily="34" charset="-122"/>
            </a:endParaRPr>
          </a:p>
          <a:p>
            <a:pPr eaLnBrk="1" hangingPunct="1">
              <a:lnSpc>
                <a:spcPct val="150000"/>
              </a:lnSpc>
            </a:pPr>
            <a:r>
              <a:rPr lang="zh-CN" altLang="en-US" dirty="0">
                <a:latin typeface="微软雅黑" panose="020B0503020204020204" pitchFamily="34" charset="-122"/>
                <a:ea typeface="微软雅黑" panose="020B0503020204020204" pitchFamily="34" charset="-122"/>
              </a:rPr>
              <a:t>两种情形</a:t>
            </a:r>
          </a:p>
          <a:p>
            <a:pPr lvl="1" eaLnBrk="1" hangingPunct="1">
              <a:lnSpc>
                <a:spcPct val="15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）刚好同时传送；（</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）来自其他站点的传播延迟时间</a:t>
            </a:r>
          </a:p>
        </p:txBody>
      </p:sp>
      <p:sp>
        <p:nvSpPr>
          <p:cNvPr id="8" name="灯片编号占位符 3"/>
          <p:cNvSpPr>
            <a:spLocks noGrp="1"/>
          </p:cNvSpPr>
          <p:nvPr>
            <p:ph type="sldNum" sz="quarter" idx="4294967295"/>
          </p:nvPr>
        </p:nvSpPr>
        <p:spPr>
          <a:xfrm>
            <a:off x="8872538" y="6489700"/>
            <a:ext cx="3319462" cy="365125"/>
          </a:xfrm>
        </p:spPr>
        <p:txBody>
          <a:bodyPr/>
          <a:lstStyle/>
          <a:p>
            <a:fld id="{D44C61EC-86B3-4244-B1A9-B9464F643648}" type="slidenum">
              <a:rPr kumimoji="1" lang="zh-CN" altLang="en-US" smtClean="0"/>
              <a:t>91</a:t>
            </a:fld>
            <a:endParaRPr kumimoji="1" lang="zh-CN" altLang="en-US" dirty="0"/>
          </a:p>
        </p:txBody>
      </p:sp>
      <p:sp>
        <p:nvSpPr>
          <p:cNvPr id="5" name="波形 4"/>
          <p:cNvSpPr/>
          <p:nvPr/>
        </p:nvSpPr>
        <p:spPr>
          <a:xfrm>
            <a:off x="613354" y="4685142"/>
            <a:ext cx="7572895" cy="1145309"/>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不再任性了的</a:t>
            </a:r>
            <a:r>
              <a:rPr lang="en-US" altLang="zh-CN" sz="2800" b="1" dirty="0">
                <a:solidFill>
                  <a:srgbClr val="C00000"/>
                </a:solidFill>
              </a:rPr>
              <a:t>CSMA</a:t>
            </a:r>
            <a:r>
              <a:rPr lang="zh-CN" altLang="en-US" sz="2800" b="1" dirty="0">
                <a:solidFill>
                  <a:srgbClr val="C00000"/>
                </a:solidFill>
              </a:rPr>
              <a:t>还会发生冲突吗？</a:t>
            </a:r>
          </a:p>
        </p:txBody>
      </p:sp>
      <p:pic>
        <p:nvPicPr>
          <p:cNvPr id="6" name="图片 5"/>
          <p:cNvPicPr>
            <a:picLocks noChangeAspect="1"/>
          </p:cNvPicPr>
          <p:nvPr/>
        </p:nvPicPr>
        <p:blipFill>
          <a:blip r:embed="rId3"/>
          <a:stretch>
            <a:fillRect/>
          </a:stretch>
        </p:blipFill>
        <p:spPr>
          <a:xfrm>
            <a:off x="8558137" y="2586565"/>
            <a:ext cx="3505354" cy="2860580"/>
          </a:xfrm>
          <a:prstGeom prst="rect">
            <a:avLst/>
          </a:prstGeom>
        </p:spPr>
      </p:pic>
      <p:sp>
        <p:nvSpPr>
          <p:cNvPr id="2" name="矩形 1">
            <a:extLst>
              <a:ext uri="{FF2B5EF4-FFF2-40B4-BE49-F238E27FC236}">
                <a16:creationId xmlns:a16="http://schemas.microsoft.com/office/drawing/2014/main" id="{2B4461DF-BFF3-4FF3-8302-831684CA0877}"/>
              </a:ext>
            </a:extLst>
          </p:cNvPr>
          <p:cNvSpPr/>
          <p:nvPr/>
        </p:nvSpPr>
        <p:spPr>
          <a:xfrm>
            <a:off x="7848600" y="5715000"/>
            <a:ext cx="4419600" cy="646331"/>
          </a:xfrm>
          <a:prstGeom prst="rect">
            <a:avLst/>
          </a:prstGeom>
        </p:spPr>
        <p:txBody>
          <a:bodyPr wrap="square">
            <a:spAutoFit/>
          </a:bodyPr>
          <a:lstStyle/>
          <a:p>
            <a:r>
              <a:rPr lang="zh-CN" altLang="en-US" dirty="0">
                <a:solidFill>
                  <a:srgbClr val="0070C0"/>
                </a:solidFill>
              </a:rPr>
              <a:t>类比：食堂里一个快吃完的人有两个等餐的人，一旦吃完，两个人都争抢这个位子</a:t>
            </a:r>
          </a:p>
        </p:txBody>
      </p:sp>
    </p:spTree>
    <p:extLst>
      <p:ext uri="{BB962C8B-B14F-4D97-AF65-F5344CB8AC3E}">
        <p14:creationId xmlns:p14="http://schemas.microsoft.com/office/powerpoint/2010/main" val="1233642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178D1-2A78-42DE-B411-DDC7F5390461}"/>
              </a:ext>
            </a:extLst>
          </p:cNvPr>
          <p:cNvSpPr>
            <a:spLocks noGrp="1"/>
          </p:cNvSpPr>
          <p:nvPr>
            <p:ph type="title"/>
          </p:nvPr>
        </p:nvSpPr>
        <p:spPr/>
        <p:txBody>
          <a:bodyPr/>
          <a:lstStyle/>
          <a:p>
            <a:r>
              <a:rPr lang="zh-CN" altLang="en-US" dirty="0"/>
              <a:t>冲突仍可能发生</a:t>
            </a:r>
          </a:p>
        </p:txBody>
      </p:sp>
      <p:sp>
        <p:nvSpPr>
          <p:cNvPr id="3" name="内容占位符 2">
            <a:extLst>
              <a:ext uri="{FF2B5EF4-FFF2-40B4-BE49-F238E27FC236}">
                <a16:creationId xmlns:a16="http://schemas.microsoft.com/office/drawing/2014/main" id="{876BAF8D-C389-460B-902A-6DEAA3E347A4}"/>
              </a:ext>
            </a:extLst>
          </p:cNvPr>
          <p:cNvSpPr>
            <a:spLocks noGrp="1"/>
          </p:cNvSpPr>
          <p:nvPr>
            <p:ph idx="1"/>
          </p:nvPr>
        </p:nvSpPr>
        <p:spPr/>
        <p:txBody>
          <a:bodyPr/>
          <a:lstStyle/>
          <a:p>
            <a:r>
              <a:rPr lang="zh-CN" altLang="en-US" dirty="0"/>
              <a:t>传播时延导致</a:t>
            </a:r>
            <a:r>
              <a:rPr lang="en-US" altLang="zh-CN" dirty="0"/>
              <a:t>2</a:t>
            </a:r>
            <a:r>
              <a:rPr lang="zh-CN" altLang="en-US" dirty="0"/>
              <a:t>个站点不能立即检测到冲突</a:t>
            </a:r>
            <a:endParaRPr lang="en-US" altLang="zh-CN" dirty="0"/>
          </a:p>
          <a:p>
            <a:endParaRPr lang="en-US" altLang="zh-CN" dirty="0"/>
          </a:p>
          <a:p>
            <a:r>
              <a:rPr lang="zh-CN" altLang="en-US" dirty="0"/>
              <a:t>冲突发生时，整个传输都将被浪费</a:t>
            </a:r>
            <a:endParaRPr lang="en-US" altLang="zh-CN" dirty="0"/>
          </a:p>
          <a:p>
            <a:endParaRPr lang="en-US" altLang="zh-CN" dirty="0"/>
          </a:p>
          <a:p>
            <a:r>
              <a:rPr lang="zh-CN" altLang="en-US" dirty="0"/>
              <a:t>冲突概率由传播时延决定</a:t>
            </a:r>
          </a:p>
        </p:txBody>
      </p:sp>
      <p:sp>
        <p:nvSpPr>
          <p:cNvPr id="4" name="灯片编号占位符 3">
            <a:extLst>
              <a:ext uri="{FF2B5EF4-FFF2-40B4-BE49-F238E27FC236}">
                <a16:creationId xmlns:a16="http://schemas.microsoft.com/office/drawing/2014/main" id="{4A63B8B1-7603-4849-80BA-90C529267F4E}"/>
              </a:ext>
            </a:extLst>
          </p:cNvPr>
          <p:cNvSpPr>
            <a:spLocks noGrp="1"/>
          </p:cNvSpPr>
          <p:nvPr>
            <p:ph type="sldNum" sz="quarter" idx="11"/>
          </p:nvPr>
        </p:nvSpPr>
        <p:spPr/>
        <p:txBody>
          <a:bodyPr/>
          <a:lstStyle/>
          <a:p>
            <a:pPr>
              <a:defRPr/>
            </a:pPr>
            <a:fld id="{3FFE790D-BCFB-4008-9260-CA63AEE325FD}" type="slidenum">
              <a:rPr lang="en-US" smtClean="0"/>
              <a:pPr>
                <a:defRPr/>
              </a:pPr>
              <a:t>92</a:t>
            </a:fld>
            <a:endParaRPr lang="en-US" dirty="0"/>
          </a:p>
        </p:txBody>
      </p:sp>
      <p:pic>
        <p:nvPicPr>
          <p:cNvPr id="29" name="Picture 3" descr="5">
            <a:extLst>
              <a:ext uri="{FF2B5EF4-FFF2-40B4-BE49-F238E27FC236}">
                <a16:creationId xmlns:a16="http://schemas.microsoft.com/office/drawing/2014/main" id="{BBBE41CD-93FF-4191-A866-FD8078FE5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0576" y="1223963"/>
            <a:ext cx="4287837" cy="504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Rectangle 6">
            <a:extLst>
              <a:ext uri="{FF2B5EF4-FFF2-40B4-BE49-F238E27FC236}">
                <a16:creationId xmlns:a16="http://schemas.microsoft.com/office/drawing/2014/main" id="{C411F957-20DC-4BAE-857D-7B61E426E5FD}"/>
              </a:ext>
            </a:extLst>
          </p:cNvPr>
          <p:cNvSpPr>
            <a:spLocks noChangeArrowheads="1"/>
          </p:cNvSpPr>
          <p:nvPr/>
        </p:nvSpPr>
        <p:spPr bwMode="auto">
          <a:xfrm>
            <a:off x="8218488" y="785812"/>
            <a:ext cx="2568575"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zh-CN" altLang="en-US" sz="1600" dirty="0">
                <a:latin typeface="Arial" charset="0"/>
              </a:rPr>
              <a:t>站点</a:t>
            </a:r>
            <a:endParaRPr lang="en-US" sz="2000" dirty="0">
              <a:latin typeface="Arial" charset="0"/>
            </a:endParaRPr>
          </a:p>
        </p:txBody>
      </p:sp>
      <p:sp>
        <p:nvSpPr>
          <p:cNvPr id="31" name="Rectangle 87">
            <a:extLst>
              <a:ext uri="{FF2B5EF4-FFF2-40B4-BE49-F238E27FC236}">
                <a16:creationId xmlns:a16="http://schemas.microsoft.com/office/drawing/2014/main" id="{5A5A941D-D5B7-4CA3-896E-25AD4ACE8595}"/>
              </a:ext>
            </a:extLst>
          </p:cNvPr>
          <p:cNvSpPr>
            <a:spLocks noChangeArrowheads="1"/>
          </p:cNvSpPr>
          <p:nvPr/>
        </p:nvSpPr>
        <p:spPr bwMode="auto">
          <a:xfrm>
            <a:off x="7315201" y="2241549"/>
            <a:ext cx="4113212" cy="99736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2" name="Rectangle 88">
            <a:extLst>
              <a:ext uri="{FF2B5EF4-FFF2-40B4-BE49-F238E27FC236}">
                <a16:creationId xmlns:a16="http://schemas.microsoft.com/office/drawing/2014/main" id="{6EA27D52-2FFD-4541-AB8F-9438935D101B}"/>
              </a:ext>
            </a:extLst>
          </p:cNvPr>
          <p:cNvSpPr>
            <a:spLocks noChangeArrowheads="1"/>
          </p:cNvSpPr>
          <p:nvPr/>
        </p:nvSpPr>
        <p:spPr bwMode="auto">
          <a:xfrm>
            <a:off x="7532688" y="2711450"/>
            <a:ext cx="3725863"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3" name="Rectangle 90">
            <a:extLst>
              <a:ext uri="{FF2B5EF4-FFF2-40B4-BE49-F238E27FC236}">
                <a16:creationId xmlns:a16="http://schemas.microsoft.com/office/drawing/2014/main" id="{2CBD4C12-A6B1-41A8-913E-86759847B521}"/>
              </a:ext>
            </a:extLst>
          </p:cNvPr>
          <p:cNvSpPr>
            <a:spLocks noChangeArrowheads="1"/>
          </p:cNvSpPr>
          <p:nvPr/>
        </p:nvSpPr>
        <p:spPr bwMode="auto">
          <a:xfrm>
            <a:off x="7494588" y="2963862"/>
            <a:ext cx="3763963" cy="16240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4" name="Rectangle 91">
            <a:extLst>
              <a:ext uri="{FF2B5EF4-FFF2-40B4-BE49-F238E27FC236}">
                <a16:creationId xmlns:a16="http://schemas.microsoft.com/office/drawing/2014/main" id="{F7D6E1C8-208F-4D68-A095-336217BB9769}"/>
              </a:ext>
            </a:extLst>
          </p:cNvPr>
          <p:cNvSpPr>
            <a:spLocks noChangeArrowheads="1"/>
          </p:cNvSpPr>
          <p:nvPr/>
        </p:nvSpPr>
        <p:spPr bwMode="auto">
          <a:xfrm>
            <a:off x="7467600" y="4572000"/>
            <a:ext cx="3789362" cy="174783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35" name="Rectangle 92">
            <a:extLst>
              <a:ext uri="{FF2B5EF4-FFF2-40B4-BE49-F238E27FC236}">
                <a16:creationId xmlns:a16="http://schemas.microsoft.com/office/drawing/2014/main" id="{E29A5562-7451-4B56-94C2-E51945987439}"/>
              </a:ext>
            </a:extLst>
          </p:cNvPr>
          <p:cNvSpPr>
            <a:spLocks noChangeArrowheads="1"/>
          </p:cNvSpPr>
          <p:nvPr/>
        </p:nvSpPr>
        <p:spPr bwMode="auto">
          <a:xfrm>
            <a:off x="7461251" y="1155699"/>
            <a:ext cx="4040187" cy="13017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grpSp>
        <p:nvGrpSpPr>
          <p:cNvPr id="36" name="Group 98">
            <a:extLst>
              <a:ext uri="{FF2B5EF4-FFF2-40B4-BE49-F238E27FC236}">
                <a16:creationId xmlns:a16="http://schemas.microsoft.com/office/drawing/2014/main" id="{3715D07C-D41A-4545-B691-9F30DF264AC8}"/>
              </a:ext>
            </a:extLst>
          </p:cNvPr>
          <p:cNvGrpSpPr>
            <a:grpSpLocks/>
          </p:cNvGrpSpPr>
          <p:nvPr/>
        </p:nvGrpSpPr>
        <p:grpSpPr bwMode="auto">
          <a:xfrm>
            <a:off x="7645401" y="1154112"/>
            <a:ext cx="3513137" cy="628650"/>
            <a:chOff x="3117" y="180"/>
            <a:chExt cx="2213" cy="396"/>
          </a:xfrm>
        </p:grpSpPr>
        <p:grpSp>
          <p:nvGrpSpPr>
            <p:cNvPr id="37" name="Group 67">
              <a:extLst>
                <a:ext uri="{FF2B5EF4-FFF2-40B4-BE49-F238E27FC236}">
                  <a16:creationId xmlns:a16="http://schemas.microsoft.com/office/drawing/2014/main" id="{6B9BA794-637C-4225-9EA5-3C5B357658D3}"/>
                </a:ext>
              </a:extLst>
            </p:cNvPr>
            <p:cNvGrpSpPr>
              <a:grpSpLocks/>
            </p:cNvGrpSpPr>
            <p:nvPr/>
          </p:nvGrpSpPr>
          <p:grpSpPr bwMode="auto">
            <a:xfrm flipH="1">
              <a:off x="3117" y="245"/>
              <a:ext cx="316" cy="323"/>
              <a:chOff x="2839" y="3501"/>
              <a:chExt cx="755" cy="803"/>
            </a:xfrm>
          </p:grpSpPr>
          <p:pic>
            <p:nvPicPr>
              <p:cNvPr id="52" name="Picture 68" descr="desktop_computer_stylized_medium">
                <a:extLst>
                  <a:ext uri="{FF2B5EF4-FFF2-40B4-BE49-F238E27FC236}">
                    <a16:creationId xmlns:a16="http://schemas.microsoft.com/office/drawing/2014/main" id="{167BF2F2-194F-4605-B3F4-88014BC18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Freeform 69">
                <a:extLst>
                  <a:ext uri="{FF2B5EF4-FFF2-40B4-BE49-F238E27FC236}">
                    <a16:creationId xmlns:a16="http://schemas.microsoft.com/office/drawing/2014/main" id="{F5FBCD95-C1C3-4AC8-941B-3787BDA3DB0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38" name="Group 70">
              <a:extLst>
                <a:ext uri="{FF2B5EF4-FFF2-40B4-BE49-F238E27FC236}">
                  <a16:creationId xmlns:a16="http://schemas.microsoft.com/office/drawing/2014/main" id="{E32006D5-EAB2-4C6E-93E7-E6DF55ED887C}"/>
                </a:ext>
              </a:extLst>
            </p:cNvPr>
            <p:cNvGrpSpPr>
              <a:grpSpLocks/>
            </p:cNvGrpSpPr>
            <p:nvPr/>
          </p:nvGrpSpPr>
          <p:grpSpPr bwMode="auto">
            <a:xfrm flipH="1">
              <a:off x="3747" y="253"/>
              <a:ext cx="316" cy="323"/>
              <a:chOff x="2839" y="3501"/>
              <a:chExt cx="755" cy="803"/>
            </a:xfrm>
          </p:grpSpPr>
          <p:pic>
            <p:nvPicPr>
              <p:cNvPr id="50" name="Picture 71" descr="desktop_computer_stylized_medium">
                <a:extLst>
                  <a:ext uri="{FF2B5EF4-FFF2-40B4-BE49-F238E27FC236}">
                    <a16:creationId xmlns:a16="http://schemas.microsoft.com/office/drawing/2014/main" id="{3540B5D2-F436-412B-9F1B-AE4674672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Freeform 72">
                <a:extLst>
                  <a:ext uri="{FF2B5EF4-FFF2-40B4-BE49-F238E27FC236}">
                    <a16:creationId xmlns:a16="http://schemas.microsoft.com/office/drawing/2014/main" id="{266E7651-DEB7-4DAF-81E7-8726F356937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39" name="Group 73">
              <a:extLst>
                <a:ext uri="{FF2B5EF4-FFF2-40B4-BE49-F238E27FC236}">
                  <a16:creationId xmlns:a16="http://schemas.microsoft.com/office/drawing/2014/main" id="{217FDEA2-791A-4389-BE81-C13DFB2EC855}"/>
                </a:ext>
              </a:extLst>
            </p:cNvPr>
            <p:cNvGrpSpPr>
              <a:grpSpLocks/>
            </p:cNvGrpSpPr>
            <p:nvPr/>
          </p:nvGrpSpPr>
          <p:grpSpPr bwMode="auto">
            <a:xfrm flipH="1">
              <a:off x="4356" y="247"/>
              <a:ext cx="316" cy="323"/>
              <a:chOff x="2839" y="3501"/>
              <a:chExt cx="755" cy="803"/>
            </a:xfrm>
          </p:grpSpPr>
          <p:pic>
            <p:nvPicPr>
              <p:cNvPr id="48" name="Picture 74" descr="desktop_computer_stylized_medium">
                <a:extLst>
                  <a:ext uri="{FF2B5EF4-FFF2-40B4-BE49-F238E27FC236}">
                    <a16:creationId xmlns:a16="http://schemas.microsoft.com/office/drawing/2014/main" id="{5492D724-6BBD-495B-A630-248903A48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Freeform 75">
                <a:extLst>
                  <a:ext uri="{FF2B5EF4-FFF2-40B4-BE49-F238E27FC236}">
                    <a16:creationId xmlns:a16="http://schemas.microsoft.com/office/drawing/2014/main" id="{E4894AED-E6F0-4896-BEF3-CFFBEFA0BEB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0" name="Group 76">
              <a:extLst>
                <a:ext uri="{FF2B5EF4-FFF2-40B4-BE49-F238E27FC236}">
                  <a16:creationId xmlns:a16="http://schemas.microsoft.com/office/drawing/2014/main" id="{4ABEC385-1A41-4F98-A53D-8C64B1473299}"/>
                </a:ext>
              </a:extLst>
            </p:cNvPr>
            <p:cNvGrpSpPr>
              <a:grpSpLocks/>
            </p:cNvGrpSpPr>
            <p:nvPr/>
          </p:nvGrpSpPr>
          <p:grpSpPr bwMode="auto">
            <a:xfrm flipH="1">
              <a:off x="5014" y="249"/>
              <a:ext cx="316" cy="323"/>
              <a:chOff x="2839" y="3501"/>
              <a:chExt cx="755" cy="803"/>
            </a:xfrm>
          </p:grpSpPr>
          <p:pic>
            <p:nvPicPr>
              <p:cNvPr id="46" name="Picture 77" descr="desktop_computer_stylized_medium">
                <a:extLst>
                  <a:ext uri="{FF2B5EF4-FFF2-40B4-BE49-F238E27FC236}">
                    <a16:creationId xmlns:a16="http://schemas.microsoft.com/office/drawing/2014/main" id="{BEA41285-3A91-4708-87E9-A9648F73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Freeform 78">
                <a:extLst>
                  <a:ext uri="{FF2B5EF4-FFF2-40B4-BE49-F238E27FC236}">
                    <a16:creationId xmlns:a16="http://schemas.microsoft.com/office/drawing/2014/main" id="{6845D588-13C1-4CFC-896B-6DD911B17A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1" name="Line 93">
              <a:extLst>
                <a:ext uri="{FF2B5EF4-FFF2-40B4-BE49-F238E27FC236}">
                  <a16:creationId xmlns:a16="http://schemas.microsoft.com/office/drawing/2014/main" id="{EC9A738D-D17C-4F06-9BD4-23BFB21BCF79}"/>
                </a:ext>
              </a:extLst>
            </p:cNvPr>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2" name="Line 94">
              <a:extLst>
                <a:ext uri="{FF2B5EF4-FFF2-40B4-BE49-F238E27FC236}">
                  <a16:creationId xmlns:a16="http://schemas.microsoft.com/office/drawing/2014/main" id="{CFCE0F23-8CD6-4010-8272-28E9005C6CF9}"/>
                </a:ext>
              </a:extLst>
            </p:cNvPr>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3" name="Line 95">
              <a:extLst>
                <a:ext uri="{FF2B5EF4-FFF2-40B4-BE49-F238E27FC236}">
                  <a16:creationId xmlns:a16="http://schemas.microsoft.com/office/drawing/2014/main" id="{8AD92DB6-A8AD-4EC5-9ACB-ECBFFA2FDBC8}"/>
                </a:ext>
              </a:extLst>
            </p:cNvPr>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4" name="Line 96">
              <a:extLst>
                <a:ext uri="{FF2B5EF4-FFF2-40B4-BE49-F238E27FC236}">
                  <a16:creationId xmlns:a16="http://schemas.microsoft.com/office/drawing/2014/main" id="{714BA60D-9541-48EB-A5AD-D682BFB9CD85}"/>
                </a:ext>
              </a:extLst>
            </p:cNvPr>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5" name="Line 97">
              <a:extLst>
                <a:ext uri="{FF2B5EF4-FFF2-40B4-BE49-F238E27FC236}">
                  <a16:creationId xmlns:a16="http://schemas.microsoft.com/office/drawing/2014/main" id="{3C546969-98A5-4B10-B79E-F13DD9F4D2AF}"/>
                </a:ext>
              </a:extLst>
            </p:cNvPr>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grpSp>
    </p:spTree>
    <p:extLst>
      <p:ext uri="{BB962C8B-B14F-4D97-AF65-F5344CB8AC3E}">
        <p14:creationId xmlns:p14="http://schemas.microsoft.com/office/powerpoint/2010/main" val="74364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32"/>
                                        </p:tgtEl>
                                      </p:cBhvr>
                                    </p:animEffect>
                                    <p:set>
                                      <p:cBhvr>
                                        <p:cTn id="12" dur="1" fill="hold">
                                          <p:stCondLst>
                                            <p:cond delay="499"/>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33"/>
                                        </p:tgtEl>
                                      </p:cBhvr>
                                    </p:animEffect>
                                    <p:set>
                                      <p:cBhvr>
                                        <p:cTn id="17" dur="1" fill="hold">
                                          <p:stCondLst>
                                            <p:cond delay="499"/>
                                          </p:stCondLst>
                                        </p:cTn>
                                        <p:tgtEl>
                                          <p:spTgt spid="3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34"/>
                                        </p:tgtEl>
                                      </p:cBhvr>
                                    </p:animEffect>
                                    <p:set>
                                      <p:cBhvr>
                                        <p:cTn id="22"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dirty="0"/>
              <a:t>冲突检测（</a:t>
            </a:r>
            <a:r>
              <a:rPr lang="en-US" altLang="zh-CN" dirty="0"/>
              <a:t>Collision</a:t>
            </a:r>
            <a:r>
              <a:rPr lang="zh-CN" altLang="en-US" dirty="0"/>
              <a:t> </a:t>
            </a:r>
            <a:r>
              <a:rPr lang="en-US" altLang="zh-CN" dirty="0"/>
              <a:t>Detection</a:t>
            </a:r>
            <a:r>
              <a:rPr lang="zh-CN" altLang="en-US" dirty="0"/>
              <a:t>）</a:t>
            </a:r>
            <a:endParaRPr lang="en-US" altLang="zh-CN" dirty="0"/>
          </a:p>
        </p:txBody>
      </p:sp>
      <p:sp>
        <p:nvSpPr>
          <p:cNvPr id="50179" name="Rectangle 3"/>
          <p:cNvSpPr>
            <a:spLocks noGrp="1" noChangeArrowheads="1"/>
          </p:cNvSpPr>
          <p:nvPr>
            <p:ph idx="1"/>
          </p:nvPr>
        </p:nvSpPr>
        <p:spPr/>
        <p:txBody>
          <a:bodyPr>
            <a:normAutofit/>
          </a:bodyPr>
          <a:lstStyle/>
          <a:p>
            <a:pPr eaLnBrk="1" hangingPunct="1">
              <a:lnSpc>
                <a:spcPct val="150000"/>
              </a:lnSpc>
            </a:pPr>
            <a:r>
              <a:rPr lang="zh-CN" altLang="en-US" sz="2600" dirty="0"/>
              <a:t>动机：冲突仍然可能发生，一旦冲突发生，造成浪费信道</a:t>
            </a:r>
            <a:endParaRPr lang="en-US" altLang="zh-CN" sz="2600" dirty="0"/>
          </a:p>
          <a:p>
            <a:pPr eaLnBrk="1" hangingPunct="1">
              <a:lnSpc>
                <a:spcPct val="150000"/>
              </a:lnSpc>
            </a:pPr>
            <a:r>
              <a:rPr lang="zh-CN" altLang="en-US" sz="2600" dirty="0">
                <a:solidFill>
                  <a:srgbClr val="C00000"/>
                </a:solidFill>
                <a:latin typeface="Arial" panose="020B0604020202020204" pitchFamily="34" charset="0"/>
              </a:rPr>
              <a:t>原理</a:t>
            </a:r>
            <a:r>
              <a:rPr lang="zh-CN" altLang="en-US" sz="2600" dirty="0">
                <a:latin typeface="Arial" panose="020B0604020202020204" pitchFamily="34" charset="0"/>
              </a:rPr>
              <a:t>：</a:t>
            </a:r>
            <a:r>
              <a:rPr lang="en-US" altLang="zh-CN" sz="2600" dirty="0">
                <a:latin typeface="Arial" panose="020B0604020202020204" pitchFamily="34" charset="0"/>
              </a:rPr>
              <a:t>“</a:t>
            </a:r>
            <a:r>
              <a:rPr lang="zh-CN" altLang="en-US" sz="2600" dirty="0"/>
              <a:t>先</a:t>
            </a:r>
            <a:r>
              <a:rPr lang="zh-CN" altLang="en-US" sz="2600" dirty="0">
                <a:solidFill>
                  <a:srgbClr val="C00000"/>
                </a:solidFill>
              </a:rPr>
              <a:t>听</a:t>
            </a:r>
            <a:r>
              <a:rPr lang="zh-CN" altLang="en-US" sz="2600" dirty="0"/>
              <a:t>后发、边发边</a:t>
            </a:r>
            <a:r>
              <a:rPr lang="zh-CN" altLang="en-US" sz="2600" dirty="0">
                <a:solidFill>
                  <a:srgbClr val="C00000"/>
                </a:solidFill>
              </a:rPr>
              <a:t>听</a:t>
            </a:r>
            <a:r>
              <a:rPr lang="zh-CN" altLang="en-US" sz="2600" dirty="0">
                <a:latin typeface="Arial" panose="020B0604020202020204" pitchFamily="34" charset="0"/>
              </a:rPr>
              <a:t>”</a:t>
            </a:r>
            <a:endParaRPr lang="zh-CN" altLang="en-US" sz="2600" dirty="0"/>
          </a:p>
          <a:p>
            <a:pPr lvl="1" eaLnBrk="1" hangingPunct="1">
              <a:lnSpc>
                <a:spcPct val="150000"/>
              </a:lnSpc>
            </a:pPr>
            <a:r>
              <a:rPr lang="zh-CN" altLang="en-US" sz="2300" dirty="0"/>
              <a:t>发送时持续侦听信道</a:t>
            </a:r>
            <a:endParaRPr lang="en-US" altLang="zh-CN" sz="2300" dirty="0"/>
          </a:p>
          <a:p>
            <a:pPr lvl="1" eaLnBrk="1" hangingPunct="1">
              <a:lnSpc>
                <a:spcPct val="150000"/>
              </a:lnSpc>
            </a:pPr>
            <a:r>
              <a:rPr lang="zh-CN" altLang="en-US" sz="2300" dirty="0"/>
              <a:t>一旦传输过程中监听到冲突，立刻中止传输，减少信道浪费</a:t>
            </a:r>
            <a:endParaRPr lang="en-US" altLang="zh-CN" sz="2300" dirty="0"/>
          </a:p>
          <a:p>
            <a:pPr eaLnBrk="1" hangingPunct="1">
              <a:lnSpc>
                <a:spcPct val="150000"/>
              </a:lnSpc>
            </a:pPr>
            <a:r>
              <a:rPr lang="zh-CN" altLang="en-US" sz="2600" dirty="0">
                <a:solidFill>
                  <a:srgbClr val="C00000"/>
                </a:solidFill>
              </a:rPr>
              <a:t>类比</a:t>
            </a:r>
          </a:p>
          <a:p>
            <a:pPr lvl="1" eaLnBrk="1" hangingPunct="1">
              <a:lnSpc>
                <a:spcPct val="150000"/>
              </a:lnSpc>
            </a:pPr>
            <a:r>
              <a:rPr lang="zh-CN" altLang="en-US" sz="2300" dirty="0"/>
              <a:t>有礼貌的绅士：说话过程中如果听到其他人也在说话，就马上停下</a:t>
            </a:r>
          </a:p>
        </p:txBody>
      </p:sp>
      <p:sp>
        <p:nvSpPr>
          <p:cNvPr id="6" name="灯片编号占位符 3"/>
          <p:cNvSpPr>
            <a:spLocks noGrp="1"/>
          </p:cNvSpPr>
          <p:nvPr>
            <p:ph type="sldNum" sz="quarter" idx="4294967295"/>
          </p:nvPr>
        </p:nvSpPr>
        <p:spPr>
          <a:xfrm>
            <a:off x="8872538" y="6489700"/>
            <a:ext cx="3319462" cy="365125"/>
          </a:xfrm>
        </p:spPr>
        <p:txBody>
          <a:bodyPr/>
          <a:lstStyle/>
          <a:p>
            <a:fld id="{E5E2CBA9-9EF4-4B4D-9A46-F9157B50BAA8}" type="slidenum">
              <a:rPr kumimoji="1" lang="zh-CN" altLang="en-US" smtClean="0"/>
              <a:t>93</a:t>
            </a:fld>
            <a:endParaRPr kumimoji="1" lang="zh-CN" altLang="en-US" dirty="0"/>
          </a:p>
        </p:txBody>
      </p:sp>
    </p:spTree>
    <p:extLst>
      <p:ext uri="{BB962C8B-B14F-4D97-AF65-F5344CB8AC3E}">
        <p14:creationId xmlns:p14="http://schemas.microsoft.com/office/powerpoint/2010/main" val="265789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2C6EA-987C-448C-B9C5-AB21674678FA}"/>
              </a:ext>
            </a:extLst>
          </p:cNvPr>
          <p:cNvSpPr>
            <a:spLocks noGrp="1"/>
          </p:cNvSpPr>
          <p:nvPr>
            <p:ph type="title"/>
          </p:nvPr>
        </p:nvSpPr>
        <p:spPr/>
        <p:txBody>
          <a:bodyPr/>
          <a:lstStyle/>
          <a:p>
            <a:r>
              <a:rPr lang="zh-CN" altLang="en-US" dirty="0"/>
              <a:t>冲突检测例子</a:t>
            </a:r>
          </a:p>
        </p:txBody>
      </p:sp>
      <p:sp>
        <p:nvSpPr>
          <p:cNvPr id="4" name="灯片编号占位符 3">
            <a:extLst>
              <a:ext uri="{FF2B5EF4-FFF2-40B4-BE49-F238E27FC236}">
                <a16:creationId xmlns:a16="http://schemas.microsoft.com/office/drawing/2014/main" id="{2E232530-672A-4CBB-8541-957469EE2E46}"/>
              </a:ext>
            </a:extLst>
          </p:cNvPr>
          <p:cNvSpPr>
            <a:spLocks noGrp="1"/>
          </p:cNvSpPr>
          <p:nvPr>
            <p:ph type="sldNum" sz="quarter" idx="11"/>
          </p:nvPr>
        </p:nvSpPr>
        <p:spPr/>
        <p:txBody>
          <a:bodyPr/>
          <a:lstStyle/>
          <a:p>
            <a:pPr>
              <a:defRPr/>
            </a:pPr>
            <a:fld id="{3FFE790D-BCFB-4008-9260-CA63AEE325FD}" type="slidenum">
              <a:rPr lang="en-US" smtClean="0"/>
              <a:pPr>
                <a:defRPr/>
              </a:pPr>
              <a:t>94</a:t>
            </a:fld>
            <a:endParaRPr lang="en-US" dirty="0"/>
          </a:p>
        </p:txBody>
      </p:sp>
      <p:pic>
        <p:nvPicPr>
          <p:cNvPr id="5" name="Picture 3" descr="5">
            <a:extLst>
              <a:ext uri="{FF2B5EF4-FFF2-40B4-BE49-F238E27FC236}">
                <a16:creationId xmlns:a16="http://schemas.microsoft.com/office/drawing/2014/main" id="{7C4CB53E-E7F2-49B1-ABFC-CFA54A672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512748"/>
            <a:ext cx="4433887" cy="387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29">
            <a:extLst>
              <a:ext uri="{FF2B5EF4-FFF2-40B4-BE49-F238E27FC236}">
                <a16:creationId xmlns:a16="http://schemas.microsoft.com/office/drawing/2014/main" id="{58CEC3FC-E545-4631-8D0F-61F01B5F816A}"/>
              </a:ext>
            </a:extLst>
          </p:cNvPr>
          <p:cNvSpPr>
            <a:spLocks noChangeArrowheads="1"/>
          </p:cNvSpPr>
          <p:nvPr/>
        </p:nvSpPr>
        <p:spPr bwMode="auto">
          <a:xfrm>
            <a:off x="3919536" y="1427022"/>
            <a:ext cx="4135438" cy="121126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7" name="Rectangle 9">
            <a:extLst>
              <a:ext uri="{FF2B5EF4-FFF2-40B4-BE49-F238E27FC236}">
                <a16:creationId xmlns:a16="http://schemas.microsoft.com/office/drawing/2014/main" id="{B5A0DF67-DE70-4427-8D26-F4E257EB9058}"/>
              </a:ext>
            </a:extLst>
          </p:cNvPr>
          <p:cNvSpPr>
            <a:spLocks noChangeArrowheads="1"/>
          </p:cNvSpPr>
          <p:nvPr/>
        </p:nvSpPr>
        <p:spPr bwMode="auto">
          <a:xfrm>
            <a:off x="4656137" y="1576247"/>
            <a:ext cx="25685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dirty="0">
                <a:latin typeface="Arial" charset="0"/>
              </a:rPr>
              <a:t>spatial layout of nodes </a:t>
            </a:r>
            <a:endParaRPr lang="en-US" sz="2000" dirty="0">
              <a:latin typeface="Arial" charset="0"/>
            </a:endParaRPr>
          </a:p>
        </p:txBody>
      </p:sp>
      <p:grpSp>
        <p:nvGrpSpPr>
          <p:cNvPr id="8" name="Group 30">
            <a:extLst>
              <a:ext uri="{FF2B5EF4-FFF2-40B4-BE49-F238E27FC236}">
                <a16:creationId xmlns:a16="http://schemas.microsoft.com/office/drawing/2014/main" id="{9BA4848B-BA2C-4811-B7FE-72B2E3B2371E}"/>
              </a:ext>
            </a:extLst>
          </p:cNvPr>
          <p:cNvGrpSpPr>
            <a:grpSpLocks/>
          </p:cNvGrpSpPr>
          <p:nvPr/>
        </p:nvGrpSpPr>
        <p:grpSpPr bwMode="auto">
          <a:xfrm>
            <a:off x="4419599" y="1966772"/>
            <a:ext cx="3263900" cy="195262"/>
            <a:chOff x="4220" y="1231"/>
            <a:chExt cx="1989" cy="90"/>
          </a:xfrm>
        </p:grpSpPr>
        <p:sp>
          <p:nvSpPr>
            <p:cNvPr id="9" name="Line 23">
              <a:extLst>
                <a:ext uri="{FF2B5EF4-FFF2-40B4-BE49-F238E27FC236}">
                  <a16:creationId xmlns:a16="http://schemas.microsoft.com/office/drawing/2014/main" id="{75F1061F-4ABE-4836-9D73-5048A5D3C491}"/>
                </a:ext>
              </a:extLst>
            </p:cNvPr>
            <p:cNvSpPr>
              <a:spLocks noChangeShapeType="1"/>
            </p:cNvSpPr>
            <p:nvPr/>
          </p:nvSpPr>
          <p:spPr bwMode="auto">
            <a:xfrm>
              <a:off x="4220" y="1232"/>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0" name="Line 24">
              <a:extLst>
                <a:ext uri="{FF2B5EF4-FFF2-40B4-BE49-F238E27FC236}">
                  <a16:creationId xmlns:a16="http://schemas.microsoft.com/office/drawing/2014/main" id="{7271BDF1-C95A-4175-B747-F7556C2A7CE2}"/>
                </a:ext>
              </a:extLst>
            </p:cNvPr>
            <p:cNvSpPr>
              <a:spLocks noChangeShapeType="1"/>
            </p:cNvSpPr>
            <p:nvPr/>
          </p:nvSpPr>
          <p:spPr bwMode="auto">
            <a:xfrm>
              <a:off x="422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1" name="Line 25">
              <a:extLst>
                <a:ext uri="{FF2B5EF4-FFF2-40B4-BE49-F238E27FC236}">
                  <a16:creationId xmlns:a16="http://schemas.microsoft.com/office/drawing/2014/main" id="{6C5C8826-7F5D-4115-91F4-B47AE6901116}"/>
                </a:ext>
              </a:extLst>
            </p:cNvPr>
            <p:cNvSpPr>
              <a:spLocks noChangeShapeType="1"/>
            </p:cNvSpPr>
            <p:nvPr/>
          </p:nvSpPr>
          <p:spPr bwMode="auto">
            <a:xfrm>
              <a:off x="4886"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2" name="Line 26">
              <a:extLst>
                <a:ext uri="{FF2B5EF4-FFF2-40B4-BE49-F238E27FC236}">
                  <a16:creationId xmlns:a16="http://schemas.microsoft.com/office/drawing/2014/main" id="{5F27D473-165F-434A-82AE-8353F1F685C1}"/>
                </a:ext>
              </a:extLst>
            </p:cNvPr>
            <p:cNvSpPr>
              <a:spLocks noChangeShapeType="1"/>
            </p:cNvSpPr>
            <p:nvPr/>
          </p:nvSpPr>
          <p:spPr bwMode="auto">
            <a:xfrm>
              <a:off x="5489"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3" name="Line 27">
              <a:extLst>
                <a:ext uri="{FF2B5EF4-FFF2-40B4-BE49-F238E27FC236}">
                  <a16:creationId xmlns:a16="http://schemas.microsoft.com/office/drawing/2014/main" id="{135782C0-BFDC-4269-A158-087D96CD4BD4}"/>
                </a:ext>
              </a:extLst>
            </p:cNvPr>
            <p:cNvSpPr>
              <a:spLocks noChangeShapeType="1"/>
            </p:cNvSpPr>
            <p:nvPr/>
          </p:nvSpPr>
          <p:spPr bwMode="auto">
            <a:xfrm>
              <a:off x="620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grpSp>
      <p:grpSp>
        <p:nvGrpSpPr>
          <p:cNvPr id="14" name="Group 11">
            <a:extLst>
              <a:ext uri="{FF2B5EF4-FFF2-40B4-BE49-F238E27FC236}">
                <a16:creationId xmlns:a16="http://schemas.microsoft.com/office/drawing/2014/main" id="{EC769654-FDE4-420A-84C3-3078B677A024}"/>
              </a:ext>
            </a:extLst>
          </p:cNvPr>
          <p:cNvGrpSpPr>
            <a:grpSpLocks/>
          </p:cNvGrpSpPr>
          <p:nvPr/>
        </p:nvGrpSpPr>
        <p:grpSpPr bwMode="auto">
          <a:xfrm flipH="1">
            <a:off x="4065586" y="2100122"/>
            <a:ext cx="501650" cy="512762"/>
            <a:chOff x="2839" y="3501"/>
            <a:chExt cx="755" cy="803"/>
          </a:xfrm>
        </p:grpSpPr>
        <p:pic>
          <p:nvPicPr>
            <p:cNvPr id="15" name="Picture 12" descr="desktop_computer_stylized_medium">
              <a:extLst>
                <a:ext uri="{FF2B5EF4-FFF2-40B4-BE49-F238E27FC236}">
                  <a16:creationId xmlns:a16="http://schemas.microsoft.com/office/drawing/2014/main" id="{5EE4FE36-E0FE-4BFA-A749-305AD434E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Freeform 13">
              <a:extLst>
                <a:ext uri="{FF2B5EF4-FFF2-40B4-BE49-F238E27FC236}">
                  <a16:creationId xmlns:a16="http://schemas.microsoft.com/office/drawing/2014/main" id="{3063986D-2323-4C87-8733-6A5ED22FC99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 name="Group 14">
            <a:extLst>
              <a:ext uri="{FF2B5EF4-FFF2-40B4-BE49-F238E27FC236}">
                <a16:creationId xmlns:a16="http://schemas.microsoft.com/office/drawing/2014/main" id="{84683389-4312-478B-B798-7244F6BCD3AD}"/>
              </a:ext>
            </a:extLst>
          </p:cNvPr>
          <p:cNvGrpSpPr>
            <a:grpSpLocks/>
          </p:cNvGrpSpPr>
          <p:nvPr/>
        </p:nvGrpSpPr>
        <p:grpSpPr bwMode="auto">
          <a:xfrm flipH="1">
            <a:off x="5157786" y="2082660"/>
            <a:ext cx="501650" cy="512763"/>
            <a:chOff x="2839" y="3501"/>
            <a:chExt cx="755" cy="803"/>
          </a:xfrm>
        </p:grpSpPr>
        <p:pic>
          <p:nvPicPr>
            <p:cNvPr id="18" name="Picture 15" descr="desktop_computer_stylized_medium">
              <a:extLst>
                <a:ext uri="{FF2B5EF4-FFF2-40B4-BE49-F238E27FC236}">
                  <a16:creationId xmlns:a16="http://schemas.microsoft.com/office/drawing/2014/main" id="{32E60F00-C8F4-4082-A374-D1ECB39F5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Freeform 16">
              <a:extLst>
                <a:ext uri="{FF2B5EF4-FFF2-40B4-BE49-F238E27FC236}">
                  <a16:creationId xmlns:a16="http://schemas.microsoft.com/office/drawing/2014/main" id="{25E32BFA-1B61-47F1-9619-A767D77A15C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20" name="Group 17">
            <a:extLst>
              <a:ext uri="{FF2B5EF4-FFF2-40B4-BE49-F238E27FC236}">
                <a16:creationId xmlns:a16="http://schemas.microsoft.com/office/drawing/2014/main" id="{096CC1FA-FADD-4AC0-A27F-8113D9F0EC7D}"/>
              </a:ext>
            </a:extLst>
          </p:cNvPr>
          <p:cNvGrpSpPr>
            <a:grpSpLocks/>
          </p:cNvGrpSpPr>
          <p:nvPr/>
        </p:nvGrpSpPr>
        <p:grpSpPr bwMode="auto">
          <a:xfrm flipH="1">
            <a:off x="6156324" y="2073135"/>
            <a:ext cx="501650" cy="512763"/>
            <a:chOff x="2839" y="3501"/>
            <a:chExt cx="755" cy="803"/>
          </a:xfrm>
        </p:grpSpPr>
        <p:pic>
          <p:nvPicPr>
            <p:cNvPr id="21" name="Picture 18" descr="desktop_computer_stylized_medium">
              <a:extLst>
                <a:ext uri="{FF2B5EF4-FFF2-40B4-BE49-F238E27FC236}">
                  <a16:creationId xmlns:a16="http://schemas.microsoft.com/office/drawing/2014/main" id="{9FA92854-1E99-443A-8CA4-CFCDD147F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Freeform 19">
              <a:extLst>
                <a:ext uri="{FF2B5EF4-FFF2-40B4-BE49-F238E27FC236}">
                  <a16:creationId xmlns:a16="http://schemas.microsoft.com/office/drawing/2014/main" id="{3314CA2B-D993-4062-93D1-F6250702FC9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23" name="Group 20">
            <a:extLst>
              <a:ext uri="{FF2B5EF4-FFF2-40B4-BE49-F238E27FC236}">
                <a16:creationId xmlns:a16="http://schemas.microsoft.com/office/drawing/2014/main" id="{F38BD683-AFF8-4C42-8897-8DB08E3938F3}"/>
              </a:ext>
            </a:extLst>
          </p:cNvPr>
          <p:cNvGrpSpPr>
            <a:grpSpLocks/>
          </p:cNvGrpSpPr>
          <p:nvPr/>
        </p:nvGrpSpPr>
        <p:grpSpPr bwMode="auto">
          <a:xfrm flipH="1">
            <a:off x="7275511" y="2087422"/>
            <a:ext cx="501650" cy="512762"/>
            <a:chOff x="2839" y="3501"/>
            <a:chExt cx="755" cy="803"/>
          </a:xfrm>
        </p:grpSpPr>
        <p:pic>
          <p:nvPicPr>
            <p:cNvPr id="24" name="Picture 21" descr="desktop_computer_stylized_medium">
              <a:extLst>
                <a:ext uri="{FF2B5EF4-FFF2-40B4-BE49-F238E27FC236}">
                  <a16:creationId xmlns:a16="http://schemas.microsoft.com/office/drawing/2014/main" id="{505E0981-5812-4160-B8D4-B046DD7ED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Freeform 22">
              <a:extLst>
                <a:ext uri="{FF2B5EF4-FFF2-40B4-BE49-F238E27FC236}">
                  <a16:creationId xmlns:a16="http://schemas.microsoft.com/office/drawing/2014/main" id="{CA9FEDCE-FC92-488A-BFBC-E6EBD2CD5E2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Tree>
    <p:extLst>
      <p:ext uri="{BB962C8B-B14F-4D97-AF65-F5344CB8AC3E}">
        <p14:creationId xmlns:p14="http://schemas.microsoft.com/office/powerpoint/2010/main" val="2260551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a:t>CSMA/CD = 1-</a:t>
            </a:r>
            <a:r>
              <a:rPr lang="zh-CN" altLang="en-US" dirty="0"/>
              <a:t>持续式 </a:t>
            </a:r>
            <a:r>
              <a:rPr lang="en-US" altLang="zh-CN" dirty="0"/>
              <a:t>+ </a:t>
            </a:r>
            <a:r>
              <a:rPr lang="zh-CN" altLang="en-US" dirty="0"/>
              <a:t>冲突检测</a:t>
            </a:r>
          </a:p>
        </p:txBody>
      </p:sp>
      <p:sp>
        <p:nvSpPr>
          <p:cNvPr id="45059" name="Rectangle 3"/>
          <p:cNvSpPr>
            <a:spLocks noGrp="1" noChangeArrowheads="1"/>
          </p:cNvSpPr>
          <p:nvPr>
            <p:ph idx="1"/>
          </p:nvPr>
        </p:nvSpPr>
        <p:spPr/>
        <p:txBody>
          <a:bodyPr>
            <a:normAutofit/>
          </a:bodyPr>
          <a:lstStyle/>
          <a:p>
            <a:pPr eaLnBrk="1" hangingPunct="1"/>
            <a:r>
              <a:rPr lang="zh-CN" altLang="en-US" dirty="0">
                <a:solidFill>
                  <a:srgbClr val="C00000"/>
                </a:solidFill>
              </a:rPr>
              <a:t>流程</a:t>
            </a:r>
            <a:endParaRPr lang="zh-CN" altLang="en-US" dirty="0"/>
          </a:p>
          <a:p>
            <a:pPr lvl="1" eaLnBrk="1" hangingPunct="1"/>
            <a:r>
              <a:rPr lang="zh-CN" altLang="en-US" dirty="0"/>
              <a:t>①经侦听，如介质空闲，则发送</a:t>
            </a:r>
          </a:p>
          <a:p>
            <a:pPr lvl="1" eaLnBrk="1" hangingPunct="1"/>
            <a:r>
              <a:rPr lang="zh-CN" altLang="en-US" dirty="0"/>
              <a:t>②如介质忙，持续侦听，一旦空闲立即发送</a:t>
            </a:r>
          </a:p>
          <a:p>
            <a:pPr lvl="1" eaLnBrk="1" hangingPunct="1"/>
            <a:r>
              <a:rPr lang="zh-CN" altLang="en-US" dirty="0"/>
              <a:t>③发送过程中，进行冲突检测</a:t>
            </a:r>
            <a:endParaRPr lang="en-US" altLang="zh-CN" dirty="0"/>
          </a:p>
          <a:p>
            <a:pPr lvl="1" eaLnBrk="1" hangingPunct="1"/>
            <a:r>
              <a:rPr lang="zh-CN" altLang="en-US" dirty="0"/>
              <a:t>④如果发生冲突，立即中止发送</a:t>
            </a:r>
            <a:endParaRPr lang="en-US" altLang="zh-CN" dirty="0"/>
          </a:p>
          <a:p>
            <a:pPr lvl="1" eaLnBrk="1" hangingPunct="1"/>
            <a:r>
              <a:rPr lang="zh-CN" altLang="en-US" dirty="0"/>
              <a:t>⑤等待一个随机分布的时间再重复步骤①</a:t>
            </a:r>
            <a:endParaRPr lang="en-US" altLang="zh-CN" sz="3200" dirty="0">
              <a:solidFill>
                <a:srgbClr val="C00000"/>
              </a:solidFill>
            </a:endParaRPr>
          </a:p>
          <a:p>
            <a:pPr eaLnBrk="1" hangingPunct="1"/>
            <a:endParaRPr lang="en-US" altLang="zh-CN" dirty="0">
              <a:solidFill>
                <a:srgbClr val="C00000"/>
              </a:solidFill>
            </a:endParaRPr>
          </a:p>
          <a:p>
            <a:pPr eaLnBrk="1" hangingPunct="1"/>
            <a:r>
              <a:rPr lang="zh-CN" altLang="en-US" dirty="0">
                <a:solidFill>
                  <a:srgbClr val="C00000"/>
                </a:solidFill>
              </a:rPr>
              <a:t>注意</a:t>
            </a:r>
            <a:endParaRPr lang="en-US" altLang="zh-CN" dirty="0"/>
          </a:p>
          <a:p>
            <a:pPr lvl="1"/>
            <a:r>
              <a:rPr lang="zh-CN" altLang="en-US" dirty="0">
                <a:solidFill>
                  <a:srgbClr val="0070C0"/>
                </a:solidFill>
              </a:rPr>
              <a:t>非持续式、</a:t>
            </a:r>
            <a:r>
              <a:rPr lang="en-US" altLang="zh-CN" dirty="0">
                <a:solidFill>
                  <a:srgbClr val="0070C0"/>
                </a:solidFill>
              </a:rPr>
              <a:t>1-</a:t>
            </a:r>
            <a:r>
              <a:rPr lang="zh-CN" altLang="en-US" dirty="0">
                <a:solidFill>
                  <a:srgbClr val="0070C0"/>
                </a:solidFill>
              </a:rPr>
              <a:t>持续式、</a:t>
            </a:r>
            <a:r>
              <a:rPr lang="en-US" altLang="zh-CN" dirty="0">
                <a:solidFill>
                  <a:srgbClr val="0070C0"/>
                </a:solidFill>
              </a:rPr>
              <a:t>p-</a:t>
            </a:r>
            <a:r>
              <a:rPr lang="zh-CN" altLang="en-US" dirty="0">
                <a:solidFill>
                  <a:srgbClr val="0070C0"/>
                </a:solidFill>
              </a:rPr>
              <a:t>持续式</a:t>
            </a:r>
            <a:r>
              <a:rPr lang="zh-CN" altLang="en-US" dirty="0"/>
              <a:t>关注的是发送前的操作</a:t>
            </a:r>
            <a:endParaRPr lang="en-US" altLang="zh-CN" dirty="0"/>
          </a:p>
          <a:p>
            <a:pPr lvl="1"/>
            <a:r>
              <a:rPr lang="zh-CN" altLang="en-US" dirty="0">
                <a:solidFill>
                  <a:srgbClr val="0070C0"/>
                </a:solidFill>
              </a:rPr>
              <a:t>冲突检测</a:t>
            </a:r>
            <a:r>
              <a:rPr lang="zh-CN" altLang="en-US" dirty="0"/>
              <a:t>关注的是发送后的操作</a:t>
            </a:r>
            <a:endParaRPr lang="en-US" altLang="zh-CN" dirty="0"/>
          </a:p>
          <a:p>
            <a:pPr lvl="1"/>
            <a:r>
              <a:rPr lang="zh-CN" altLang="en-US" dirty="0"/>
              <a:t>因此，</a:t>
            </a:r>
            <a:r>
              <a:rPr lang="zh-CN" altLang="en-US" dirty="0">
                <a:solidFill>
                  <a:srgbClr val="0070C0"/>
                </a:solidFill>
              </a:rPr>
              <a:t>非持续式、</a:t>
            </a:r>
            <a:r>
              <a:rPr lang="en-US" altLang="zh-CN" dirty="0">
                <a:solidFill>
                  <a:srgbClr val="0070C0"/>
                </a:solidFill>
              </a:rPr>
              <a:t>1-</a:t>
            </a:r>
            <a:r>
              <a:rPr lang="zh-CN" altLang="en-US" dirty="0">
                <a:solidFill>
                  <a:srgbClr val="0070C0"/>
                </a:solidFill>
              </a:rPr>
              <a:t>持续式</a:t>
            </a:r>
            <a:r>
              <a:rPr lang="zh-CN" altLang="en-US" dirty="0"/>
              <a:t>与</a:t>
            </a:r>
            <a:r>
              <a:rPr lang="en-US" altLang="zh-CN" dirty="0">
                <a:solidFill>
                  <a:srgbClr val="0070C0"/>
                </a:solidFill>
              </a:rPr>
              <a:t>p-</a:t>
            </a:r>
            <a:r>
              <a:rPr lang="zh-CN" altLang="en-US" dirty="0">
                <a:solidFill>
                  <a:srgbClr val="0070C0"/>
                </a:solidFill>
              </a:rPr>
              <a:t>持续式</a:t>
            </a:r>
            <a:r>
              <a:rPr lang="zh-CN" altLang="en-US" dirty="0"/>
              <a:t>都可以选择与</a:t>
            </a:r>
            <a:r>
              <a:rPr lang="zh-CN" altLang="en-US" dirty="0">
                <a:solidFill>
                  <a:srgbClr val="0070C0"/>
                </a:solidFill>
              </a:rPr>
              <a:t>冲突检测</a:t>
            </a:r>
            <a:r>
              <a:rPr lang="zh-CN" altLang="en-US" dirty="0"/>
              <a:t>进行结合</a:t>
            </a:r>
            <a:endParaRPr lang="en-US" altLang="zh-CN" dirty="0">
              <a:solidFill>
                <a:srgbClr val="0070C0"/>
              </a:solidFill>
            </a:endParaRPr>
          </a:p>
          <a:p>
            <a:pPr lvl="1"/>
            <a:r>
              <a:rPr lang="zh-CN" altLang="en-US" dirty="0"/>
              <a:t>实际的</a:t>
            </a:r>
            <a:r>
              <a:rPr lang="en-US" altLang="zh-CN" dirty="0">
                <a:solidFill>
                  <a:srgbClr val="0070C0"/>
                </a:solidFill>
              </a:rPr>
              <a:t>CSMA/CD</a:t>
            </a:r>
            <a:r>
              <a:rPr lang="zh-CN" altLang="en-US" dirty="0"/>
              <a:t>，特指</a:t>
            </a:r>
            <a:r>
              <a:rPr lang="en-US" altLang="zh-CN" dirty="0">
                <a:solidFill>
                  <a:srgbClr val="0070C0"/>
                </a:solidFill>
              </a:rPr>
              <a:t>1-</a:t>
            </a:r>
            <a:r>
              <a:rPr lang="zh-CN" altLang="en-US" dirty="0">
                <a:solidFill>
                  <a:srgbClr val="0070C0"/>
                </a:solidFill>
              </a:rPr>
              <a:t>持续式 </a:t>
            </a:r>
            <a:r>
              <a:rPr lang="en-US" altLang="zh-CN" dirty="0">
                <a:solidFill>
                  <a:srgbClr val="0070C0"/>
                </a:solidFill>
              </a:rPr>
              <a:t>+ </a:t>
            </a:r>
            <a:r>
              <a:rPr lang="zh-CN" altLang="en-US" dirty="0">
                <a:solidFill>
                  <a:srgbClr val="0070C0"/>
                </a:solidFill>
              </a:rPr>
              <a:t>冲突检测</a:t>
            </a:r>
            <a:endParaRPr lang="en-US" altLang="zh-CN" dirty="0">
              <a:solidFill>
                <a:srgbClr val="0070C0"/>
              </a:solidFill>
            </a:endParaRPr>
          </a:p>
        </p:txBody>
      </p:sp>
      <p:sp>
        <p:nvSpPr>
          <p:cNvPr id="10" name="灯片编号占位符 3"/>
          <p:cNvSpPr>
            <a:spLocks noGrp="1"/>
          </p:cNvSpPr>
          <p:nvPr>
            <p:ph type="sldNum" sz="quarter" idx="4294967295"/>
          </p:nvPr>
        </p:nvSpPr>
        <p:spPr>
          <a:xfrm>
            <a:off x="8872538" y="6489700"/>
            <a:ext cx="3319462" cy="365125"/>
          </a:xfrm>
        </p:spPr>
        <p:txBody>
          <a:bodyPr/>
          <a:lstStyle/>
          <a:p>
            <a:fld id="{19F3C9A3-7560-4859-9DF8-AE934899F752}" type="slidenum">
              <a:rPr kumimoji="1" lang="zh-CN" altLang="en-US" smtClean="0"/>
              <a:t>95</a:t>
            </a:fld>
            <a:endParaRPr kumimoji="1" lang="zh-CN" altLang="en-US" dirty="0"/>
          </a:p>
        </p:txBody>
      </p:sp>
    </p:spTree>
    <p:extLst>
      <p:ext uri="{BB962C8B-B14F-4D97-AF65-F5344CB8AC3E}">
        <p14:creationId xmlns:p14="http://schemas.microsoft.com/office/powerpoint/2010/main" val="14842820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dirty="0"/>
              <a:t>中止传输</a:t>
            </a:r>
            <a:endParaRPr lang="en-US" altLang="zh-CN" sz="2500" dirty="0"/>
          </a:p>
        </p:txBody>
      </p:sp>
      <p:sp>
        <p:nvSpPr>
          <p:cNvPr id="51203" name="Rectangle 3"/>
          <p:cNvSpPr>
            <a:spLocks noGrp="1" noChangeArrowheads="1"/>
          </p:cNvSpPr>
          <p:nvPr>
            <p:ph idx="1"/>
          </p:nvPr>
        </p:nvSpPr>
        <p:spPr>
          <a:xfrm>
            <a:off x="609600" y="1600203"/>
            <a:ext cx="5334000" cy="4525963"/>
          </a:xfrm>
        </p:spPr>
        <p:txBody>
          <a:bodyPr>
            <a:normAutofit/>
          </a:bodyPr>
          <a:lstStyle/>
          <a:p>
            <a:pPr eaLnBrk="1" hangingPunct="1">
              <a:lnSpc>
                <a:spcPct val="150000"/>
              </a:lnSpc>
            </a:pPr>
            <a:r>
              <a:rPr lang="zh-CN" altLang="en-US" sz="2400" dirty="0"/>
              <a:t>中止发送后，发送</a:t>
            </a:r>
            <a:r>
              <a:rPr lang="en-US" altLang="zh-CN" sz="2400" dirty="0">
                <a:solidFill>
                  <a:srgbClr val="C00000"/>
                </a:solidFill>
              </a:rPr>
              <a:t>Jam</a:t>
            </a:r>
            <a:r>
              <a:rPr lang="zh-CN" altLang="en-US" sz="2400" dirty="0">
                <a:solidFill>
                  <a:srgbClr val="C00000"/>
                </a:solidFill>
              </a:rPr>
              <a:t>（强化）</a:t>
            </a:r>
            <a:r>
              <a:rPr lang="zh-CN" altLang="en-US" sz="2400" dirty="0"/>
              <a:t>信号</a:t>
            </a:r>
            <a:endParaRPr lang="en-US" altLang="zh-CN" sz="2400" dirty="0"/>
          </a:p>
          <a:p>
            <a:pPr lvl="1">
              <a:lnSpc>
                <a:spcPct val="150000"/>
              </a:lnSpc>
            </a:pPr>
            <a:r>
              <a:rPr lang="en-US" altLang="zh-CN" sz="2200" dirty="0">
                <a:solidFill>
                  <a:srgbClr val="C00000"/>
                </a:solidFill>
              </a:rPr>
              <a:t>t</a:t>
            </a:r>
            <a:r>
              <a:rPr lang="en-US" altLang="zh-CN" sz="2200" baseline="-25000" dirty="0">
                <a:solidFill>
                  <a:srgbClr val="C00000"/>
                </a:solidFill>
              </a:rPr>
              <a:t>4</a:t>
            </a:r>
            <a:r>
              <a:rPr lang="zh-CN" altLang="en-US" sz="2200" dirty="0">
                <a:solidFill>
                  <a:srgbClr val="C00000"/>
                </a:solidFill>
              </a:rPr>
              <a:t>时刻</a:t>
            </a:r>
            <a:r>
              <a:rPr lang="zh-CN" altLang="en-US" sz="2200" dirty="0"/>
              <a:t>：</a:t>
            </a:r>
            <a:r>
              <a:rPr lang="zh-CN" altLang="en-US" sz="2200" dirty="0">
                <a:solidFill>
                  <a:srgbClr val="C00000"/>
                </a:solidFill>
              </a:rPr>
              <a:t>甲</a:t>
            </a:r>
            <a:r>
              <a:rPr lang="zh-CN" altLang="en-US" sz="2200" dirty="0"/>
              <a:t>检测到冲突，发送</a:t>
            </a:r>
            <a:r>
              <a:rPr lang="en-US" altLang="zh-CN" sz="2200" dirty="0"/>
              <a:t>Jam</a:t>
            </a:r>
          </a:p>
          <a:p>
            <a:pPr lvl="1">
              <a:lnSpc>
                <a:spcPct val="150000"/>
              </a:lnSpc>
            </a:pPr>
            <a:r>
              <a:rPr lang="en-US" altLang="zh-CN" sz="2200" dirty="0">
                <a:solidFill>
                  <a:srgbClr val="C00000"/>
                </a:solidFill>
              </a:rPr>
              <a:t>t</a:t>
            </a:r>
            <a:r>
              <a:rPr lang="en-US" altLang="zh-CN" sz="2200" baseline="-25000" dirty="0">
                <a:solidFill>
                  <a:srgbClr val="C00000"/>
                </a:solidFill>
              </a:rPr>
              <a:t>3</a:t>
            </a:r>
            <a:r>
              <a:rPr lang="zh-CN" altLang="en-US" sz="2200" dirty="0">
                <a:solidFill>
                  <a:srgbClr val="C00000"/>
                </a:solidFill>
              </a:rPr>
              <a:t>时刻</a:t>
            </a:r>
            <a:r>
              <a:rPr lang="zh-CN" altLang="en-US" sz="2200" dirty="0"/>
              <a:t>：</a:t>
            </a:r>
            <a:r>
              <a:rPr lang="zh-CN" altLang="en-US" sz="2200" dirty="0">
                <a:solidFill>
                  <a:srgbClr val="C00000"/>
                </a:solidFill>
              </a:rPr>
              <a:t>乙</a:t>
            </a:r>
            <a:r>
              <a:rPr lang="zh-CN" altLang="en-US" sz="2200" dirty="0"/>
              <a:t>检测到冲突，发送</a:t>
            </a:r>
            <a:r>
              <a:rPr lang="en-US" altLang="zh-CN" sz="2200" dirty="0"/>
              <a:t>Jam</a:t>
            </a:r>
            <a:endParaRPr lang="zh-CN" altLang="zh-CN" sz="2200" dirty="0"/>
          </a:p>
          <a:p>
            <a:pPr eaLnBrk="1" hangingPunct="1">
              <a:lnSpc>
                <a:spcPct val="150000"/>
              </a:lnSpc>
            </a:pPr>
            <a:endParaRPr lang="en-US" altLang="zh-CN" sz="2400" dirty="0"/>
          </a:p>
          <a:p>
            <a:pPr eaLnBrk="1" hangingPunct="1">
              <a:lnSpc>
                <a:spcPct val="150000"/>
              </a:lnSpc>
            </a:pPr>
            <a:r>
              <a:rPr lang="en-US" altLang="zh-CN" sz="2400" dirty="0"/>
              <a:t>Jam</a:t>
            </a:r>
            <a:r>
              <a:rPr lang="zh-CN" altLang="en-US" sz="2400" dirty="0"/>
              <a:t>信号告知其他站点：信道内将有数据要传</a:t>
            </a:r>
          </a:p>
        </p:txBody>
      </p:sp>
      <p:sp>
        <p:nvSpPr>
          <p:cNvPr id="8" name="灯片编号占位符 3"/>
          <p:cNvSpPr>
            <a:spLocks noGrp="1"/>
          </p:cNvSpPr>
          <p:nvPr>
            <p:ph type="sldNum" sz="quarter" idx="4294967295"/>
          </p:nvPr>
        </p:nvSpPr>
        <p:spPr>
          <a:xfrm>
            <a:off x="8872538" y="6489700"/>
            <a:ext cx="3319462" cy="365125"/>
          </a:xfrm>
        </p:spPr>
        <p:txBody>
          <a:bodyPr/>
          <a:lstStyle/>
          <a:p>
            <a:fld id="{B7617F74-524D-4542-A438-4CE784284B0F}" type="slidenum">
              <a:rPr kumimoji="1" lang="zh-CN" altLang="en-US" smtClean="0"/>
              <a:t>96</a:t>
            </a:fld>
            <a:endParaRPr kumimoji="1" lang="zh-CN" altLang="en-US" dirty="0"/>
          </a:p>
        </p:txBody>
      </p:sp>
      <p:pic>
        <p:nvPicPr>
          <p:cNvPr id="3" name="图片 2"/>
          <p:cNvPicPr>
            <a:picLocks noChangeAspect="1"/>
          </p:cNvPicPr>
          <p:nvPr/>
        </p:nvPicPr>
        <p:blipFill>
          <a:blip r:embed="rId3"/>
          <a:stretch>
            <a:fillRect/>
          </a:stretch>
        </p:blipFill>
        <p:spPr>
          <a:xfrm>
            <a:off x="5715000" y="1859047"/>
            <a:ext cx="6415946" cy="4008274"/>
          </a:xfrm>
          <a:prstGeom prst="rect">
            <a:avLst/>
          </a:prstGeom>
        </p:spPr>
      </p:pic>
    </p:spTree>
    <p:extLst>
      <p:ext uri="{BB962C8B-B14F-4D97-AF65-F5344CB8AC3E}">
        <p14:creationId xmlns:p14="http://schemas.microsoft.com/office/powerpoint/2010/main" val="31383241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4D28C-E2CA-4C8E-9DB3-1CA565F76C69}"/>
              </a:ext>
            </a:extLst>
          </p:cNvPr>
          <p:cNvSpPr>
            <a:spLocks noGrp="1"/>
          </p:cNvSpPr>
          <p:nvPr>
            <p:ph type="title"/>
          </p:nvPr>
        </p:nvSpPr>
        <p:spPr/>
        <p:txBody>
          <a:bodyPr/>
          <a:lstStyle/>
          <a:p>
            <a:r>
              <a:rPr lang="zh-CN" altLang="en-US" dirty="0"/>
              <a:t>案例：以太网中从的</a:t>
            </a:r>
            <a:r>
              <a:rPr lang="en-US" altLang="zh-CN" dirty="0"/>
              <a:t>CSMA/CD</a:t>
            </a:r>
            <a:endParaRPr lang="zh-CN" altLang="en-US" dirty="0"/>
          </a:p>
        </p:txBody>
      </p:sp>
      <p:sp>
        <p:nvSpPr>
          <p:cNvPr id="3" name="内容占位符 2">
            <a:extLst>
              <a:ext uri="{FF2B5EF4-FFF2-40B4-BE49-F238E27FC236}">
                <a16:creationId xmlns:a16="http://schemas.microsoft.com/office/drawing/2014/main" id="{87AF1142-BF5A-4EC2-AF97-5E508123D680}"/>
              </a:ext>
            </a:extLst>
          </p:cNvPr>
          <p:cNvSpPr>
            <a:spLocks noGrp="1"/>
          </p:cNvSpPr>
          <p:nvPr>
            <p:ph idx="1"/>
          </p:nvPr>
        </p:nvSpPr>
        <p:spPr/>
        <p:txBody>
          <a:bodyPr/>
          <a:lstStyle/>
          <a:p>
            <a:r>
              <a:rPr lang="zh-CN" altLang="en-US" dirty="0"/>
              <a:t>完全使用</a:t>
            </a:r>
            <a:r>
              <a:rPr lang="en-US" altLang="zh-CN" dirty="0"/>
              <a:t>CSMA/CD</a:t>
            </a:r>
          </a:p>
          <a:p>
            <a:pPr lvl="1"/>
            <a:r>
              <a:rPr lang="zh-CN" altLang="en-US" dirty="0"/>
              <a:t>发送前：</a:t>
            </a:r>
            <a:r>
              <a:rPr lang="en-US" altLang="zh-CN" dirty="0"/>
              <a:t>1-</a:t>
            </a:r>
            <a:r>
              <a:rPr lang="zh-CN" altLang="en-US" dirty="0"/>
              <a:t>持续式</a:t>
            </a:r>
            <a:endParaRPr lang="en-US" altLang="zh-CN" dirty="0"/>
          </a:p>
          <a:p>
            <a:pPr lvl="1"/>
            <a:r>
              <a:rPr lang="zh-CN" altLang="en-US" dirty="0"/>
              <a:t>发送时：检测冲突</a:t>
            </a:r>
            <a:endParaRPr lang="en-US" altLang="zh-CN" dirty="0"/>
          </a:p>
          <a:p>
            <a:endParaRPr lang="en-US" altLang="zh-CN" dirty="0"/>
          </a:p>
          <a:p>
            <a:r>
              <a:rPr lang="zh-CN" altLang="en-US" dirty="0"/>
              <a:t>发生冲突，中止之后：基于二进制回退决定随机等待时间</a:t>
            </a:r>
            <a:endParaRPr lang="en-US" altLang="zh-CN" dirty="0"/>
          </a:p>
          <a:p>
            <a:pPr lvl="1"/>
            <a:r>
              <a:rPr lang="zh-CN" altLang="en-US" dirty="0"/>
              <a:t>第</a:t>
            </a:r>
            <a:r>
              <a:rPr lang="en-US" altLang="zh-CN" dirty="0"/>
              <a:t>n</a:t>
            </a:r>
            <a:r>
              <a:rPr lang="zh-CN" altLang="en-US" dirty="0"/>
              <a:t>次发生碰撞，从</a:t>
            </a:r>
            <a:r>
              <a:rPr lang="en-US" altLang="zh-CN" dirty="0"/>
              <a:t>{0,1,2, …, 2</a:t>
            </a:r>
            <a:r>
              <a:rPr lang="en-US" altLang="zh-CN" baseline="30000" dirty="0"/>
              <a:t>n</a:t>
            </a:r>
            <a:r>
              <a:rPr lang="en-US" altLang="zh-CN" dirty="0"/>
              <a:t>-1}</a:t>
            </a:r>
            <a:r>
              <a:rPr lang="zh-CN" altLang="en-US" dirty="0"/>
              <a:t>随机选择一个数</a:t>
            </a:r>
            <a:r>
              <a:rPr lang="en-US" altLang="zh-CN" dirty="0"/>
              <a:t>K</a:t>
            </a:r>
            <a:r>
              <a:rPr lang="zh-CN" altLang="en-US" dirty="0"/>
              <a:t>，等待 </a:t>
            </a:r>
            <a:r>
              <a:rPr lang="en-US" altLang="zh-CN" dirty="0"/>
              <a:t>512*K </a:t>
            </a:r>
            <a:r>
              <a:rPr lang="zh-CN" altLang="en-US" dirty="0"/>
              <a:t>比特数据所需的发送时间</a:t>
            </a:r>
          </a:p>
        </p:txBody>
      </p:sp>
      <p:sp>
        <p:nvSpPr>
          <p:cNvPr id="4" name="灯片编号占位符 3">
            <a:extLst>
              <a:ext uri="{FF2B5EF4-FFF2-40B4-BE49-F238E27FC236}">
                <a16:creationId xmlns:a16="http://schemas.microsoft.com/office/drawing/2014/main" id="{AB267CE9-2EE4-4B7F-9AFF-C4B5893C5FD5}"/>
              </a:ext>
            </a:extLst>
          </p:cNvPr>
          <p:cNvSpPr>
            <a:spLocks noGrp="1"/>
          </p:cNvSpPr>
          <p:nvPr>
            <p:ph type="sldNum" sz="quarter" idx="11"/>
          </p:nvPr>
        </p:nvSpPr>
        <p:spPr/>
        <p:txBody>
          <a:bodyPr/>
          <a:lstStyle/>
          <a:p>
            <a:pPr>
              <a:defRPr/>
            </a:pPr>
            <a:fld id="{3FFE790D-BCFB-4008-9260-CA63AEE325FD}" type="slidenum">
              <a:rPr lang="en-US" smtClean="0"/>
              <a:pPr>
                <a:defRPr/>
              </a:pPr>
              <a:t>97</a:t>
            </a:fld>
            <a:endParaRPr lang="en-US" dirty="0"/>
          </a:p>
        </p:txBody>
      </p:sp>
    </p:spTree>
    <p:extLst>
      <p:ext uri="{BB962C8B-B14F-4D97-AF65-F5344CB8AC3E}">
        <p14:creationId xmlns:p14="http://schemas.microsoft.com/office/powerpoint/2010/main" val="6342217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如何边发边听？</a:t>
            </a:r>
          </a:p>
        </p:txBody>
      </p:sp>
      <p:sp>
        <p:nvSpPr>
          <p:cNvPr id="3" name="内容占位符 2"/>
          <p:cNvSpPr>
            <a:spLocks noGrp="1"/>
          </p:cNvSpPr>
          <p:nvPr>
            <p:ph idx="1"/>
          </p:nvPr>
        </p:nvSpPr>
        <p:spPr/>
        <p:txBody>
          <a:bodyPr/>
          <a:lstStyle/>
          <a:p>
            <a:pPr>
              <a:lnSpc>
                <a:spcPct val="150000"/>
              </a:lnSpc>
            </a:pPr>
            <a:r>
              <a:rPr lang="en-US" altLang="zh-CN" sz="2000" dirty="0">
                <a:solidFill>
                  <a:srgbClr val="C00000"/>
                </a:solidFill>
              </a:rPr>
              <a:t>Tx</a:t>
            </a:r>
            <a:r>
              <a:rPr lang="zh-CN" altLang="en-US" sz="2000" dirty="0"/>
              <a:t>：发送</a:t>
            </a:r>
            <a:r>
              <a:rPr lang="en-US" altLang="zh-CN" sz="2000" dirty="0"/>
              <a:t>3</a:t>
            </a:r>
            <a:r>
              <a:rPr lang="zh-CN" altLang="en-US" sz="2000" dirty="0"/>
              <a:t>份信号</a:t>
            </a:r>
            <a:endParaRPr lang="en-US" altLang="zh-CN" sz="2000" dirty="0"/>
          </a:p>
          <a:p>
            <a:pPr lvl="1">
              <a:lnSpc>
                <a:spcPct val="150000"/>
              </a:lnSpc>
            </a:pPr>
            <a:r>
              <a:rPr lang="en-US" altLang="zh-CN" sz="1600" dirty="0"/>
              <a:t>1</a:t>
            </a:r>
            <a:r>
              <a:rPr lang="zh-CN" altLang="en-US" sz="1600" dirty="0"/>
              <a:t>份真正对外发送</a:t>
            </a:r>
            <a:endParaRPr lang="en-US" altLang="zh-CN" sz="1600" dirty="0"/>
          </a:p>
          <a:p>
            <a:pPr lvl="1">
              <a:lnSpc>
                <a:spcPct val="150000"/>
              </a:lnSpc>
            </a:pPr>
            <a:r>
              <a:rPr lang="en-US" altLang="zh-CN" sz="1600" dirty="0"/>
              <a:t>1</a:t>
            </a:r>
            <a:r>
              <a:rPr lang="zh-CN" altLang="en-US" sz="1600" dirty="0"/>
              <a:t>份发往冲突检测模块</a:t>
            </a:r>
            <a:endParaRPr lang="en-US" altLang="zh-CN" sz="1600" dirty="0"/>
          </a:p>
          <a:p>
            <a:pPr lvl="1">
              <a:lnSpc>
                <a:spcPct val="150000"/>
              </a:lnSpc>
            </a:pPr>
            <a:r>
              <a:rPr lang="en-US" altLang="zh-CN" sz="1600" dirty="0"/>
              <a:t>1</a:t>
            </a:r>
            <a:r>
              <a:rPr lang="zh-CN" altLang="en-US" sz="1600" dirty="0"/>
              <a:t>份发往回环</a:t>
            </a:r>
            <a:r>
              <a:rPr lang="en-US" altLang="zh-CN" sz="1600" dirty="0"/>
              <a:t>Loopback</a:t>
            </a:r>
          </a:p>
          <a:p>
            <a:pPr>
              <a:lnSpc>
                <a:spcPct val="150000"/>
              </a:lnSpc>
            </a:pPr>
            <a:r>
              <a:rPr lang="en-US" altLang="zh-CN" sz="2000" dirty="0">
                <a:solidFill>
                  <a:srgbClr val="C00000"/>
                </a:solidFill>
              </a:rPr>
              <a:t>Rx</a:t>
            </a:r>
            <a:r>
              <a:rPr lang="zh-CN" altLang="en-US" sz="2000" dirty="0"/>
              <a:t>：收到</a:t>
            </a:r>
            <a:r>
              <a:rPr lang="en-US" altLang="zh-CN" sz="2000" dirty="0"/>
              <a:t>2</a:t>
            </a:r>
            <a:r>
              <a:rPr lang="zh-CN" altLang="en-US" sz="2000" dirty="0"/>
              <a:t>路信号</a:t>
            </a:r>
            <a:endParaRPr lang="en-US" altLang="zh-CN" sz="2000" dirty="0"/>
          </a:p>
          <a:p>
            <a:pPr lvl="1">
              <a:lnSpc>
                <a:spcPct val="150000"/>
              </a:lnSpc>
            </a:pPr>
            <a:r>
              <a:rPr lang="en-US" altLang="zh-CN" sz="1600" dirty="0"/>
              <a:t>1</a:t>
            </a:r>
            <a:r>
              <a:rPr lang="zh-CN" altLang="en-US" sz="1600" dirty="0"/>
              <a:t>路来自外部</a:t>
            </a:r>
            <a:endParaRPr lang="en-US" altLang="zh-CN" sz="1600" dirty="0"/>
          </a:p>
          <a:p>
            <a:pPr lvl="1">
              <a:lnSpc>
                <a:spcPct val="150000"/>
              </a:lnSpc>
            </a:pPr>
            <a:r>
              <a:rPr lang="en-US" altLang="zh-CN" sz="1600" dirty="0"/>
              <a:t>1</a:t>
            </a:r>
            <a:r>
              <a:rPr lang="zh-CN" altLang="en-US" sz="1600" dirty="0"/>
              <a:t>路来自回环</a:t>
            </a:r>
            <a:endParaRPr lang="en-US" altLang="zh-CN" sz="1600" dirty="0"/>
          </a:p>
          <a:p>
            <a:pPr lvl="1">
              <a:lnSpc>
                <a:spcPct val="150000"/>
              </a:lnSpc>
            </a:pPr>
            <a:r>
              <a:rPr lang="en-US" altLang="zh-CN" sz="1600" dirty="0"/>
              <a:t>2</a:t>
            </a:r>
            <a:r>
              <a:rPr lang="zh-CN" altLang="en-US" sz="1600" dirty="0"/>
              <a:t>路信号综合后，发往冲突检测模块以及上层</a:t>
            </a:r>
            <a:endParaRPr lang="en-US" altLang="zh-CN" sz="1600" dirty="0"/>
          </a:p>
          <a:p>
            <a:pPr>
              <a:lnSpc>
                <a:spcPct val="150000"/>
              </a:lnSpc>
            </a:pPr>
            <a:r>
              <a:rPr lang="zh-CN" altLang="en-US" sz="2000" dirty="0"/>
              <a:t>冲突检测模块比较来自</a:t>
            </a:r>
            <a:r>
              <a:rPr lang="en-US" altLang="zh-CN" sz="2000" dirty="0"/>
              <a:t>Tx</a:t>
            </a:r>
            <a:r>
              <a:rPr lang="zh-CN" altLang="en-US" sz="2000" dirty="0"/>
              <a:t>的信号与来自</a:t>
            </a:r>
            <a:r>
              <a:rPr lang="en-US" altLang="zh-CN" sz="2000" dirty="0"/>
              <a:t>Rx</a:t>
            </a:r>
            <a:r>
              <a:rPr lang="zh-CN" altLang="en-US" sz="2000" dirty="0"/>
              <a:t>信号，不同则有冲突</a:t>
            </a:r>
            <a:endParaRPr lang="en-US" altLang="zh-CN" sz="2000" dirty="0"/>
          </a:p>
          <a:p>
            <a:pPr>
              <a:lnSpc>
                <a:spcPct val="150000"/>
              </a:lnSpc>
            </a:pPr>
            <a:r>
              <a:rPr lang="zh-CN" altLang="en-US" sz="2000" dirty="0"/>
              <a:t>在有线信道中容易实现，无线信道较难</a:t>
            </a:r>
            <a:r>
              <a:rPr lang="zh-CN" altLang="en-US" sz="1700" dirty="0"/>
              <a:t>（无线信道尽量一开始就避免冲突，即</a:t>
            </a:r>
            <a:r>
              <a:rPr lang="en-US" altLang="zh-CN" sz="1700" dirty="0"/>
              <a:t>CSMA/CA</a:t>
            </a:r>
            <a:r>
              <a:rPr lang="zh-CN" altLang="en-US" sz="1700" dirty="0"/>
              <a:t>）</a:t>
            </a:r>
            <a:endParaRPr lang="en-US" altLang="zh-CN" sz="2000" dirty="0"/>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98</a:t>
            </a:fld>
            <a:endParaRPr kumimoji="1" lang="zh-CN" altLang="en-US" dirty="0"/>
          </a:p>
        </p:txBody>
      </p:sp>
      <p:graphicFrame>
        <p:nvGraphicFramePr>
          <p:cNvPr id="6" name="Object 5"/>
          <p:cNvGraphicFramePr>
            <a:graphicFrameLocks noChangeAspect="1"/>
          </p:cNvGraphicFramePr>
          <p:nvPr/>
        </p:nvGraphicFramePr>
        <p:xfrm>
          <a:off x="5499473" y="2019300"/>
          <a:ext cx="5690516" cy="2784764"/>
        </p:xfrm>
        <a:graphic>
          <a:graphicData uri="http://schemas.openxmlformats.org/presentationml/2006/ole">
            <mc:AlternateContent xmlns:mc="http://schemas.openxmlformats.org/markup-compatibility/2006">
              <mc:Choice xmlns:v="urn:schemas-microsoft-com:vml" Requires="v">
                <p:oleObj spid="_x0000_s9243" r:id="rId4" imgW="5772150" imgH="2676525" progId="Paint.Picture">
                  <p:embed/>
                </p:oleObj>
              </mc:Choice>
              <mc:Fallback>
                <p:oleObj r:id="rId4" imgW="5772150" imgH="2676525" progId="Paint.Picture">
                  <p:embed/>
                  <p:pic>
                    <p:nvPicPr>
                      <p:cNvPr id="6" name="Object 5"/>
                      <p:cNvPicPr/>
                      <p:nvPr/>
                    </p:nvPicPr>
                    <p:blipFill>
                      <a:blip r:embed="rId5"/>
                      <a:srcRect/>
                      <a:stretch>
                        <a:fillRect/>
                      </a:stretch>
                    </p:blipFill>
                    <p:spPr>
                      <a:xfrm>
                        <a:off x="5499473" y="2019300"/>
                        <a:ext cx="5690516" cy="2784764"/>
                      </a:xfrm>
                      <a:prstGeom prst="rect">
                        <a:avLst/>
                      </a:prstGeom>
                      <a:noFill/>
                      <a:ln w="38100">
                        <a:miter/>
                      </a:ln>
                    </p:spPr>
                  </p:pic>
                </p:oleObj>
              </mc:Fallback>
            </mc:AlternateContent>
          </a:graphicData>
        </a:graphic>
      </p:graphicFrame>
      <p:sp>
        <p:nvSpPr>
          <p:cNvPr id="5" name="文本框 4"/>
          <p:cNvSpPr txBox="1"/>
          <p:nvPr/>
        </p:nvSpPr>
        <p:spPr>
          <a:xfrm>
            <a:off x="6096000" y="1510758"/>
            <a:ext cx="4411980" cy="400110"/>
          </a:xfrm>
          <a:prstGeom prst="rect">
            <a:avLst/>
          </a:prstGeom>
          <a:noFill/>
        </p:spPr>
        <p:txBody>
          <a:bodyPr wrap="square" rtlCol="0">
            <a:spAutoFit/>
          </a:bodyPr>
          <a:lstStyle/>
          <a:p>
            <a:r>
              <a:rPr lang="zh-CN" altLang="en-US" sz="2000" b="1" dirty="0"/>
              <a:t>主机</a:t>
            </a:r>
            <a:r>
              <a:rPr lang="en-US" altLang="zh-CN" sz="2000" b="1" dirty="0"/>
              <a:t>1                                         </a:t>
            </a:r>
            <a:r>
              <a:rPr lang="zh-CN" altLang="en-US" sz="2000" b="1" dirty="0"/>
              <a:t>主机</a:t>
            </a:r>
            <a:r>
              <a:rPr lang="en-US" altLang="zh-CN" sz="2000" b="1" dirty="0"/>
              <a:t>2</a:t>
            </a:r>
            <a:endParaRPr lang="zh-CN" altLang="en-US" sz="2000" b="1" dirty="0"/>
          </a:p>
        </p:txBody>
      </p:sp>
    </p:spTree>
    <p:extLst>
      <p:ext uri="{BB962C8B-B14F-4D97-AF65-F5344CB8AC3E}">
        <p14:creationId xmlns:p14="http://schemas.microsoft.com/office/powerpoint/2010/main" val="418192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dirty="0"/>
              <a:t>传播延迟对载波侦听的影响</a:t>
            </a:r>
          </a:p>
        </p:txBody>
      </p:sp>
      <p:sp>
        <p:nvSpPr>
          <p:cNvPr id="47107" name="Rectangle 3"/>
          <p:cNvSpPr>
            <a:spLocks noGrp="1" noChangeArrowheads="1"/>
          </p:cNvSpPr>
          <p:nvPr>
            <p:ph idx="1"/>
          </p:nvPr>
        </p:nvSpPr>
        <p:spPr>
          <a:xfrm>
            <a:off x="609600" y="1600203"/>
            <a:ext cx="5334000" cy="4525963"/>
          </a:xfrm>
        </p:spPr>
        <p:txBody>
          <a:bodyPr>
            <a:normAutofit fontScale="92500"/>
          </a:bodyPr>
          <a:lstStyle/>
          <a:p>
            <a:pPr eaLnBrk="1" hangingPunct="1">
              <a:lnSpc>
                <a:spcPct val="150000"/>
              </a:lnSpc>
            </a:pPr>
            <a:r>
              <a:rPr lang="zh-CN" altLang="en-US" dirty="0"/>
              <a:t>信号传输速度：</a:t>
            </a:r>
            <a:r>
              <a:rPr lang="en-US" altLang="zh-CN" dirty="0"/>
              <a:t>0.65C</a:t>
            </a:r>
          </a:p>
          <a:p>
            <a:pPr eaLnBrk="1" hangingPunct="1">
              <a:lnSpc>
                <a:spcPct val="150000"/>
              </a:lnSpc>
            </a:pPr>
            <a:r>
              <a:rPr lang="en-US" altLang="zh-CN" dirty="0">
                <a:solidFill>
                  <a:srgbClr val="C00000"/>
                </a:solidFill>
              </a:rPr>
              <a:t>t</a:t>
            </a:r>
            <a:r>
              <a:rPr lang="en-US" altLang="zh-CN" baseline="-25000" dirty="0">
                <a:solidFill>
                  <a:srgbClr val="C00000"/>
                </a:solidFill>
              </a:rPr>
              <a:t>0</a:t>
            </a:r>
            <a:r>
              <a:rPr lang="zh-CN" altLang="en-US" dirty="0">
                <a:solidFill>
                  <a:srgbClr val="C00000"/>
                </a:solidFill>
              </a:rPr>
              <a:t>时刻</a:t>
            </a:r>
            <a:r>
              <a:rPr lang="zh-CN" altLang="en-US" dirty="0"/>
              <a:t>：甲侦听后发送，到达乙约需</a:t>
            </a:r>
            <a:r>
              <a:rPr lang="en-US" altLang="zh-CN" dirty="0"/>
              <a:t>5</a:t>
            </a:r>
            <a:r>
              <a:rPr lang="zh-CN" altLang="en-US" dirty="0"/>
              <a:t>微秒</a:t>
            </a:r>
            <a:endParaRPr lang="en-US" altLang="zh-CN" dirty="0"/>
          </a:p>
          <a:p>
            <a:pPr eaLnBrk="1" hangingPunct="1">
              <a:lnSpc>
                <a:spcPct val="150000"/>
              </a:lnSpc>
            </a:pPr>
            <a:r>
              <a:rPr lang="en-US" altLang="zh-CN" dirty="0">
                <a:solidFill>
                  <a:srgbClr val="C00000"/>
                </a:solidFill>
              </a:rPr>
              <a:t>t</a:t>
            </a:r>
            <a:r>
              <a:rPr lang="en-US" altLang="zh-CN" baseline="-25000" dirty="0">
                <a:solidFill>
                  <a:srgbClr val="C00000"/>
                </a:solidFill>
              </a:rPr>
              <a:t>1</a:t>
            </a:r>
            <a:r>
              <a:rPr lang="zh-CN" altLang="en-US" dirty="0">
                <a:solidFill>
                  <a:srgbClr val="C00000"/>
                </a:solidFill>
              </a:rPr>
              <a:t>时刻</a:t>
            </a:r>
            <a:r>
              <a:rPr lang="zh-CN" altLang="en-US" dirty="0"/>
              <a:t>：乙侦听后发送</a:t>
            </a:r>
            <a:endParaRPr lang="en-US" altLang="zh-CN" dirty="0"/>
          </a:p>
          <a:p>
            <a:pPr>
              <a:lnSpc>
                <a:spcPct val="150000"/>
              </a:lnSpc>
            </a:pPr>
            <a:r>
              <a:rPr lang="en-US" altLang="zh-CN" dirty="0">
                <a:solidFill>
                  <a:srgbClr val="C00000"/>
                </a:solidFill>
              </a:rPr>
              <a:t>t</a:t>
            </a:r>
            <a:r>
              <a:rPr lang="en-US" altLang="zh-CN" baseline="-25000" dirty="0">
                <a:solidFill>
                  <a:srgbClr val="C00000"/>
                </a:solidFill>
              </a:rPr>
              <a:t>2</a:t>
            </a:r>
            <a:r>
              <a:rPr lang="zh-CN" altLang="en-US" dirty="0">
                <a:solidFill>
                  <a:srgbClr val="C00000"/>
                </a:solidFill>
              </a:rPr>
              <a:t>时刻</a:t>
            </a:r>
            <a:r>
              <a:rPr lang="zh-CN" altLang="en-US" dirty="0"/>
              <a:t>：冲突</a:t>
            </a:r>
            <a:endParaRPr lang="en-US" altLang="zh-CN" dirty="0"/>
          </a:p>
          <a:p>
            <a:pPr>
              <a:lnSpc>
                <a:spcPct val="150000"/>
              </a:lnSpc>
            </a:pPr>
            <a:r>
              <a:rPr lang="en-US" altLang="zh-CN" dirty="0">
                <a:solidFill>
                  <a:srgbClr val="C00000"/>
                </a:solidFill>
              </a:rPr>
              <a:t>t</a:t>
            </a:r>
            <a:r>
              <a:rPr lang="en-US" altLang="zh-CN" baseline="-25000" dirty="0">
                <a:solidFill>
                  <a:srgbClr val="C00000"/>
                </a:solidFill>
              </a:rPr>
              <a:t>3</a:t>
            </a:r>
            <a:r>
              <a:rPr lang="zh-CN" altLang="en-US" dirty="0">
                <a:solidFill>
                  <a:srgbClr val="C00000"/>
                </a:solidFill>
              </a:rPr>
              <a:t>时刻</a:t>
            </a:r>
            <a:r>
              <a:rPr lang="zh-CN" altLang="en-US" dirty="0"/>
              <a:t>：</a:t>
            </a:r>
            <a:r>
              <a:rPr lang="zh-CN" altLang="en-US" dirty="0">
                <a:solidFill>
                  <a:srgbClr val="C00000"/>
                </a:solidFill>
              </a:rPr>
              <a:t>乙</a:t>
            </a:r>
            <a:r>
              <a:rPr lang="zh-CN" altLang="en-US" dirty="0"/>
              <a:t>检测到冲突（需要时间</a:t>
            </a:r>
            <a:r>
              <a:rPr lang="en-US" altLang="zh-CN" dirty="0"/>
              <a:t>t3-t1</a:t>
            </a:r>
            <a:r>
              <a:rPr lang="zh-CN" altLang="en-US" dirty="0"/>
              <a:t>）</a:t>
            </a:r>
            <a:endParaRPr lang="en-US" altLang="zh-CN" dirty="0"/>
          </a:p>
          <a:p>
            <a:pPr>
              <a:lnSpc>
                <a:spcPct val="150000"/>
              </a:lnSpc>
            </a:pPr>
            <a:r>
              <a:rPr lang="en-US" altLang="zh-CN" dirty="0">
                <a:solidFill>
                  <a:srgbClr val="C00000"/>
                </a:solidFill>
              </a:rPr>
              <a:t>t</a:t>
            </a:r>
            <a:r>
              <a:rPr lang="en-US" altLang="zh-CN" baseline="-25000" dirty="0">
                <a:solidFill>
                  <a:srgbClr val="C00000"/>
                </a:solidFill>
              </a:rPr>
              <a:t>4</a:t>
            </a:r>
            <a:r>
              <a:rPr lang="zh-CN" altLang="en-US" dirty="0">
                <a:solidFill>
                  <a:srgbClr val="C00000"/>
                </a:solidFill>
              </a:rPr>
              <a:t>时刻</a:t>
            </a:r>
            <a:r>
              <a:rPr lang="zh-CN" altLang="en-US" dirty="0"/>
              <a:t>：</a:t>
            </a:r>
            <a:r>
              <a:rPr lang="zh-CN" altLang="en-US" dirty="0">
                <a:solidFill>
                  <a:srgbClr val="C00000"/>
                </a:solidFill>
              </a:rPr>
              <a:t>甲</a:t>
            </a:r>
            <a:r>
              <a:rPr lang="zh-CN" altLang="en-US" dirty="0"/>
              <a:t>检测到冲突（需要时间</a:t>
            </a:r>
            <a:r>
              <a:rPr lang="en-US" altLang="zh-CN" dirty="0"/>
              <a:t>t4-t0)</a:t>
            </a:r>
            <a:endParaRPr lang="zh-CN" altLang="zh-CN" dirty="0"/>
          </a:p>
          <a:p>
            <a:pPr>
              <a:lnSpc>
                <a:spcPct val="150000"/>
              </a:lnSpc>
            </a:pPr>
            <a:r>
              <a:rPr lang="zh-CN" altLang="en-US" dirty="0"/>
              <a:t>所以，自然要求帧发出后侦听的时间</a:t>
            </a:r>
            <a:r>
              <a:rPr lang="zh-CN" altLang="en-US" dirty="0">
                <a:solidFill>
                  <a:srgbClr val="C00000"/>
                </a:solidFill>
              </a:rPr>
              <a:t>不能太短</a:t>
            </a:r>
            <a:endParaRPr lang="en-US" altLang="zh-CN" dirty="0">
              <a:solidFill>
                <a:srgbClr val="C00000"/>
              </a:solidFill>
            </a:endParaRPr>
          </a:p>
        </p:txBody>
      </p:sp>
      <p:sp>
        <p:nvSpPr>
          <p:cNvPr id="6" name="灯片编号占位符 3"/>
          <p:cNvSpPr>
            <a:spLocks noGrp="1"/>
          </p:cNvSpPr>
          <p:nvPr>
            <p:ph type="sldNum" sz="quarter" idx="4294967295"/>
          </p:nvPr>
        </p:nvSpPr>
        <p:spPr>
          <a:xfrm>
            <a:off x="8872538" y="6489700"/>
            <a:ext cx="3319462" cy="365125"/>
          </a:xfrm>
        </p:spPr>
        <p:txBody>
          <a:bodyPr/>
          <a:lstStyle/>
          <a:p>
            <a:fld id="{BCE59875-F4FF-4985-B70D-EA0985D1EF65}" type="slidenum">
              <a:rPr kumimoji="1" lang="zh-CN" altLang="en-US" smtClean="0"/>
              <a:t>99</a:t>
            </a:fld>
            <a:endParaRPr kumimoji="1" lang="zh-CN" altLang="en-US" dirty="0"/>
          </a:p>
        </p:txBody>
      </p:sp>
      <p:pic>
        <p:nvPicPr>
          <p:cNvPr id="2" name="图片 1"/>
          <p:cNvPicPr>
            <a:picLocks noChangeAspect="1"/>
          </p:cNvPicPr>
          <p:nvPr/>
        </p:nvPicPr>
        <p:blipFill>
          <a:blip r:embed="rId3"/>
          <a:stretch>
            <a:fillRect/>
          </a:stretch>
        </p:blipFill>
        <p:spPr>
          <a:xfrm>
            <a:off x="6019800" y="2000008"/>
            <a:ext cx="5905654" cy="3842758"/>
          </a:xfrm>
          <a:prstGeom prst="rect">
            <a:avLst/>
          </a:prstGeom>
        </p:spPr>
      </p:pic>
    </p:spTree>
    <p:extLst>
      <p:ext uri="{BB962C8B-B14F-4D97-AF65-F5344CB8AC3E}">
        <p14:creationId xmlns:p14="http://schemas.microsoft.com/office/powerpoint/2010/main" val="1808275868"/>
      </p:ext>
    </p:extLst>
  </p:cSld>
  <p:clrMapOvr>
    <a:masterClrMapping/>
  </p:clrMapOvr>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11342</TotalTime>
  <Words>9368</Words>
  <Application>Microsoft Office PowerPoint</Application>
  <PresentationFormat>宽屏</PresentationFormat>
  <Paragraphs>2255</Paragraphs>
  <Slides>115</Slides>
  <Notes>65</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5</vt:i4>
      </vt:variant>
      <vt:variant>
        <vt:lpstr>幻灯片标题</vt:lpstr>
      </vt:variant>
      <vt:variant>
        <vt:i4>115</vt:i4>
      </vt:variant>
    </vt:vector>
  </HeadingPairs>
  <TitlesOfParts>
    <vt:vector size="139" baseType="lpstr">
      <vt:lpstr>Microsoft YaHei Light</vt:lpstr>
      <vt:lpstr>ＭＳ Ｐゴシック</vt:lpstr>
      <vt:lpstr>等线</vt:lpstr>
      <vt:lpstr>黑体</vt:lpstr>
      <vt:lpstr>楷体</vt:lpstr>
      <vt:lpstr>宋体</vt:lpstr>
      <vt:lpstr>Microsoft YaHei</vt:lpstr>
      <vt:lpstr>Microsoft YaHei</vt:lpstr>
      <vt:lpstr>Arial</vt:lpstr>
      <vt:lpstr>Calibri</vt:lpstr>
      <vt:lpstr>Cambria Math</vt:lpstr>
      <vt:lpstr>Courier New</vt:lpstr>
      <vt:lpstr>Gill Sans MT</vt:lpstr>
      <vt:lpstr>Segoe UI</vt:lpstr>
      <vt:lpstr>Symbol</vt:lpstr>
      <vt:lpstr>Times New Roman</vt:lpstr>
      <vt:lpstr>Verdana</vt:lpstr>
      <vt:lpstr>Wingdings</vt:lpstr>
      <vt:lpstr>Default Design</vt:lpstr>
      <vt:lpstr>Visio</vt:lpstr>
      <vt:lpstr>Equation</vt:lpstr>
      <vt:lpstr>文档</vt:lpstr>
      <vt:lpstr>公式</vt:lpstr>
      <vt:lpstr>Bitmap Image</vt:lpstr>
      <vt:lpstr>计算机网络-2024年秋  数据链路层（1）基本技术</vt:lpstr>
      <vt:lpstr>目录</vt:lpstr>
      <vt:lpstr>数据链路层在协议栈中的位置</vt:lpstr>
      <vt:lpstr>数据链路层的接口</vt:lpstr>
      <vt:lpstr>数据链路层特点：差异性</vt:lpstr>
      <vt:lpstr>数据链路层实现的位置</vt:lpstr>
      <vt:lpstr>基于NIC的通信</vt:lpstr>
      <vt:lpstr>数据链路层提供的服务</vt:lpstr>
      <vt:lpstr>数据链路层提供的服务</vt:lpstr>
      <vt:lpstr>目录</vt:lpstr>
      <vt:lpstr>成帧（Framing）</vt:lpstr>
      <vt:lpstr>成帧（Framing）</vt:lpstr>
      <vt:lpstr>成帧：字节计数法</vt:lpstr>
      <vt:lpstr>成帧：字节计数法</vt:lpstr>
      <vt:lpstr>成帧：带字节填充的定界符</vt:lpstr>
      <vt:lpstr>成帧：带字节填充的定界符</vt:lpstr>
      <vt:lpstr>成帧：带字节填充的定界符</vt:lpstr>
      <vt:lpstr>成帧：带字节填充的定界符</vt:lpstr>
      <vt:lpstr>成帧：带比特填充的定界符</vt:lpstr>
      <vt:lpstr>成帧：带比特填充的定界符</vt:lpstr>
      <vt:lpstr>成帧：带比特填充的定界符</vt:lpstr>
      <vt:lpstr>成帧：物理编码违例</vt:lpstr>
      <vt:lpstr>目录</vt:lpstr>
      <vt:lpstr>差错控制</vt:lpstr>
      <vt:lpstr>差错检测和纠正</vt:lpstr>
      <vt:lpstr>差错检测和纠正</vt:lpstr>
      <vt:lpstr>差错检测和纠正</vt:lpstr>
      <vt:lpstr>差错检测和纠正</vt:lpstr>
      <vt:lpstr>典型检错码</vt:lpstr>
      <vt:lpstr>典型检错码—奇偶校验</vt:lpstr>
      <vt:lpstr>典型检错码—奇偶校验</vt:lpstr>
      <vt:lpstr>典型检错码—校验和</vt:lpstr>
      <vt:lpstr>典型检错码—循环冗余校验CRC</vt:lpstr>
      <vt:lpstr>检错码—循环冗余校验CRC</vt:lpstr>
      <vt:lpstr>检错码—循环冗余校验CRC</vt:lpstr>
      <vt:lpstr>差错检测和纠正：理论分析</vt:lpstr>
      <vt:lpstr>差错检测和纠正：理论分析</vt:lpstr>
      <vt:lpstr>差错检测和纠正：理论分析</vt:lpstr>
      <vt:lpstr>典型纠错码—海明码</vt:lpstr>
      <vt:lpstr>典型纠错码—海明码</vt:lpstr>
      <vt:lpstr>典型纠错码—海明码</vt:lpstr>
      <vt:lpstr>典型纠错码—海明码</vt:lpstr>
      <vt:lpstr>典型纠错码—海明码</vt:lpstr>
      <vt:lpstr>典型纠错码—海明码</vt:lpstr>
      <vt:lpstr>典型纠错码—海明码</vt:lpstr>
      <vt:lpstr>典型纠错码—Reed-Solomon code</vt:lpstr>
      <vt:lpstr>典型纠错码—Reed-Solomon code</vt:lpstr>
      <vt:lpstr>典型纠错码—Reed-Solomon code</vt:lpstr>
      <vt:lpstr>典型纠错码—Reed-Solomon code</vt:lpstr>
      <vt:lpstr>典型纠错码—Reed-Solomon code</vt:lpstr>
      <vt:lpstr>典型纠错码—Reed-Solomon code：使用生成多项式</vt:lpstr>
      <vt:lpstr>典型纠错码—Reed-Solomon code：使用生成多项式</vt:lpstr>
      <vt:lpstr>典型纠错码—Reed-Solomon code：使用生成多项式</vt:lpstr>
      <vt:lpstr>典型纠错码—Reed-Solomon code：使用生成多项式</vt:lpstr>
      <vt:lpstr>典型纠错码—Reed-Solomon code：使用范德蒙德矩阵</vt:lpstr>
      <vt:lpstr>典型纠错码—Reed-Solomon code：使用柯西矩阵</vt:lpstr>
      <vt:lpstr>目录</vt:lpstr>
      <vt:lpstr>为什么需要访问控制：常见的接入情形</vt:lpstr>
      <vt:lpstr>为什么需要访问控制：常见的局域网拓扑</vt:lpstr>
      <vt:lpstr>访问控制：某个时刻由谁来访问共享信道</vt:lpstr>
      <vt:lpstr>理想的多路访问控制</vt:lpstr>
      <vt:lpstr>主要的多路访问控制方法</vt:lpstr>
      <vt:lpstr>目录</vt:lpstr>
      <vt:lpstr>信道划分：TDMA</vt:lpstr>
      <vt:lpstr>信道划分：FDMA</vt:lpstr>
      <vt:lpstr>静态分配的性能分析</vt:lpstr>
      <vt:lpstr>子信道的平均延迟</vt:lpstr>
      <vt:lpstr>静态分配的特点</vt:lpstr>
      <vt:lpstr>第三种信道划分：</vt:lpstr>
      <vt:lpstr>目录</vt:lpstr>
      <vt:lpstr>随机访问协议</vt:lpstr>
      <vt:lpstr>随机访问概念模型</vt:lpstr>
      <vt:lpstr>ALOHA协议的由来</vt:lpstr>
      <vt:lpstr>纯ALOHA协议工作原理：任性！</vt:lpstr>
      <vt:lpstr>纯ALOHA的效率：教科书版本</vt:lpstr>
      <vt:lpstr>纯ALOHA的效率：另一种计算</vt:lpstr>
      <vt:lpstr>纯ALOHA的效率：另一种计算</vt:lpstr>
      <vt:lpstr>纯ALOHA的效率：另一种计算</vt:lpstr>
      <vt:lpstr>纯ALOHA的效率：另一种计算</vt:lpstr>
      <vt:lpstr>纯ALOHA的效率：另一种计算</vt:lpstr>
      <vt:lpstr>纯ALOHA的效率：另一种计算</vt:lpstr>
      <vt:lpstr>分隙ALOHA</vt:lpstr>
      <vt:lpstr>分隙ALOHA的效率：教科书版本</vt:lpstr>
      <vt:lpstr>分隙ALOHA的效率：基于泊松模型的计算</vt:lpstr>
      <vt:lpstr>小结两种ALOHA协议</vt:lpstr>
      <vt:lpstr>目录</vt:lpstr>
      <vt:lpstr>载波侦听多路访问协议 </vt:lpstr>
      <vt:lpstr> 非持续式CSMA</vt:lpstr>
      <vt:lpstr>1-持续式CSMA</vt:lpstr>
      <vt:lpstr>p-持续式CSMA</vt:lpstr>
      <vt:lpstr>问题：先听再发，避免了冲突吗？</vt:lpstr>
      <vt:lpstr>冲突仍可能发生</vt:lpstr>
      <vt:lpstr>冲突检测（Collision Detection）</vt:lpstr>
      <vt:lpstr>冲突检测例子</vt:lpstr>
      <vt:lpstr>CSMA/CD = 1-持续式 + 冲突检测</vt:lpstr>
      <vt:lpstr>中止传输</vt:lpstr>
      <vt:lpstr>案例：以太网中从的CSMA/CD</vt:lpstr>
      <vt:lpstr>如何边发边听？</vt:lpstr>
      <vt:lpstr>传播延迟对载波侦听的影响</vt:lpstr>
      <vt:lpstr>冲突窗口</vt:lpstr>
      <vt:lpstr>CSMA/CD的效率</vt:lpstr>
      <vt:lpstr>各种CSMA的性能比较</vt:lpstr>
      <vt:lpstr>目录</vt:lpstr>
      <vt:lpstr>轮流协议</vt:lpstr>
      <vt:lpstr>轮询协议(polling protocol)</vt:lpstr>
      <vt:lpstr>令牌传递</vt:lpstr>
      <vt:lpstr>位图协议（预留协议）图示</vt:lpstr>
      <vt:lpstr>位图协议的信道利用率分析</vt:lpstr>
      <vt:lpstr>二进制倒计数协议</vt:lpstr>
      <vt:lpstr>二进制倒计数协议的信道效率分析</vt:lpstr>
      <vt:lpstr>有限竞争协议 </vt:lpstr>
      <vt:lpstr>有限竞争协议：自适应树搜索（Adaptive Tree）</vt:lpstr>
      <vt:lpstr>案例：电缆接入网</vt:lpstr>
      <vt:lpstr>访问控制的应用</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Software-Defined Network Measurement </dc:title>
  <dc:creator>Qun Huang</dc:creator>
  <cp:lastModifiedBy>黄群</cp:lastModifiedBy>
  <cp:revision>2217</cp:revision>
  <dcterms:created xsi:type="dcterms:W3CDTF">2016-06-13T18:10:06Z</dcterms:created>
  <dcterms:modified xsi:type="dcterms:W3CDTF">2024-12-03T10:46:57Z</dcterms:modified>
</cp:coreProperties>
</file>